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697"/>
  </p:normalViewPr>
  <p:slideViewPr>
    <p:cSldViewPr snapToGrid="0" snapToObjects="1">
      <p:cViewPr varScale="1">
        <p:scale>
          <a:sx n="80" d="100"/>
          <a:sy n="80" d="100"/>
        </p:scale>
        <p:origin x="1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8002-315D-49B1-B10F-137139C4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72" y="1122363"/>
            <a:ext cx="5457550" cy="3381398"/>
          </a:xfrm>
        </p:spPr>
        <p:txBody>
          <a:bodyPr anchor="b">
            <a:normAutofit/>
          </a:bodyPr>
          <a:lstStyle>
            <a:lvl1pPr algn="l">
              <a:defRPr sz="3600" cap="none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35E0-4D9C-4DCA-8569-64503C5D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171" y="4612943"/>
            <a:ext cx="5457550" cy="1181683"/>
          </a:xfrm>
        </p:spPr>
        <p:txBody>
          <a:bodyPr>
            <a:normAutofit/>
          </a:bodyPr>
          <a:lstStyle>
            <a:lvl1pPr marL="0" indent="0" algn="l">
              <a:buNone/>
              <a:defRPr sz="1350" cap="all" spc="225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83B68-70CF-4A98-948C-6EA4BD6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37128" y="6356351"/>
            <a:ext cx="2521022" cy="365125"/>
          </a:xfrm>
          <a:prstGeom prst="rect">
            <a:avLst/>
          </a:prstGeom>
        </p:spPr>
        <p:txBody>
          <a:bodyPr/>
          <a:lstStyle/>
          <a:p>
            <a:fld id="{326951E3-958F-4611-B170-D081BA0250F9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2EF9-7F83-4AD3-B3F6-B9D4618D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4061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751B-3464-41CD-B728-A72BB19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5300" y="6356351"/>
            <a:ext cx="463252" cy="365125"/>
          </a:xfrm>
          <a:prstGeom prst="rect">
            <a:avLst/>
          </a:prstGeom>
        </p:spPr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57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5731-248B-49C2-93DE-8A3260C9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4D5C5-3D5A-4F3D-8A08-7053DACF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5372-3FC6-4227-B2DD-6CB24E65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37128" y="6356351"/>
            <a:ext cx="2521022" cy="365125"/>
          </a:xfrm>
          <a:prstGeom prst="rect">
            <a:avLst/>
          </a:prstGeom>
        </p:spPr>
        <p:txBody>
          <a:bodyPr/>
          <a:lstStyle/>
          <a:p>
            <a:fld id="{326951E3-958F-4611-B170-D081BA0250F9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B1B1-B637-4E46-B64C-F082B54C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4061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67AD-4B78-41F6-B814-726D4BD4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5300" y="6356351"/>
            <a:ext cx="463252" cy="365125"/>
          </a:xfrm>
          <a:prstGeom prst="rect">
            <a:avLst/>
          </a:prstGeom>
        </p:spPr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3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74D5E-67E6-4C23-B80A-0C66B5331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876300"/>
            <a:ext cx="1971675" cy="5181601"/>
          </a:xfrm>
        </p:spPr>
        <p:txBody>
          <a:bodyPr vert="eaVert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EFF2A-08E8-447D-85C7-7D5A9C42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876300"/>
            <a:ext cx="5800725" cy="51816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0030D-E580-4B0C-B5A8-2C8A094D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37128" y="6356351"/>
            <a:ext cx="2521022" cy="365125"/>
          </a:xfrm>
          <a:prstGeom prst="rect">
            <a:avLst/>
          </a:prstGeom>
        </p:spPr>
        <p:txBody>
          <a:bodyPr/>
          <a:lstStyle/>
          <a:p>
            <a:fld id="{326951E3-958F-4611-B170-D081BA0250F9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CAEB-1B6E-492E-918E-47179AF4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4061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4A38-A745-436E-9E33-63B9F81C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5300" y="6356351"/>
            <a:ext cx="463252" cy="365125"/>
          </a:xfrm>
          <a:prstGeom prst="rect">
            <a:avLst/>
          </a:prstGeom>
        </p:spPr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FD42-94A9-4345-AF38-7D562B50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C458-A63B-4032-B4EC-732DAC18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55B5-7F2F-408B-800D-92CB34B9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37128" y="6356351"/>
            <a:ext cx="2521022" cy="365125"/>
          </a:xfrm>
          <a:prstGeom prst="rect">
            <a:avLst/>
          </a:prstGeom>
        </p:spPr>
        <p:txBody>
          <a:bodyPr/>
          <a:lstStyle/>
          <a:p>
            <a:fld id="{326951E3-958F-4611-B170-D081BA0250F9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3412-EA6B-43CA-8B3A-F502587C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4061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E9EE-F895-4ECE-B4B2-586D65ED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5300" y="6356351"/>
            <a:ext cx="463252" cy="365125"/>
          </a:xfrm>
          <a:prstGeom prst="rect">
            <a:avLst/>
          </a:prstGeom>
        </p:spPr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8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193F-AFAD-4A9A-B0EF-530DFB19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876300"/>
            <a:ext cx="5907542" cy="371316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1BBE4-9FC1-4F89-B120-1C49D816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746171"/>
            <a:ext cx="5085976" cy="104845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30A6B-E3FD-4920-8128-C263CA1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37128" y="6356351"/>
            <a:ext cx="2521022" cy="365125"/>
          </a:xfrm>
          <a:prstGeom prst="rect">
            <a:avLst/>
          </a:prstGeom>
        </p:spPr>
        <p:txBody>
          <a:bodyPr/>
          <a:lstStyle/>
          <a:p>
            <a:fld id="{326951E3-958F-4611-B170-D081BA0250F9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6B85-0649-47DB-AD69-458D8F60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4061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25931-A293-42E9-BDF5-B2AE121D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5300" y="6356351"/>
            <a:ext cx="463252" cy="365125"/>
          </a:xfrm>
          <a:prstGeom prst="rect">
            <a:avLst/>
          </a:prstGeom>
        </p:spPr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1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262B-ECD6-47BB-A6F1-92A6033E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8779-51E9-44D1-9F7B-28F3C6D3C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356" y="2080518"/>
            <a:ext cx="3727593" cy="39773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E8BFB-5295-4C5E-9CB1-E276E9D0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3174" y="2080518"/>
            <a:ext cx="3727593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E22BF-1819-4301-B699-EF5A2F4D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37128" y="6356351"/>
            <a:ext cx="2521022" cy="365125"/>
          </a:xfrm>
          <a:prstGeom prst="rect">
            <a:avLst/>
          </a:prstGeom>
        </p:spPr>
        <p:txBody>
          <a:bodyPr/>
          <a:lstStyle/>
          <a:p>
            <a:fld id="{326951E3-958F-4611-B170-D081BA0250F9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0A2DF-39DE-49C3-A213-3E8423C7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4061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5D3A8-238B-4A68-A9F9-672D2F06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5300" y="6356351"/>
            <a:ext cx="463252" cy="365125"/>
          </a:xfrm>
          <a:prstGeom prst="rect">
            <a:avLst/>
          </a:prstGeom>
        </p:spPr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3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D468-D010-4225-B024-DCEF543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571956"/>
            <a:ext cx="7830927" cy="13983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60A0-FCAB-425A-9ECD-94CDE4F4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694" y="1983243"/>
            <a:ext cx="3755333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1500" b="0" cap="all" spc="105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F986B-07CB-4FB0-9419-2AAB318B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547" y="2813959"/>
            <a:ext cx="3755333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9D784-7968-4E8B-B704-E42EE8F18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86942" y="1983243"/>
            <a:ext cx="3773827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1500" b="0" cap="all" spc="105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54F-08D1-4593-988F-95F0ED1A0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86942" y="2813959"/>
            <a:ext cx="3773827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D2E61-83B4-4C8F-BBFE-D9592034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37128" y="6356351"/>
            <a:ext cx="2521022" cy="365125"/>
          </a:xfrm>
          <a:prstGeom prst="rect">
            <a:avLst/>
          </a:prstGeom>
        </p:spPr>
        <p:txBody>
          <a:bodyPr/>
          <a:lstStyle/>
          <a:p>
            <a:fld id="{326951E3-958F-4611-B170-D081BA0250F9}" type="datetimeFigureOut">
              <a:rPr lang="en-US" smtClean="0"/>
              <a:t>6/14/23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0C136-A664-4013-8073-B0C6BDEF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4061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E9547-8EE7-461B-9E99-484B11E9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5300" y="6356351"/>
            <a:ext cx="463252" cy="365125"/>
          </a:xfrm>
          <a:prstGeom prst="rect">
            <a:avLst/>
          </a:prstGeom>
        </p:spPr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22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E667-0EFA-4EE6-8E4D-20805309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0" y="895441"/>
            <a:ext cx="7603838" cy="1832349"/>
          </a:xfrm>
        </p:spPr>
        <p:txBody>
          <a:bodyPr anchor="t">
            <a:normAutofit/>
          </a:bodyPr>
          <a:lstStyle>
            <a:lvl1pPr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E4825-BB8C-4567-B407-B4452409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37128" y="6356351"/>
            <a:ext cx="2521022" cy="365125"/>
          </a:xfrm>
          <a:prstGeom prst="rect">
            <a:avLst/>
          </a:prstGeom>
        </p:spPr>
        <p:txBody>
          <a:bodyPr/>
          <a:lstStyle/>
          <a:p>
            <a:fld id="{326951E3-958F-4611-B170-D081BA0250F9}" type="datetimeFigureOut">
              <a:rPr lang="en-US" smtClean="0"/>
              <a:t>6/14/23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38892-25DB-4A4E-9D43-6058C45C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4061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3DDDA-48EF-4B42-9980-4762AF50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5300" y="6356351"/>
            <a:ext cx="463252" cy="365125"/>
          </a:xfrm>
          <a:prstGeom prst="rect">
            <a:avLst/>
          </a:prstGeom>
        </p:spPr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2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FA7D9-6801-4DD0-8D7D-505212F4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37128" y="6356351"/>
            <a:ext cx="2521022" cy="365125"/>
          </a:xfrm>
          <a:prstGeom prst="rect">
            <a:avLst/>
          </a:prstGeom>
        </p:spPr>
        <p:txBody>
          <a:bodyPr/>
          <a:lstStyle/>
          <a:p>
            <a:fld id="{326951E3-958F-4611-B170-D081BA0250F9}" type="datetimeFigureOut">
              <a:rPr lang="en-US" smtClean="0"/>
              <a:t>6/14/23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FA3EA-1519-4178-AC3A-231A5BAA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4061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3DBE-6FD6-4D60-8336-7843B4B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5300" y="6356351"/>
            <a:ext cx="463252" cy="365125"/>
          </a:xfrm>
          <a:prstGeom prst="rect">
            <a:avLst/>
          </a:prstGeom>
        </p:spPr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6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D9AE-CA1A-4751-9B33-0AC09CE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996948"/>
            <a:ext cx="2284808" cy="147955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18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9941-76E5-42B5-8464-C1A7010D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98" y="876301"/>
            <a:ext cx="4318676" cy="5181599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785D8-F112-415F-9AB4-5F2AC060D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666145"/>
            <a:ext cx="2284807" cy="319490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0A0B3-4E9C-4FAC-B1D1-2673F7B5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37128" y="6356351"/>
            <a:ext cx="2521022" cy="365125"/>
          </a:xfrm>
          <a:prstGeom prst="rect">
            <a:avLst/>
          </a:prstGeom>
        </p:spPr>
        <p:txBody>
          <a:bodyPr/>
          <a:lstStyle/>
          <a:p>
            <a:fld id="{326951E3-958F-4611-B170-D081BA0250F9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A370A-33F5-48A6-962A-47C0F15D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4061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AD606-A37D-4697-AA7A-EAE4F101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5300" y="6356351"/>
            <a:ext cx="463252" cy="365125"/>
          </a:xfrm>
          <a:prstGeom prst="rect">
            <a:avLst/>
          </a:prstGeom>
        </p:spPr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E0B5E-1030-4A34-AB09-05ACB45CE993}"/>
              </a:ext>
            </a:extLst>
          </p:cNvPr>
          <p:cNvCxnSpPr>
            <a:cxnSpLocks/>
          </p:cNvCxnSpPr>
          <p:nvPr/>
        </p:nvCxnSpPr>
        <p:spPr>
          <a:xfrm>
            <a:off x="3457575" y="898990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57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1D4C-0A93-40A6-9645-5EF7DE6C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989314"/>
            <a:ext cx="2284807" cy="1487185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1800" cap="all" spc="225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F9455-852F-4604-87D4-801E8D5DB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00503" y="876301"/>
            <a:ext cx="4457697" cy="518159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42061-B161-4973-9EE4-76D0B73FC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666144"/>
            <a:ext cx="2284807" cy="319490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E2E0-050A-4BC2-91DF-7A00811D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37128" y="6356351"/>
            <a:ext cx="2521022" cy="365125"/>
          </a:xfrm>
          <a:prstGeom prst="rect">
            <a:avLst/>
          </a:prstGeom>
        </p:spPr>
        <p:txBody>
          <a:bodyPr/>
          <a:lstStyle/>
          <a:p>
            <a:fld id="{326951E3-958F-4611-B170-D081BA0250F9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AB003-B443-4B96-9DD9-4284E7E1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4061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79DBA-16C0-4FFB-B367-B96169B4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5300" y="6356351"/>
            <a:ext cx="463252" cy="365125"/>
          </a:xfrm>
          <a:prstGeom prst="rect">
            <a:avLst/>
          </a:prstGeom>
        </p:spPr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F2BD78-1D6B-4742-9726-75646D91F4AC}"/>
              </a:ext>
            </a:extLst>
          </p:cNvPr>
          <p:cNvCxnSpPr>
            <a:cxnSpLocks/>
          </p:cNvCxnSpPr>
          <p:nvPr/>
        </p:nvCxnSpPr>
        <p:spPr>
          <a:xfrm>
            <a:off x="3457575" y="898990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65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CBCD-166B-4F97-A6DF-DAA3BF2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0" y="876302"/>
            <a:ext cx="782088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4D6D9-636D-450B-839A-22AE0CED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7319" y="2065984"/>
            <a:ext cx="7820881" cy="3903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D4CCDA-06BF-4D2A-B44F-195AEC0B5B22}"/>
              </a:ext>
            </a:extLst>
          </p:cNvPr>
          <p:cNvCxnSpPr>
            <a:cxnSpLocks/>
          </p:cNvCxnSpPr>
          <p:nvPr/>
        </p:nvCxnSpPr>
        <p:spPr>
          <a:xfrm>
            <a:off x="714374" y="6537532"/>
            <a:ext cx="7743826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0847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7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1pPr>
      <a:lvl2pPr marL="205740" indent="0" algn="l" defTabSz="685800" rtl="0" eaLnBrk="1" latinLnBrk="0" hangingPunct="1">
        <a:lnSpc>
          <a:spcPct val="120000"/>
        </a:lnSpc>
        <a:spcBef>
          <a:spcPts val="375"/>
        </a:spcBef>
        <a:buSzPct val="70000"/>
        <a:buFontTx/>
        <a:buNone/>
        <a:defRPr sz="135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377190" indent="-171450" algn="l" defTabSz="685800" rtl="0" eaLnBrk="1" latinLnBrk="0" hangingPunct="1">
        <a:lnSpc>
          <a:spcPct val="120000"/>
        </a:lnSpc>
        <a:spcBef>
          <a:spcPts val="375"/>
        </a:spcBef>
        <a:buSzPct val="70000"/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3pPr>
      <a:lvl4pPr marL="411480" indent="0" algn="l" defTabSz="685800" rtl="0" eaLnBrk="1" latinLnBrk="0" hangingPunct="1">
        <a:lnSpc>
          <a:spcPct val="120000"/>
        </a:lnSpc>
        <a:spcBef>
          <a:spcPts val="375"/>
        </a:spcBef>
        <a:buSzPct val="70000"/>
        <a:buFont typeface="Arial" panose="020B0604020202020204" pitchFamily="34" charset="0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4pPr>
      <a:lvl5pPr marL="617220" indent="-171450" algn="l" defTabSz="685800" rtl="0" eaLnBrk="1" latinLnBrk="0" hangingPunct="1">
        <a:lnSpc>
          <a:spcPct val="120000"/>
        </a:lnSpc>
        <a:spcBef>
          <a:spcPts val="375"/>
        </a:spcBef>
        <a:buSzPct val="70000"/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A6A4E3-09BC-FF45-9ED6-ACF7A749C1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74" t="6102" r="-1"/>
          <a:stretch/>
        </p:blipFill>
        <p:spPr>
          <a:xfrm>
            <a:off x="0" y="1443789"/>
            <a:ext cx="7620000" cy="48296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74415C-DBC2-524D-ACF9-912F3F48FB98}"/>
              </a:ext>
            </a:extLst>
          </p:cNvPr>
          <p:cNvSpPr txBox="1"/>
          <p:nvPr/>
        </p:nvSpPr>
        <p:spPr>
          <a:xfrm>
            <a:off x="401053" y="240632"/>
            <a:ext cx="830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mbria" panose="02040503050406030204" pitchFamily="18" charset="0"/>
              </a:rPr>
              <a:t>Gospel Plan of Salvation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6036F4B-89C1-D241-8C07-DDF3D221D0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70" t="6549"/>
          <a:stretch/>
        </p:blipFill>
        <p:spPr>
          <a:xfrm>
            <a:off x="3529263" y="1443789"/>
            <a:ext cx="5614737" cy="4812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466324-A568-1E4F-A65E-7B44F26F2571}"/>
              </a:ext>
            </a:extLst>
          </p:cNvPr>
          <p:cNvSpPr txBox="1"/>
          <p:nvPr/>
        </p:nvSpPr>
        <p:spPr>
          <a:xfrm>
            <a:off x="4010526" y="1668379"/>
            <a:ext cx="4957011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latin typeface="Cambria" panose="02040503050406030204" pitchFamily="18" charset="0"/>
              </a:rPr>
              <a:t>Hear (Rom. 10:17)</a:t>
            </a:r>
          </a:p>
          <a:p>
            <a:pPr algn="ctr">
              <a:spcAft>
                <a:spcPts val="600"/>
              </a:spcAft>
            </a:pPr>
            <a:r>
              <a:rPr lang="en-US" sz="3600" b="1" dirty="0">
                <a:latin typeface="Cambria" panose="02040503050406030204" pitchFamily="18" charset="0"/>
              </a:rPr>
              <a:t>Believe and Confess (Rom. 10:9-10) </a:t>
            </a:r>
          </a:p>
          <a:p>
            <a:pPr algn="ctr">
              <a:spcAft>
                <a:spcPts val="600"/>
              </a:spcAft>
            </a:pPr>
            <a:r>
              <a:rPr lang="en-US" sz="3600" b="1" dirty="0">
                <a:latin typeface="Cambria" panose="02040503050406030204" pitchFamily="18" charset="0"/>
              </a:rPr>
              <a:t>Repent and Be Baptized (Acts 2:38)</a:t>
            </a:r>
          </a:p>
          <a:p>
            <a:pPr algn="ctr">
              <a:spcAft>
                <a:spcPts val="600"/>
              </a:spcAft>
            </a:pPr>
            <a:r>
              <a:rPr lang="en-US" sz="3600" b="1" dirty="0">
                <a:latin typeface="Cambria" panose="02040503050406030204" pitchFamily="18" charset="0"/>
              </a:rPr>
              <a:t>Remain Faithful                      (John 8:31; Rev. 2:10)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1492F7-2598-F749-8BB2-25EEA9818A1C}"/>
              </a:ext>
            </a:extLst>
          </p:cNvPr>
          <p:cNvSpPr txBox="1"/>
          <p:nvPr/>
        </p:nvSpPr>
        <p:spPr>
          <a:xfrm>
            <a:off x="625642" y="2582779"/>
            <a:ext cx="2727158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WHAT ABOUT THE THIEF ON THE CROSS?</a:t>
            </a:r>
          </a:p>
        </p:txBody>
      </p:sp>
    </p:spTree>
    <p:extLst>
      <p:ext uri="{BB962C8B-B14F-4D97-AF65-F5344CB8AC3E}">
        <p14:creationId xmlns:p14="http://schemas.microsoft.com/office/powerpoint/2010/main" val="22053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 bldLvl="2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A6A4E3-09BC-FF45-9ED6-ACF7A749C1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74" t="6102" r="-1"/>
          <a:stretch/>
        </p:blipFill>
        <p:spPr>
          <a:xfrm>
            <a:off x="0" y="1443789"/>
            <a:ext cx="7620000" cy="48296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036F4B-89C1-D241-8C07-DDF3D221D0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70" t="6549"/>
          <a:stretch/>
        </p:blipFill>
        <p:spPr>
          <a:xfrm>
            <a:off x="3529263" y="1443789"/>
            <a:ext cx="5614737" cy="4812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466324-A568-1E4F-A65E-7B44F26F2571}"/>
              </a:ext>
            </a:extLst>
          </p:cNvPr>
          <p:cNvSpPr txBox="1"/>
          <p:nvPr/>
        </p:nvSpPr>
        <p:spPr>
          <a:xfrm>
            <a:off x="3994484" y="1716504"/>
            <a:ext cx="4957011" cy="431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latin typeface="Cambria" panose="02040503050406030204" pitchFamily="18" charset="0"/>
              </a:rPr>
              <a:t>Luke’s Account (Luke 23:32-33, 39-43)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latin typeface="Cambria" panose="02040503050406030204" pitchFamily="18" charset="0"/>
              </a:rPr>
              <a:t>Matthew’s Account (Matt. 27:38-44)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latin typeface="Cambria" panose="02040503050406030204" pitchFamily="18" charset="0"/>
              </a:rPr>
              <a:t>Mark’s Account (Mark 15:27-28, 32)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latin typeface="Cambria" panose="02040503050406030204" pitchFamily="18" charset="0"/>
              </a:rPr>
              <a:t>John’s Account (John 19:18, 32)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1492F7-2598-F749-8BB2-25EEA9818A1C}"/>
              </a:ext>
            </a:extLst>
          </p:cNvPr>
          <p:cNvSpPr txBox="1"/>
          <p:nvPr/>
        </p:nvSpPr>
        <p:spPr>
          <a:xfrm>
            <a:off x="625642" y="2582779"/>
            <a:ext cx="2727158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WHAT ABOUT THE THIEF ON THE CROSS?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74415C-DBC2-524D-ACF9-912F3F48FB98}"/>
              </a:ext>
            </a:extLst>
          </p:cNvPr>
          <p:cNvSpPr txBox="1"/>
          <p:nvPr/>
        </p:nvSpPr>
        <p:spPr>
          <a:xfrm>
            <a:off x="401053" y="240632"/>
            <a:ext cx="830981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latin typeface="Cambria" panose="02040503050406030204" pitchFamily="18" charset="0"/>
              </a:rPr>
              <a:t>1. What Is Known about Him?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074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A6A4E3-09BC-FF45-9ED6-ACF7A749C1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74" t="6102" r="-1"/>
          <a:stretch/>
        </p:blipFill>
        <p:spPr>
          <a:xfrm>
            <a:off x="0" y="1443789"/>
            <a:ext cx="7620000" cy="48296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036F4B-89C1-D241-8C07-DDF3D221D0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70" t="6549"/>
          <a:stretch/>
        </p:blipFill>
        <p:spPr>
          <a:xfrm>
            <a:off x="3529263" y="1443789"/>
            <a:ext cx="5614737" cy="4812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466324-A568-1E4F-A65E-7B44F26F2571}"/>
              </a:ext>
            </a:extLst>
          </p:cNvPr>
          <p:cNvSpPr txBox="1"/>
          <p:nvPr/>
        </p:nvSpPr>
        <p:spPr>
          <a:xfrm>
            <a:off x="3994484" y="1796716"/>
            <a:ext cx="495701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b="1" dirty="0">
                <a:latin typeface="Cambria" panose="02040503050406030204" pitchFamily="18" charset="0"/>
              </a:rPr>
              <a:t>His Past Service to God (Luke 23:40,41)</a:t>
            </a:r>
          </a:p>
          <a:p>
            <a:pPr algn="ctr">
              <a:spcAft>
                <a:spcPts val="1200"/>
              </a:spcAft>
            </a:pPr>
            <a:r>
              <a:rPr lang="en-US" sz="3600" b="1" dirty="0">
                <a:latin typeface="Cambria" panose="02040503050406030204" pitchFamily="18" charset="0"/>
              </a:rPr>
              <a:t>His Knowledge of the Christ (Matt. 3:5,6)</a:t>
            </a:r>
          </a:p>
          <a:p>
            <a:pPr algn="ctr">
              <a:spcAft>
                <a:spcPts val="1200"/>
              </a:spcAft>
            </a:pPr>
            <a:r>
              <a:rPr lang="en-US" sz="3600" b="1" dirty="0">
                <a:latin typeface="Cambria" panose="02040503050406030204" pitchFamily="18" charset="0"/>
              </a:rPr>
              <a:t>Whether or Not He Had Been Baptized (John 4:1-2)</a:t>
            </a:r>
          </a:p>
          <a:p>
            <a:pPr>
              <a:spcAft>
                <a:spcPts val="1200"/>
              </a:spcAft>
            </a:pP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1492F7-2598-F749-8BB2-25EEA9818A1C}"/>
              </a:ext>
            </a:extLst>
          </p:cNvPr>
          <p:cNvSpPr txBox="1"/>
          <p:nvPr/>
        </p:nvSpPr>
        <p:spPr>
          <a:xfrm>
            <a:off x="625642" y="2582779"/>
            <a:ext cx="2727158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WHAT ABOUT THE THIEF ON THE CROSS?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74415C-DBC2-524D-ACF9-912F3F48FB98}"/>
              </a:ext>
            </a:extLst>
          </p:cNvPr>
          <p:cNvSpPr txBox="1"/>
          <p:nvPr/>
        </p:nvSpPr>
        <p:spPr>
          <a:xfrm>
            <a:off x="401053" y="240632"/>
            <a:ext cx="830981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latin typeface="Cambria" panose="02040503050406030204" pitchFamily="18" charset="0"/>
              </a:rPr>
              <a:t>2. What Is Not Known?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983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A6A4E3-09BC-FF45-9ED6-ACF7A749C1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74" t="6102" r="-1"/>
          <a:stretch/>
        </p:blipFill>
        <p:spPr>
          <a:xfrm>
            <a:off x="0" y="1443789"/>
            <a:ext cx="7620000" cy="48296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036F4B-89C1-D241-8C07-DDF3D221D0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70" t="6549"/>
          <a:stretch/>
        </p:blipFill>
        <p:spPr>
          <a:xfrm>
            <a:off x="3529263" y="1443789"/>
            <a:ext cx="5614737" cy="4812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466324-A568-1E4F-A65E-7B44F26F2571}"/>
              </a:ext>
            </a:extLst>
          </p:cNvPr>
          <p:cNvSpPr txBox="1"/>
          <p:nvPr/>
        </p:nvSpPr>
        <p:spPr>
          <a:xfrm>
            <a:off x="3962400" y="1989220"/>
            <a:ext cx="49570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en-US" sz="3600" b="1" dirty="0">
                <a:latin typeface="Cambria" panose="02040503050406030204" pitchFamily="18" charset="0"/>
              </a:rPr>
              <a:t>The Thief Died under the Law of Moses, Not the Law of Christ 	(Jer. 31:31, Heb. 9:16-17).</a:t>
            </a:r>
          </a:p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en-US" sz="3400" b="1" dirty="0">
                <a:latin typeface="Cambria" panose="02040503050406030204" pitchFamily="18" charset="0"/>
              </a:rPr>
              <a:t>Baptism is a Requirement of the Law of Christ (Matt  28:16-20; Acts 2: 37- 38).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1492F7-2598-F749-8BB2-25EEA9818A1C}"/>
              </a:ext>
            </a:extLst>
          </p:cNvPr>
          <p:cNvSpPr txBox="1"/>
          <p:nvPr/>
        </p:nvSpPr>
        <p:spPr>
          <a:xfrm>
            <a:off x="625642" y="2582779"/>
            <a:ext cx="2727158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WHAT ABOUT THE THIEF ON THE CROSS?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74415C-DBC2-524D-ACF9-912F3F48FB98}"/>
              </a:ext>
            </a:extLst>
          </p:cNvPr>
          <p:cNvSpPr txBox="1"/>
          <p:nvPr/>
        </p:nvSpPr>
        <p:spPr>
          <a:xfrm>
            <a:off x="401053" y="240632"/>
            <a:ext cx="8309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</a:rPr>
              <a:t>3. What Is Clear from Scripture</a:t>
            </a:r>
          </a:p>
        </p:txBody>
      </p:sp>
    </p:spTree>
    <p:extLst>
      <p:ext uri="{BB962C8B-B14F-4D97-AF65-F5344CB8AC3E}">
        <p14:creationId xmlns:p14="http://schemas.microsoft.com/office/powerpoint/2010/main" val="121705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A6A4E3-09BC-FF45-9ED6-ACF7A749C1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74" t="6102" r="-1"/>
          <a:stretch/>
        </p:blipFill>
        <p:spPr>
          <a:xfrm>
            <a:off x="0" y="1443789"/>
            <a:ext cx="7620000" cy="48296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036F4B-89C1-D241-8C07-DDF3D221D0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70" t="6549"/>
          <a:stretch/>
        </p:blipFill>
        <p:spPr>
          <a:xfrm>
            <a:off x="3529263" y="1443789"/>
            <a:ext cx="5614737" cy="4812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466324-A568-1E4F-A65E-7B44F26F2571}"/>
              </a:ext>
            </a:extLst>
          </p:cNvPr>
          <p:cNvSpPr txBox="1"/>
          <p:nvPr/>
        </p:nvSpPr>
        <p:spPr>
          <a:xfrm>
            <a:off x="3962400" y="2149640"/>
            <a:ext cx="4957011" cy="334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en-US" sz="3600" b="1" dirty="0">
                <a:latin typeface="Cambria" panose="02040503050406030204" pitchFamily="18" charset="0"/>
              </a:rPr>
              <a:t>Christ Had Authority to Forgive Sins (Matt. 9:2-6).</a:t>
            </a:r>
          </a:p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en-US" sz="3600" b="1" dirty="0">
                <a:latin typeface="Cambria" panose="02040503050406030204" pitchFamily="18" charset="0"/>
              </a:rPr>
              <a:t>Unique Instructions Do Not Nullify General Commands (Mark 10:17-22).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1492F7-2598-F749-8BB2-25EEA9818A1C}"/>
              </a:ext>
            </a:extLst>
          </p:cNvPr>
          <p:cNvSpPr txBox="1"/>
          <p:nvPr/>
        </p:nvSpPr>
        <p:spPr>
          <a:xfrm>
            <a:off x="625642" y="2582779"/>
            <a:ext cx="2727158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WHAT ABOUT THE THIEF ON THE CROSS?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74415C-DBC2-524D-ACF9-912F3F48FB98}"/>
              </a:ext>
            </a:extLst>
          </p:cNvPr>
          <p:cNvSpPr txBox="1"/>
          <p:nvPr/>
        </p:nvSpPr>
        <p:spPr>
          <a:xfrm>
            <a:off x="401053" y="240632"/>
            <a:ext cx="8309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</a:rPr>
              <a:t>3. What Is Clear from Scripture</a:t>
            </a:r>
          </a:p>
        </p:txBody>
      </p:sp>
    </p:spTree>
    <p:extLst>
      <p:ext uri="{BB962C8B-B14F-4D97-AF65-F5344CB8AC3E}">
        <p14:creationId xmlns:p14="http://schemas.microsoft.com/office/powerpoint/2010/main" val="186067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/>
    </p:bldLst>
  </p:timing>
</p:sld>
</file>

<file path=ppt/theme/theme1.xml><?xml version="1.0" encoding="utf-8"?>
<a:theme xmlns:a="http://schemas.openxmlformats.org/drawingml/2006/main" name="VaultVTI">
  <a:themeElements>
    <a:clrScheme name="AnalogousFromDarkSeedLeftStep">
      <a:dk1>
        <a:srgbClr val="000000"/>
      </a:dk1>
      <a:lt1>
        <a:srgbClr val="FFFFFF"/>
      </a:lt1>
      <a:dk2>
        <a:srgbClr val="1B2830"/>
      </a:dk2>
      <a:lt2>
        <a:srgbClr val="F1F3F0"/>
      </a:lt2>
      <a:accent1>
        <a:srgbClr val="A629E7"/>
      </a:accent1>
      <a:accent2>
        <a:srgbClr val="592FD9"/>
      </a:accent2>
      <a:accent3>
        <a:srgbClr val="294AE7"/>
      </a:accent3>
      <a:accent4>
        <a:srgbClr val="1787D5"/>
      </a:accent4>
      <a:accent5>
        <a:srgbClr val="22BFBE"/>
      </a:accent5>
      <a:accent6>
        <a:srgbClr val="16C67B"/>
      </a:accent6>
      <a:hlink>
        <a:srgbClr val="3897A9"/>
      </a:hlink>
      <a:folHlink>
        <a:srgbClr val="7F7F7F"/>
      </a:folHlink>
    </a:clrScheme>
    <a:fontScheme name="Custom 5">
      <a:majorFont>
        <a:latin typeface="Georgia Pro Light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ultVTI" id="{144E1EB0-F9F9-4F8D-8264-A2820BA0C47A}" vid="{3A992A48-7697-4A22-A884-B4A11E6218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231</Words>
  <Application>Microsoft Macintosh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</vt:lpstr>
      <vt:lpstr>Georgia Pro Light</vt:lpstr>
      <vt:lpstr>VaultVTI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Pope</dc:creator>
  <cp:lastModifiedBy>Kyle Pope</cp:lastModifiedBy>
  <cp:revision>7</cp:revision>
  <cp:lastPrinted>2023-06-11T04:50:30Z</cp:lastPrinted>
  <dcterms:created xsi:type="dcterms:W3CDTF">2023-06-11T04:08:36Z</dcterms:created>
  <dcterms:modified xsi:type="dcterms:W3CDTF">2023-06-14T20:17:41Z</dcterms:modified>
</cp:coreProperties>
</file>