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59" r:id="rId3"/>
    <p:sldId id="260" r:id="rId4"/>
    <p:sldId id="261" r:id="rId5"/>
    <p:sldId id="262" r:id="rId6"/>
    <p:sldId id="267" r:id="rId7"/>
    <p:sldId id="264" r:id="rId8"/>
    <p:sldId id="271" r:id="rId9"/>
    <p:sldId id="270" r:id="rId10"/>
    <p:sldId id="268" r:id="rId11"/>
    <p:sldId id="272" r:id="rId12"/>
    <p:sldId id="292" r:id="rId13"/>
    <p:sldId id="294" r:id="rId14"/>
    <p:sldId id="293" r:id="rId15"/>
    <p:sldId id="295" r:id="rId16"/>
    <p:sldId id="291" r:id="rId17"/>
    <p:sldId id="296" r:id="rId18"/>
    <p:sldId id="298" r:id="rId19"/>
    <p:sldId id="299" r:id="rId20"/>
    <p:sldId id="300" r:id="rId21"/>
    <p:sldId id="269" r:id="rId22"/>
    <p:sldId id="273" r:id="rId23"/>
    <p:sldId id="274" r:id="rId24"/>
    <p:sldId id="275" r:id="rId25"/>
    <p:sldId id="276" r:id="rId26"/>
    <p:sldId id="277" r:id="rId27"/>
    <p:sldId id="278" r:id="rId28"/>
    <p:sldId id="279" r:id="rId29"/>
    <p:sldId id="280" r:id="rId30"/>
    <p:sldId id="282" r:id="rId31"/>
    <p:sldId id="281" r:id="rId32"/>
    <p:sldId id="283" r:id="rId33"/>
    <p:sldId id="284" r:id="rId34"/>
    <p:sldId id="285" r:id="rId35"/>
    <p:sldId id="286" r:id="rId36"/>
    <p:sldId id="287" r:id="rId37"/>
    <p:sldId id="288" r:id="rId38"/>
    <p:sldId id="289" r:id="rId39"/>
    <p:sldId id="29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08"/>
    <p:restoredTop sz="94697"/>
  </p:normalViewPr>
  <p:slideViewPr>
    <p:cSldViewPr snapToGrid="0" snapToObjects="1">
      <p:cViewPr varScale="1">
        <p:scale>
          <a:sx n="80" d="100"/>
          <a:sy n="80" d="100"/>
        </p:scale>
        <p:origin x="16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7B088-D72E-0644-AE15-E43BF7CD05C5}" type="datetimeFigureOut">
              <a:rPr lang="en-US" smtClean="0"/>
              <a:pPr/>
              <a:t>8/21/23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6290D-C1E2-F04B-9A71-5F4D9D83EF4F}" type="slidenum">
              <a:rPr lang="en-US" smtClean="0"/>
              <a:pPr/>
              <a:t>‹#›</a:t>
            </a:fld>
            <a:endParaRPr lang="en-US"/>
          </a:p>
        </p:txBody>
      </p:sp>
    </p:spTree>
    <p:extLst>
      <p:ext uri="{BB962C8B-B14F-4D97-AF65-F5344CB8AC3E}">
        <p14:creationId xmlns:p14="http://schemas.microsoft.com/office/powerpoint/2010/main" val="366271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A6290D-C1E2-F04B-9A71-5F4D9D83EF4F}" type="slidenum">
              <a:rPr lang="en-US" smtClean="0"/>
              <a:pPr/>
              <a:t>22</a:t>
            </a:fld>
            <a:endParaRPr lang="en-US"/>
          </a:p>
        </p:txBody>
      </p:sp>
    </p:spTree>
    <p:extLst>
      <p:ext uri="{BB962C8B-B14F-4D97-AF65-F5344CB8AC3E}">
        <p14:creationId xmlns:p14="http://schemas.microsoft.com/office/powerpoint/2010/main" val="19420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164838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2363209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346693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54403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134542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2581892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323665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1585502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322912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48655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F260367-7BE9-2946-806C-70D8883B884E}" type="datetimeFigureOut">
              <a:rPr lang="en-US" smtClean="0"/>
              <a:pPr/>
              <a:t>8/21/23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6743C14-BA16-6045-A761-A7F5DD41841D}" type="slidenum">
              <a:rPr lang="en-US" smtClean="0"/>
              <a:pPr/>
              <a:t>‹#›</a:t>
            </a:fld>
            <a:endParaRPr lang="en-US"/>
          </a:p>
        </p:txBody>
      </p:sp>
    </p:spTree>
    <p:extLst>
      <p:ext uri="{BB962C8B-B14F-4D97-AF65-F5344CB8AC3E}">
        <p14:creationId xmlns:p14="http://schemas.microsoft.com/office/powerpoint/2010/main" val="303763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083633"/>
            <a:ext cx="7886700" cy="43921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999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1019331" y="1738859"/>
            <a:ext cx="7165299" cy="3157788"/>
          </a:xfrm>
          <a:prstGeom prst="rect">
            <a:avLst/>
          </a:prstGeom>
          <a:noFill/>
        </p:spPr>
        <p:txBody>
          <a:bodyPr wrap="square" rtlCol="0">
            <a:spAutoFit/>
          </a:bodyPr>
          <a:lstStyle/>
          <a:p>
            <a:pPr algn="ctr">
              <a:lnSpc>
                <a:spcPct val="80000"/>
              </a:lnSpc>
              <a:spcAft>
                <a:spcPts val="3600"/>
              </a:spcAft>
            </a:pPr>
            <a:r>
              <a:rPr lang="en-US" sz="7200" b="1" dirty="0">
                <a:solidFill>
                  <a:schemeClr val="bg1"/>
                </a:solidFill>
              </a:rPr>
              <a:t>The Case for Christianity</a:t>
            </a:r>
          </a:p>
          <a:p>
            <a:pPr algn="ctr">
              <a:spcAft>
                <a:spcPts val="2400"/>
              </a:spcAft>
            </a:pPr>
            <a:r>
              <a:rPr lang="en-US" sz="5400" b="1" dirty="0">
                <a:solidFill>
                  <a:schemeClr val="bg1"/>
                </a:solidFill>
              </a:rPr>
              <a:t>How We Got the Bible</a:t>
            </a:r>
          </a:p>
        </p:txBody>
      </p:sp>
    </p:spTree>
    <p:extLst>
      <p:ext uri="{BB962C8B-B14F-4D97-AF65-F5344CB8AC3E}">
        <p14:creationId xmlns:p14="http://schemas.microsoft.com/office/powerpoint/2010/main" val="8613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How did this happen?</a:t>
            </a:r>
          </a:p>
          <a:p>
            <a:pPr marL="0" indent="0" algn="ctr">
              <a:lnSpc>
                <a:spcPct val="100000"/>
              </a:lnSpc>
              <a:spcBef>
                <a:spcPts val="400"/>
              </a:spcBef>
              <a:spcAft>
                <a:spcPts val="600"/>
              </a:spcAft>
              <a:buNone/>
            </a:pPr>
            <a:r>
              <a:rPr lang="en-US" sz="4000" dirty="0"/>
              <a:t>Two Stages: </a:t>
            </a:r>
          </a:p>
          <a:p>
            <a:pPr marL="0" indent="0" algn="ctr">
              <a:lnSpc>
                <a:spcPct val="100000"/>
              </a:lnSpc>
              <a:spcBef>
                <a:spcPts val="400"/>
              </a:spcBef>
              <a:spcAft>
                <a:spcPts val="600"/>
              </a:spcAft>
              <a:buNone/>
            </a:pPr>
            <a:r>
              <a:rPr lang="en-US" sz="4000" dirty="0"/>
              <a:t>Old Testament</a:t>
            </a:r>
          </a:p>
          <a:p>
            <a:pPr marL="0" indent="0" algn="ctr">
              <a:lnSpc>
                <a:spcPct val="100000"/>
              </a:lnSpc>
              <a:spcBef>
                <a:spcPts val="400"/>
              </a:spcBef>
              <a:spcAft>
                <a:spcPts val="600"/>
              </a:spcAft>
              <a:buNone/>
            </a:pPr>
            <a:r>
              <a:rPr lang="en-US" sz="4000" dirty="0"/>
              <a:t>New Testament</a:t>
            </a:r>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395289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the Old Testament</a:t>
            </a:r>
          </a:p>
          <a:p>
            <a:pPr marL="0" indent="0" algn="ctr">
              <a:lnSpc>
                <a:spcPct val="100000"/>
              </a:lnSpc>
              <a:spcBef>
                <a:spcPts val="400"/>
              </a:spcBef>
              <a:spcAft>
                <a:spcPts val="600"/>
              </a:spcAft>
              <a:buNone/>
            </a:pPr>
            <a:r>
              <a:rPr lang="en-US" sz="3200" dirty="0"/>
              <a:t>Giving of Law of Moses (ca. 1400 BC)</a:t>
            </a:r>
          </a:p>
          <a:p>
            <a:pPr marL="0" indent="0" algn="ctr">
              <a:lnSpc>
                <a:spcPct val="100000"/>
              </a:lnSpc>
              <a:spcBef>
                <a:spcPts val="400"/>
              </a:spcBef>
              <a:spcAft>
                <a:spcPts val="600"/>
              </a:spcAft>
              <a:buNone/>
            </a:pPr>
            <a:r>
              <a:rPr lang="en-US" sz="3200" dirty="0"/>
              <a:t>Leviticus 27:34; Deuteronomy 29:1</a:t>
            </a:r>
          </a:p>
          <a:p>
            <a:pPr marL="873125" indent="0">
              <a:lnSpc>
                <a:spcPct val="80000"/>
              </a:lnSpc>
              <a:spcBef>
                <a:spcPts val="400"/>
              </a:spcBef>
              <a:spcAft>
                <a:spcPts val="600"/>
              </a:spcAft>
              <a:buNone/>
            </a:pPr>
            <a:r>
              <a:rPr lang="en-US" sz="3200" dirty="0"/>
              <a:t>Proto-Sinaitic </a:t>
            </a:r>
          </a:p>
          <a:p>
            <a:pPr marL="873125" indent="0">
              <a:lnSpc>
                <a:spcPct val="80000"/>
              </a:lnSpc>
              <a:spcBef>
                <a:spcPts val="400"/>
              </a:spcBef>
              <a:spcAft>
                <a:spcPts val="600"/>
              </a:spcAft>
              <a:buNone/>
            </a:pPr>
            <a:r>
              <a:rPr lang="en-US" sz="3200" dirty="0"/>
              <a:t>   Alphabet</a:t>
            </a:r>
          </a:p>
          <a:p>
            <a:pPr marL="15875" indent="0" algn="ctr">
              <a:lnSpc>
                <a:spcPct val="80000"/>
              </a:lnSpc>
              <a:spcBef>
                <a:spcPts val="400"/>
              </a:spcBef>
              <a:spcAft>
                <a:spcPts val="600"/>
              </a:spcAft>
              <a:buNone/>
            </a:pPr>
            <a:r>
              <a:rPr lang="en-US" sz="3200" dirty="0"/>
              <a:t>Documentary Theories</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pic>
        <p:nvPicPr>
          <p:cNvPr id="6" name="Picture 9" descr="ED_Serabit2_detail">
            <a:extLst>
              <a:ext uri="{FF2B5EF4-FFF2-40B4-BE49-F238E27FC236}">
                <a16:creationId xmlns:a16="http://schemas.microsoft.com/office/drawing/2014/main" id="{C9CDE99E-06CA-3C41-A5DA-E3EF7B6209DD}"/>
              </a:ext>
            </a:extLst>
          </p:cNvPr>
          <p:cNvPicPr>
            <a:picLocks noChangeAspect="1" noChangeArrowheads="1"/>
          </p:cNvPicPr>
          <p:nvPr/>
        </p:nvPicPr>
        <p:blipFill>
          <a:blip r:embed="rId2"/>
          <a:srcRect/>
          <a:stretch>
            <a:fillRect/>
          </a:stretch>
        </p:blipFill>
        <p:spPr bwMode="auto">
          <a:xfrm>
            <a:off x="5149514" y="4503820"/>
            <a:ext cx="1913022" cy="1913022"/>
          </a:xfrm>
          <a:prstGeom prst="rect">
            <a:avLst/>
          </a:prstGeom>
          <a:noFill/>
          <a:ln w="9525">
            <a:noFill/>
            <a:miter lim="800000"/>
            <a:headEnd/>
            <a:tailEnd/>
          </a:ln>
          <a:effectLst>
            <a:outerShdw blurRad="50800" dist="101600" dir="2700000">
              <a:srgbClr val="000000">
                <a:alpha val="43000"/>
              </a:srgbClr>
            </a:outerShdw>
          </a:effectLst>
        </p:spPr>
      </p:pic>
    </p:spTree>
    <p:extLst>
      <p:ext uri="{BB962C8B-B14F-4D97-AF65-F5344CB8AC3E}">
        <p14:creationId xmlns:p14="http://schemas.microsoft.com/office/powerpoint/2010/main" val="95440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
                                            <p:txEl>
                                              <p:pRg st="4" end="4"/>
                                            </p:txEl>
                                          </p:spTgt>
                                        </p:tgtEl>
                                      </p:cBhvr>
                                    </p:animEffect>
                                    <p:set>
                                      <p:cBhvr>
                                        <p:cTn id="44" dur="1" fill="hold">
                                          <p:stCondLst>
                                            <p:cond delay="499"/>
                                          </p:stCondLst>
                                        </p:cTn>
                                        <p:tgtEl>
                                          <p:spTgt spid="3">
                                            <p:txEl>
                                              <p:pRg st="4" end="4"/>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
                                            <p:txEl>
                                              <p:pRg st="5" end="5"/>
                                            </p:txEl>
                                          </p:spTgt>
                                        </p:tgtEl>
                                      </p:cBhvr>
                                    </p:animEffect>
                                    <p:set>
                                      <p:cBhvr>
                                        <p:cTn id="47" dur="1" fill="hold">
                                          <p:stCondLst>
                                            <p:cond delay="499"/>
                                          </p:stCondLst>
                                        </p:cTn>
                                        <p:tgtEl>
                                          <p:spTgt spid="3">
                                            <p:txEl>
                                              <p:pRg st="5" end="5"/>
                                            </p:txEl>
                                          </p:spTgt>
                                        </p:tgtEl>
                                        <p:attrNameLst>
                                          <p:attrName>style.visibility</p:attrName>
                                        </p:attrNameLst>
                                      </p:cBhvr>
                                      <p:to>
                                        <p:strVal val="hidden"/>
                                      </p:to>
                                    </p:set>
                                  </p:childTnLst>
                                </p:cTn>
                              </p:par>
                              <p:par>
                                <p:cTn id="48" presetID="42"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the Old Testament</a:t>
            </a:r>
          </a:p>
          <a:p>
            <a:pPr marL="0" indent="0" algn="ctr">
              <a:lnSpc>
                <a:spcPct val="100000"/>
              </a:lnSpc>
              <a:spcBef>
                <a:spcPts val="400"/>
              </a:spcBef>
              <a:spcAft>
                <a:spcPts val="600"/>
              </a:spcAft>
              <a:buNone/>
            </a:pPr>
            <a:r>
              <a:rPr lang="en-US" sz="3200" dirty="0"/>
              <a:t>Giving of Law of Moses (ca. 1400 BC)</a:t>
            </a:r>
          </a:p>
          <a:p>
            <a:pPr marL="0" indent="0" algn="ctr">
              <a:lnSpc>
                <a:spcPct val="100000"/>
              </a:lnSpc>
              <a:spcBef>
                <a:spcPts val="400"/>
              </a:spcBef>
              <a:spcAft>
                <a:spcPts val="600"/>
              </a:spcAft>
              <a:buNone/>
            </a:pPr>
            <a:r>
              <a:rPr lang="en-US" sz="3200" dirty="0"/>
              <a:t>Recovery of the Book of Law under Josiah (ca. 621 BC)</a:t>
            </a:r>
          </a:p>
          <a:p>
            <a:pPr marL="0" indent="0" algn="ctr">
              <a:lnSpc>
                <a:spcPct val="100000"/>
              </a:lnSpc>
              <a:spcBef>
                <a:spcPts val="400"/>
              </a:spcBef>
              <a:spcAft>
                <a:spcPts val="600"/>
              </a:spcAft>
              <a:buNone/>
            </a:pPr>
            <a:r>
              <a:rPr lang="en-US" sz="3200" dirty="0"/>
              <a:t>2 Kings 22:8</a:t>
            </a:r>
          </a:p>
          <a:p>
            <a:pPr marL="0" indent="0" algn="ctr">
              <a:lnSpc>
                <a:spcPct val="100000"/>
              </a:lnSpc>
              <a:spcBef>
                <a:spcPts val="400"/>
              </a:spcBef>
              <a:spcAft>
                <a:spcPts val="600"/>
              </a:spcAft>
              <a:buNone/>
            </a:pPr>
            <a:r>
              <a:rPr lang="en-US" sz="3200" dirty="0"/>
              <a:t>Began reform and return to the law</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21897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4"/>
            <a:ext cx="7000407" cy="5312567"/>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the Old Testament</a:t>
            </a:r>
          </a:p>
          <a:p>
            <a:pPr marL="0" indent="0" algn="ctr">
              <a:lnSpc>
                <a:spcPct val="100000"/>
              </a:lnSpc>
              <a:spcBef>
                <a:spcPts val="400"/>
              </a:spcBef>
              <a:spcAft>
                <a:spcPts val="600"/>
              </a:spcAft>
              <a:buNone/>
            </a:pPr>
            <a:r>
              <a:rPr lang="en-US" sz="3200" dirty="0"/>
              <a:t>Giving of Law of Moses (ca. 1400 BC)</a:t>
            </a:r>
          </a:p>
          <a:p>
            <a:pPr marL="0" indent="0" algn="ctr">
              <a:lnSpc>
                <a:spcPct val="100000"/>
              </a:lnSpc>
              <a:spcBef>
                <a:spcPts val="400"/>
              </a:spcBef>
              <a:spcAft>
                <a:spcPts val="600"/>
              </a:spcAft>
              <a:buNone/>
            </a:pPr>
            <a:r>
              <a:rPr lang="en-US" sz="3200" dirty="0"/>
              <a:t>Recovery of the Book of Law under Josiah (ca. 621 BC)</a:t>
            </a:r>
          </a:p>
          <a:p>
            <a:pPr marL="0" indent="0" algn="ctr">
              <a:lnSpc>
                <a:spcPct val="100000"/>
              </a:lnSpc>
              <a:spcBef>
                <a:spcPts val="400"/>
              </a:spcBef>
              <a:spcAft>
                <a:spcPts val="600"/>
              </a:spcAft>
              <a:buNone/>
            </a:pPr>
            <a:r>
              <a:rPr lang="en-US" sz="3200" dirty="0"/>
              <a:t>Return from Exile and Reforms of Ezra (ca. 400 BC)</a:t>
            </a:r>
          </a:p>
          <a:p>
            <a:pPr marL="0" indent="0" algn="ctr">
              <a:lnSpc>
                <a:spcPct val="100000"/>
              </a:lnSpc>
              <a:spcBef>
                <a:spcPts val="400"/>
              </a:spcBef>
              <a:spcAft>
                <a:spcPts val="600"/>
              </a:spcAft>
              <a:buNone/>
            </a:pPr>
            <a:r>
              <a:rPr lang="en-US" sz="3200" dirty="0"/>
              <a:t>Nehemiah 8:1-8</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87354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B436D96F-6FB1-BE48-9E78-1E4D64F9F247}"/>
              </a:ext>
            </a:extLst>
          </p:cNvPr>
          <p:cNvSpPr>
            <a:spLocks noGrp="1" noChangeArrowheads="1"/>
          </p:cNvSpPr>
          <p:nvPr>
            <p:ph type="title"/>
          </p:nvPr>
        </p:nvSpPr>
        <p:spPr>
          <a:xfrm>
            <a:off x="533400" y="609600"/>
            <a:ext cx="8153400" cy="1143000"/>
          </a:xfrm>
          <a:noFill/>
        </p:spPr>
        <p:txBody>
          <a:bodyPr>
            <a:normAutofit fontScale="90000"/>
          </a:bodyPr>
          <a:lstStyle/>
          <a:p>
            <a:pPr algn="ctr"/>
            <a:r>
              <a:rPr lang="en-US" sz="6100" dirty="0">
                <a:latin typeface="Calibri" panose="020F0502020204030204" pitchFamily="34" charset="0"/>
                <a:cs typeface="Calibri" panose="020F0502020204030204" pitchFamily="34" charset="0"/>
              </a:rPr>
              <a:t>“The Great Assembly”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(or “Great Synagogue”)</a:t>
            </a:r>
          </a:p>
        </p:txBody>
      </p:sp>
      <p:sp>
        <p:nvSpPr>
          <p:cNvPr id="11" name="Rectangle 4">
            <a:extLst>
              <a:ext uri="{FF2B5EF4-FFF2-40B4-BE49-F238E27FC236}">
                <a16:creationId xmlns:a16="http://schemas.microsoft.com/office/drawing/2014/main" id="{27FFB67D-E882-D641-83AB-E5BA6281697C}"/>
              </a:ext>
            </a:extLst>
          </p:cNvPr>
          <p:cNvSpPr txBox="1">
            <a:spLocks noChangeArrowheads="1"/>
          </p:cNvSpPr>
          <p:nvPr/>
        </p:nvSpPr>
        <p:spPr>
          <a:xfrm>
            <a:off x="685800" y="2168777"/>
            <a:ext cx="7772400" cy="4332287"/>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Tx/>
              <a:buNone/>
            </a:pPr>
            <a:r>
              <a:rPr lang="en-US" sz="3200" dirty="0"/>
              <a:t>Term used by the Jews for the group who restored the Law with Ezra.</a:t>
            </a:r>
            <a:endParaRPr lang="en-US" sz="2000" dirty="0"/>
          </a:p>
          <a:p>
            <a:pPr marL="0" indent="0" algn="ctr">
              <a:buFontTx/>
              <a:buNone/>
            </a:pPr>
            <a:r>
              <a:rPr lang="en-US" dirty="0"/>
              <a:t>“Moses received the Torah on Sinai, and handed it down to Joshua; Joshua to the elders; the elders to the prophets; and the prophets handed it down to the Men of the Great Assembly”</a:t>
            </a:r>
          </a:p>
          <a:p>
            <a:pPr marL="0" indent="0" algn="r">
              <a:spcAft>
                <a:spcPts val="1200"/>
              </a:spcAft>
              <a:buFontTx/>
              <a:buNone/>
            </a:pPr>
            <a:r>
              <a:rPr lang="en-US" sz="2400" dirty="0"/>
              <a:t>(Jewish Mishnah, </a:t>
            </a:r>
            <a:r>
              <a:rPr lang="en-US" sz="2400" i="1" dirty="0" err="1"/>
              <a:t>Perke</a:t>
            </a:r>
            <a:r>
              <a:rPr lang="en-US" sz="2400" i="1" dirty="0"/>
              <a:t> </a:t>
            </a:r>
            <a:r>
              <a:rPr lang="en-US" sz="2400" i="1" dirty="0" err="1"/>
              <a:t>Aboth</a:t>
            </a:r>
            <a:r>
              <a:rPr lang="en-US" sz="2400" i="1" dirty="0"/>
              <a:t>, </a:t>
            </a:r>
            <a:r>
              <a:rPr lang="en-US" sz="2400" dirty="0"/>
              <a:t>1)</a:t>
            </a:r>
          </a:p>
          <a:p>
            <a:pPr marL="0" indent="0" algn="ctr">
              <a:buFontTx/>
              <a:buNone/>
            </a:pPr>
            <a:r>
              <a:rPr lang="en-US" dirty="0"/>
              <a:t>The Babylonian Talmud, says Zechariah and  Malachi came “at the end of the prophets” </a:t>
            </a:r>
          </a:p>
          <a:p>
            <a:pPr marL="0" indent="0" algn="r">
              <a:buFontTx/>
              <a:buNone/>
            </a:pPr>
            <a:r>
              <a:rPr lang="en-US" sz="2400" dirty="0"/>
              <a:t>(</a:t>
            </a:r>
            <a:r>
              <a:rPr lang="en-US" sz="2400" i="1" dirty="0"/>
              <a:t>Baba Batra</a:t>
            </a:r>
            <a:r>
              <a:rPr lang="en-US" sz="2400" dirty="0"/>
              <a:t>, 14b)</a:t>
            </a:r>
          </a:p>
        </p:txBody>
      </p:sp>
    </p:spTree>
    <p:extLst>
      <p:ext uri="{BB962C8B-B14F-4D97-AF65-F5344CB8AC3E}">
        <p14:creationId xmlns:p14="http://schemas.microsoft.com/office/powerpoint/2010/main" val="40601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1000"/>
                                        <p:tgtEl>
                                          <p:spTgt spid="11">
                                            <p:txEl>
                                              <p:pRg st="3" end="3"/>
                                            </p:txEl>
                                          </p:spTgt>
                                        </p:tgtEl>
                                      </p:cBhvr>
                                    </p:animEffect>
                                    <p:anim calcmode="lin" valueType="num">
                                      <p:cBhvr>
                                        <p:cTn id="3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1000"/>
                                        <p:tgtEl>
                                          <p:spTgt spid="11">
                                            <p:txEl>
                                              <p:pRg st="4" end="4"/>
                                            </p:txEl>
                                          </p:spTgt>
                                        </p:tgtEl>
                                      </p:cBhvr>
                                    </p:animEffect>
                                    <p:anim calcmode="lin" valueType="num">
                                      <p:cBhvr>
                                        <p:cTn id="3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4"/>
            <a:ext cx="7000407" cy="5312567"/>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the Old Testament</a:t>
            </a:r>
          </a:p>
          <a:p>
            <a:pPr marL="0" indent="0" algn="ctr">
              <a:lnSpc>
                <a:spcPct val="100000"/>
              </a:lnSpc>
              <a:spcBef>
                <a:spcPts val="400"/>
              </a:spcBef>
              <a:spcAft>
                <a:spcPts val="1200"/>
              </a:spcAft>
              <a:buNone/>
            </a:pPr>
            <a:r>
              <a:rPr lang="en-US" sz="3600" dirty="0"/>
              <a:t>Closed OT Canon (Luke 24:44)</a:t>
            </a:r>
          </a:p>
          <a:p>
            <a:pPr marL="0" indent="0" algn="ctr">
              <a:lnSpc>
                <a:spcPct val="100000"/>
              </a:lnSpc>
              <a:spcBef>
                <a:spcPts val="400"/>
              </a:spcBef>
              <a:spcAft>
                <a:spcPts val="1200"/>
              </a:spcAft>
              <a:buNone/>
            </a:pPr>
            <a:r>
              <a:rPr lang="en-US" sz="3600" dirty="0"/>
              <a:t>35 Books (Ancient Jews – 22 or 24)</a:t>
            </a:r>
          </a:p>
          <a:p>
            <a:pPr marL="0" indent="0" algn="ctr">
              <a:lnSpc>
                <a:spcPct val="100000"/>
              </a:lnSpc>
              <a:spcBef>
                <a:spcPts val="400"/>
              </a:spcBef>
              <a:spcAft>
                <a:spcPts val="1200"/>
              </a:spcAft>
              <a:buNone/>
            </a:pPr>
            <a:r>
              <a:rPr lang="en-US" sz="3600" dirty="0"/>
              <a:t>Apocrypha (non-inspired)</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13023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New Testament</a:t>
            </a:r>
          </a:p>
          <a:p>
            <a:pPr marL="0" indent="0" algn="ctr">
              <a:lnSpc>
                <a:spcPct val="100000"/>
              </a:lnSpc>
              <a:spcBef>
                <a:spcPts val="400"/>
              </a:spcBef>
              <a:spcAft>
                <a:spcPts val="600"/>
              </a:spcAft>
              <a:buNone/>
            </a:pPr>
            <a:r>
              <a:rPr lang="en-US" sz="3200" dirty="0"/>
              <a:t>Translation of Old Testament in Greek </a:t>
            </a:r>
          </a:p>
          <a:p>
            <a:pPr marL="0" indent="0" algn="ctr">
              <a:lnSpc>
                <a:spcPct val="100000"/>
              </a:lnSpc>
              <a:spcBef>
                <a:spcPts val="400"/>
              </a:spcBef>
              <a:spcAft>
                <a:spcPts val="600"/>
              </a:spcAft>
              <a:buNone/>
            </a:pPr>
            <a:r>
              <a:rPr lang="en-US" sz="3200" dirty="0"/>
              <a:t>Coming of Jesus of Nazareth</a:t>
            </a:r>
          </a:p>
          <a:p>
            <a:pPr marL="0" indent="0" algn="ctr">
              <a:lnSpc>
                <a:spcPct val="100000"/>
              </a:lnSpc>
              <a:spcBef>
                <a:spcPts val="400"/>
              </a:spcBef>
              <a:spcAft>
                <a:spcPts val="600"/>
              </a:spcAft>
              <a:buNone/>
            </a:pPr>
            <a:r>
              <a:rPr lang="en-US" dirty="0"/>
              <a:t>Deuteronomy 18:15; Daniel 9:25</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9264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New Testament</a:t>
            </a:r>
          </a:p>
          <a:p>
            <a:pPr marL="0" indent="0" algn="ctr">
              <a:lnSpc>
                <a:spcPct val="100000"/>
              </a:lnSpc>
              <a:spcBef>
                <a:spcPts val="400"/>
              </a:spcBef>
              <a:spcAft>
                <a:spcPts val="600"/>
              </a:spcAft>
              <a:buNone/>
            </a:pPr>
            <a:r>
              <a:rPr lang="en-US" sz="3200" dirty="0"/>
              <a:t>Translation of Old Testament in Greek </a:t>
            </a:r>
          </a:p>
          <a:p>
            <a:pPr marL="0" indent="0" algn="ctr">
              <a:lnSpc>
                <a:spcPct val="100000"/>
              </a:lnSpc>
              <a:spcBef>
                <a:spcPts val="400"/>
              </a:spcBef>
              <a:spcAft>
                <a:spcPts val="600"/>
              </a:spcAft>
              <a:buNone/>
            </a:pPr>
            <a:r>
              <a:rPr lang="en-US" sz="3200" dirty="0"/>
              <a:t>Coming of Jesus of Nazareth</a:t>
            </a:r>
          </a:p>
          <a:p>
            <a:pPr marL="0" indent="0" algn="ctr">
              <a:lnSpc>
                <a:spcPct val="100000"/>
              </a:lnSpc>
              <a:spcBef>
                <a:spcPts val="400"/>
              </a:spcBef>
              <a:spcAft>
                <a:spcPts val="600"/>
              </a:spcAft>
              <a:buNone/>
            </a:pPr>
            <a:r>
              <a:rPr lang="en-US" sz="3200" dirty="0"/>
              <a:t>Promise of the Holy Spirit</a:t>
            </a:r>
          </a:p>
          <a:p>
            <a:pPr marL="0" indent="0" algn="ctr">
              <a:lnSpc>
                <a:spcPct val="100000"/>
              </a:lnSpc>
              <a:spcBef>
                <a:spcPts val="400"/>
              </a:spcBef>
              <a:spcAft>
                <a:spcPts val="600"/>
              </a:spcAft>
              <a:buNone/>
            </a:pPr>
            <a:r>
              <a:rPr lang="en-US" sz="3200" dirty="0"/>
              <a:t>John 14:25-26; Mark 13:11; Acts 2;         1 Corinthians 14:37 </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12382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New Testament</a:t>
            </a:r>
          </a:p>
          <a:p>
            <a:pPr marL="0" indent="0" algn="ctr">
              <a:lnSpc>
                <a:spcPct val="100000"/>
              </a:lnSpc>
              <a:spcBef>
                <a:spcPts val="400"/>
              </a:spcBef>
              <a:spcAft>
                <a:spcPts val="600"/>
              </a:spcAft>
              <a:buNone/>
            </a:pPr>
            <a:r>
              <a:rPr lang="en-US" sz="3200" dirty="0"/>
              <a:t>Translation of Old Testament in Greek </a:t>
            </a:r>
          </a:p>
          <a:p>
            <a:pPr marL="0" indent="0" algn="ctr">
              <a:lnSpc>
                <a:spcPct val="100000"/>
              </a:lnSpc>
              <a:spcBef>
                <a:spcPts val="400"/>
              </a:spcBef>
              <a:spcAft>
                <a:spcPts val="600"/>
              </a:spcAft>
              <a:buNone/>
            </a:pPr>
            <a:r>
              <a:rPr lang="en-US" sz="3200" dirty="0"/>
              <a:t>Coming of Jesus of Nazareth</a:t>
            </a:r>
          </a:p>
          <a:p>
            <a:pPr marL="0" indent="0" algn="ctr">
              <a:lnSpc>
                <a:spcPct val="100000"/>
              </a:lnSpc>
              <a:spcBef>
                <a:spcPts val="400"/>
              </a:spcBef>
              <a:spcAft>
                <a:spcPts val="600"/>
              </a:spcAft>
              <a:buNone/>
            </a:pPr>
            <a:r>
              <a:rPr lang="en-US" sz="3200" dirty="0"/>
              <a:t>Promise of the Holy Spirit</a:t>
            </a:r>
          </a:p>
          <a:p>
            <a:pPr marL="0" indent="0" algn="ctr">
              <a:lnSpc>
                <a:spcPct val="100000"/>
              </a:lnSpc>
              <a:spcBef>
                <a:spcPts val="400"/>
              </a:spcBef>
              <a:spcAft>
                <a:spcPts val="600"/>
              </a:spcAft>
              <a:buNone/>
            </a:pPr>
            <a:r>
              <a:rPr lang="en-US" sz="3200" dirty="0"/>
              <a:t>Use of New Testament in Early Church</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8285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B436D96F-6FB1-BE48-9E78-1E4D64F9F247}"/>
              </a:ext>
            </a:extLst>
          </p:cNvPr>
          <p:cNvSpPr>
            <a:spLocks noGrp="1" noChangeArrowheads="1"/>
          </p:cNvSpPr>
          <p:nvPr>
            <p:ph type="title"/>
          </p:nvPr>
        </p:nvSpPr>
        <p:spPr>
          <a:xfrm>
            <a:off x="533400" y="609600"/>
            <a:ext cx="8153400" cy="1143000"/>
          </a:xfrm>
          <a:noFill/>
        </p:spPr>
        <p:txBody>
          <a:bodyPr>
            <a:normAutofit fontScale="90000"/>
          </a:bodyPr>
          <a:lstStyle/>
          <a:p>
            <a:pPr algn="ctr"/>
            <a:r>
              <a:rPr lang="en-US" sz="6100" dirty="0">
                <a:latin typeface="Calibri" panose="020F0502020204030204" pitchFamily="34" charset="0"/>
                <a:cs typeface="Calibri" panose="020F0502020204030204" pitchFamily="34" charset="0"/>
              </a:rPr>
              <a:t>New Testament Quotations in Early Church Writers</a:t>
            </a:r>
            <a:endParaRPr lang="en-US"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27FFB67D-E882-D641-83AB-E5BA6281697C}"/>
              </a:ext>
            </a:extLst>
          </p:cNvPr>
          <p:cNvSpPr txBox="1">
            <a:spLocks noChangeArrowheads="1"/>
          </p:cNvSpPr>
          <p:nvPr/>
        </p:nvSpPr>
        <p:spPr>
          <a:xfrm>
            <a:off x="685800" y="2505659"/>
            <a:ext cx="7772400" cy="433228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Tx/>
              <a:buNone/>
            </a:pPr>
            <a:r>
              <a:rPr lang="en-US" sz="3200" dirty="0"/>
              <a:t>“Indeed, so extensive are these citations that if all other sources of our knowledge of the text of the New Testament were destroyed, they would be sufficient alone for the reconstruction of practically the entire New Testament” </a:t>
            </a:r>
          </a:p>
          <a:p>
            <a:pPr marL="0" indent="0" algn="r">
              <a:spcAft>
                <a:spcPts val="600"/>
              </a:spcAft>
              <a:buFontTx/>
              <a:buNone/>
            </a:pPr>
            <a:r>
              <a:rPr lang="en-US" sz="3200" dirty="0"/>
              <a:t>(</a:t>
            </a:r>
            <a:r>
              <a:rPr lang="en-US" sz="3200" i="1" dirty="0"/>
              <a:t>The Text of the New Testament</a:t>
            </a:r>
            <a:r>
              <a:rPr lang="en-US" sz="3200" dirty="0"/>
              <a:t>,              Bruce Metzger, p. 86).</a:t>
            </a:r>
          </a:p>
          <a:p>
            <a:pPr marL="0" indent="0" algn="ctr">
              <a:spcAft>
                <a:spcPts val="600"/>
              </a:spcAft>
              <a:buFontTx/>
              <a:buNone/>
            </a:pPr>
            <a:endParaRPr lang="en-US" sz="3200" dirty="0"/>
          </a:p>
        </p:txBody>
      </p:sp>
    </p:spTree>
    <p:extLst>
      <p:ext uri="{BB962C8B-B14F-4D97-AF65-F5344CB8AC3E}">
        <p14:creationId xmlns:p14="http://schemas.microsoft.com/office/powerpoint/2010/main" val="25909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764496"/>
            <a:ext cx="8094687" cy="5429179"/>
          </a:xfrm>
          <a:prstGeom prst="rect">
            <a:avLst/>
          </a:prstGeom>
          <a:noFill/>
        </p:spPr>
        <p:txBody>
          <a:bodyPr wrap="square" rtlCol="0">
            <a:spAutoFit/>
          </a:bodyPr>
          <a:lstStyle/>
          <a:p>
            <a:pPr algn="ctr">
              <a:lnSpc>
                <a:spcPct val="80000"/>
              </a:lnSpc>
              <a:spcAft>
                <a:spcPts val="3600"/>
              </a:spcAft>
            </a:pPr>
            <a:r>
              <a:rPr lang="en-US" sz="4800" b="1" dirty="0">
                <a:solidFill>
                  <a:schemeClr val="bg1"/>
                </a:solidFill>
              </a:rPr>
              <a:t>Faith in Christ Depends upon the Reliability of the Bible</a:t>
            </a:r>
          </a:p>
          <a:p>
            <a:pPr algn="ctr">
              <a:spcAft>
                <a:spcPts val="600"/>
              </a:spcAft>
            </a:pPr>
            <a:r>
              <a:rPr lang="en-US" sz="4400" b="1" dirty="0">
                <a:solidFill>
                  <a:schemeClr val="bg1"/>
                </a:solidFill>
              </a:rPr>
              <a:t>His Role in Prophecy</a:t>
            </a:r>
          </a:p>
          <a:p>
            <a:pPr algn="ctr">
              <a:spcAft>
                <a:spcPts val="600"/>
              </a:spcAft>
            </a:pPr>
            <a:r>
              <a:rPr lang="en-US" sz="4400" b="1" dirty="0">
                <a:solidFill>
                  <a:schemeClr val="bg1"/>
                </a:solidFill>
              </a:rPr>
              <a:t>His Life and Teaching</a:t>
            </a:r>
          </a:p>
          <a:p>
            <a:pPr algn="ctr">
              <a:spcAft>
                <a:spcPts val="600"/>
              </a:spcAft>
            </a:pPr>
            <a:r>
              <a:rPr lang="en-US" sz="4400" b="1" dirty="0">
                <a:solidFill>
                  <a:schemeClr val="bg1"/>
                </a:solidFill>
              </a:rPr>
              <a:t>His Death and Resurrection</a:t>
            </a:r>
          </a:p>
          <a:p>
            <a:pPr algn="ctr">
              <a:spcAft>
                <a:spcPts val="600"/>
              </a:spcAft>
            </a:pPr>
            <a:r>
              <a:rPr lang="en-US" sz="4400" b="1" dirty="0">
                <a:solidFill>
                  <a:schemeClr val="bg1"/>
                </a:solidFill>
              </a:rPr>
              <a:t>His Promises</a:t>
            </a:r>
          </a:p>
          <a:p>
            <a:pPr algn="ctr">
              <a:spcAft>
                <a:spcPts val="600"/>
              </a:spcAft>
            </a:pPr>
            <a:r>
              <a:rPr lang="en-US" sz="4400" b="1" dirty="0">
                <a:solidFill>
                  <a:schemeClr val="bg1"/>
                </a:solidFill>
              </a:rPr>
              <a:t>The Hope He Offers</a:t>
            </a:r>
          </a:p>
        </p:txBody>
      </p:sp>
    </p:spTree>
    <p:extLst>
      <p:ext uri="{BB962C8B-B14F-4D97-AF65-F5344CB8AC3E}">
        <p14:creationId xmlns:p14="http://schemas.microsoft.com/office/powerpoint/2010/main" val="334105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4"/>
            <a:ext cx="7000407" cy="5448925"/>
          </a:xfrm>
        </p:spPr>
        <p:txBody>
          <a:bodyPr>
            <a:noAutofit/>
          </a:bodyPr>
          <a:lstStyle/>
          <a:p>
            <a:pPr marL="0" indent="0">
              <a:lnSpc>
                <a:spcPct val="100000"/>
              </a:lnSpc>
              <a:spcAft>
                <a:spcPts val="1200"/>
              </a:spcAft>
              <a:buNone/>
            </a:pPr>
            <a:r>
              <a:rPr lang="en-US" sz="4400" cap="small" dirty="0"/>
              <a:t>Transmission</a:t>
            </a:r>
            <a:endParaRPr lang="en-US" sz="3200" cap="small" dirty="0"/>
          </a:p>
          <a:p>
            <a:pPr marL="0" indent="0" algn="ctr">
              <a:lnSpc>
                <a:spcPct val="100000"/>
              </a:lnSpc>
              <a:spcAft>
                <a:spcPts val="1800"/>
              </a:spcAft>
              <a:buNone/>
            </a:pPr>
            <a:r>
              <a:rPr lang="en-US" sz="4000" dirty="0"/>
              <a:t>Formation of New Testament</a:t>
            </a:r>
          </a:p>
          <a:p>
            <a:pPr marL="0" indent="0" algn="ctr">
              <a:lnSpc>
                <a:spcPct val="100000"/>
              </a:lnSpc>
              <a:spcBef>
                <a:spcPts val="400"/>
              </a:spcBef>
              <a:spcAft>
                <a:spcPts val="600"/>
              </a:spcAft>
              <a:buNone/>
            </a:pPr>
            <a:r>
              <a:rPr lang="en-US" sz="3200" dirty="0"/>
              <a:t>Translation of Old Testament in Greek </a:t>
            </a:r>
          </a:p>
          <a:p>
            <a:pPr marL="0" indent="0" algn="ctr">
              <a:lnSpc>
                <a:spcPct val="100000"/>
              </a:lnSpc>
              <a:spcBef>
                <a:spcPts val="400"/>
              </a:spcBef>
              <a:spcAft>
                <a:spcPts val="600"/>
              </a:spcAft>
              <a:buNone/>
            </a:pPr>
            <a:r>
              <a:rPr lang="en-US" sz="3200" dirty="0"/>
              <a:t>Coming of Jesus of Nazareth</a:t>
            </a:r>
          </a:p>
          <a:p>
            <a:pPr marL="0" indent="0" algn="ctr">
              <a:lnSpc>
                <a:spcPct val="100000"/>
              </a:lnSpc>
              <a:spcBef>
                <a:spcPts val="400"/>
              </a:spcBef>
              <a:spcAft>
                <a:spcPts val="600"/>
              </a:spcAft>
              <a:buNone/>
            </a:pPr>
            <a:r>
              <a:rPr lang="en-US" sz="3200" dirty="0"/>
              <a:t>Promise of the Holy Spirit</a:t>
            </a:r>
          </a:p>
          <a:p>
            <a:pPr marL="0" indent="0" algn="ctr">
              <a:lnSpc>
                <a:spcPct val="100000"/>
              </a:lnSpc>
              <a:spcBef>
                <a:spcPts val="400"/>
              </a:spcBef>
              <a:spcAft>
                <a:spcPts val="600"/>
              </a:spcAft>
              <a:buNone/>
            </a:pPr>
            <a:r>
              <a:rPr lang="en-US" sz="3200" dirty="0"/>
              <a:t>Use of New Testament in Early Church</a:t>
            </a:r>
          </a:p>
          <a:p>
            <a:pPr marL="0" indent="0" algn="ctr">
              <a:lnSpc>
                <a:spcPct val="100000"/>
              </a:lnSpc>
              <a:spcBef>
                <a:spcPts val="400"/>
              </a:spcBef>
              <a:spcAft>
                <a:spcPts val="600"/>
              </a:spcAft>
              <a:buNone/>
            </a:pPr>
            <a:r>
              <a:rPr lang="en-US" sz="3200" dirty="0"/>
              <a:t>Canons and Councils</a:t>
            </a:r>
          </a:p>
          <a:p>
            <a:pPr marL="0" indent="0" algn="ctr">
              <a:lnSpc>
                <a:spcPct val="100000"/>
              </a:lnSpc>
              <a:spcBef>
                <a:spcPts val="400"/>
              </a:spcBef>
              <a:spcAft>
                <a:spcPts val="600"/>
              </a:spcAft>
              <a:buNone/>
            </a:pPr>
            <a:endParaRPr lang="en-US" sz="32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bg1"/>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25540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Aft>
                <a:spcPts val="1800"/>
              </a:spcAft>
              <a:buNone/>
            </a:pPr>
            <a:r>
              <a:rPr lang="en-US" sz="4000" dirty="0"/>
              <a:t>How Did It Come into English?</a:t>
            </a:r>
          </a:p>
          <a:p>
            <a:pPr marL="0" indent="0" algn="ctr">
              <a:lnSpc>
                <a:spcPct val="100000"/>
              </a:lnSpc>
              <a:spcAft>
                <a:spcPts val="600"/>
              </a:spcAft>
              <a:buNone/>
            </a:pPr>
            <a:r>
              <a:rPr lang="en-US" sz="3600" dirty="0"/>
              <a:t>OT (Hebrew); NT (Greek)</a:t>
            </a:r>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spTree>
    <p:extLst>
      <p:ext uri="{BB962C8B-B14F-4D97-AF65-F5344CB8AC3E}">
        <p14:creationId xmlns:p14="http://schemas.microsoft.com/office/powerpoint/2010/main" val="17976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3"/>
          <a:srcRect l="25523" t="29260" r="18975" b="16917"/>
          <a:stretch/>
        </p:blipFill>
        <p:spPr bwMode="auto">
          <a:xfrm>
            <a:off x="139148" y="1073426"/>
            <a:ext cx="8825948" cy="5574748"/>
          </a:xfrm>
          <a:prstGeom prst="rect">
            <a:avLst/>
          </a:prstGeom>
          <a:noFill/>
          <a:ln w="88900">
            <a:noFill/>
            <a:miter lim="800000"/>
            <a:headEnd/>
            <a:tailEnd/>
          </a:ln>
        </p:spPr>
      </p:pic>
      <p:sp>
        <p:nvSpPr>
          <p:cNvPr id="37893" name="Rectangle 5" descr="EXPTEXTB"/>
          <p:cNvSpPr>
            <a:spLocks noChangeArrowheads="1"/>
          </p:cNvSpPr>
          <p:nvPr/>
        </p:nvSpPr>
        <p:spPr bwMode="auto">
          <a:xfrm>
            <a:off x="625644" y="144379"/>
            <a:ext cx="7748336" cy="800100"/>
          </a:xfrm>
          <a:prstGeom prst="rect">
            <a:avLst/>
          </a:prstGeom>
          <a:noFill/>
          <a:ln w="38100">
            <a:noFill/>
            <a:miter lim="800000"/>
            <a:headEnd/>
            <a:tailEnd/>
          </a:ln>
          <a:effectLst/>
        </p:spPr>
        <p:txBody>
          <a:bodyPr lIns="90488" tIns="44450" rIns="90488" bIns="44450" anchor="ctr">
            <a:prstTxWarp prst="textNoShape">
              <a:avLst/>
            </a:prstTxWarp>
          </a:bodyPr>
          <a:lstStyle/>
          <a:p>
            <a:pPr algn="ctr" eaLnBrk="0" hangingPunct="0">
              <a:lnSpc>
                <a:spcPct val="100000"/>
              </a:lnSpc>
              <a:spcBef>
                <a:spcPct val="0"/>
              </a:spcBef>
              <a:buClrTx/>
              <a:buSzTx/>
              <a:buFontTx/>
              <a:buNone/>
            </a:pPr>
            <a:r>
              <a:rPr lang="en-US" sz="4400" b="1" dirty="0">
                <a:solidFill>
                  <a:schemeClr val="bg1"/>
                </a:solidFill>
                <a:latin typeface="Calibri" panose="020F0502020204030204" pitchFamily="34" charset="0"/>
                <a:cs typeface="Calibri" panose="020F0502020204030204" pitchFamily="34" charset="0"/>
              </a:rPr>
              <a:t>Early Translation of the Bible</a:t>
            </a:r>
          </a:p>
        </p:txBody>
      </p:sp>
      <p:pic>
        <p:nvPicPr>
          <p:cNvPr id="382982" name="Picture 6" descr="OS15080"/>
          <p:cNvPicPr>
            <a:picLocks noChangeAspect="1" noChangeArrowheads="1"/>
          </p:cNvPicPr>
          <p:nvPr/>
        </p:nvPicPr>
        <p:blipFill>
          <a:blip r:embed="rId4"/>
          <a:srcRect l="16835" t="12196" r="15799" b="14163"/>
          <a:stretch>
            <a:fillRect/>
          </a:stretch>
        </p:blipFill>
        <p:spPr bwMode="auto">
          <a:xfrm>
            <a:off x="3718758" y="5542092"/>
            <a:ext cx="1174750" cy="868363"/>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895" name="Text Box 7"/>
          <p:cNvSpPr txBox="1">
            <a:spLocks noChangeArrowheads="1"/>
          </p:cNvSpPr>
          <p:nvPr/>
        </p:nvSpPr>
        <p:spPr bwMode="auto">
          <a:xfrm>
            <a:off x="3721933" y="5694492"/>
            <a:ext cx="1131888"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Calibri"/>
                <a:cs typeface="Calibri"/>
              </a:rPr>
              <a:t>Coptic</a:t>
            </a:r>
          </a:p>
          <a:p>
            <a:pPr algn="ctr">
              <a:lnSpc>
                <a:spcPct val="85000"/>
              </a:lnSpc>
              <a:spcBef>
                <a:spcPct val="0"/>
              </a:spcBef>
            </a:pPr>
            <a:r>
              <a:rPr lang="en-US" sz="1700" b="1" dirty="0">
                <a:latin typeface="Calibri"/>
                <a:cs typeface="Calibri"/>
              </a:rPr>
              <a:t>200s</a:t>
            </a:r>
          </a:p>
        </p:txBody>
      </p:sp>
      <p:pic>
        <p:nvPicPr>
          <p:cNvPr id="382984" name="Picture 8" descr="OS15080"/>
          <p:cNvPicPr>
            <a:picLocks noChangeAspect="1" noChangeArrowheads="1"/>
          </p:cNvPicPr>
          <p:nvPr/>
        </p:nvPicPr>
        <p:blipFill>
          <a:blip r:embed="rId4"/>
          <a:srcRect l="16835" t="12196" r="15799" b="14163"/>
          <a:stretch>
            <a:fillRect/>
          </a:stretch>
        </p:blipFill>
        <p:spPr bwMode="auto">
          <a:xfrm>
            <a:off x="7258935" y="4519743"/>
            <a:ext cx="1174750" cy="868363"/>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897" name="Text Box 9"/>
          <p:cNvSpPr txBox="1">
            <a:spLocks noChangeArrowheads="1"/>
          </p:cNvSpPr>
          <p:nvPr/>
        </p:nvSpPr>
        <p:spPr bwMode="auto">
          <a:xfrm>
            <a:off x="7262110" y="4672143"/>
            <a:ext cx="1131888"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err="1">
                <a:latin typeface="Calibri"/>
                <a:cs typeface="Calibri"/>
              </a:rPr>
              <a:t>Syriac</a:t>
            </a:r>
            <a:endParaRPr lang="en-US" sz="1700" b="1" dirty="0">
              <a:latin typeface="Calibri"/>
              <a:cs typeface="Calibri"/>
            </a:endParaRPr>
          </a:p>
          <a:p>
            <a:pPr algn="ctr">
              <a:lnSpc>
                <a:spcPct val="85000"/>
              </a:lnSpc>
              <a:spcBef>
                <a:spcPct val="0"/>
              </a:spcBef>
            </a:pPr>
            <a:r>
              <a:rPr lang="en-US" sz="1700" b="1" dirty="0">
                <a:latin typeface="Calibri"/>
                <a:cs typeface="Calibri"/>
              </a:rPr>
              <a:t>200s</a:t>
            </a:r>
          </a:p>
        </p:txBody>
      </p:sp>
      <p:pic>
        <p:nvPicPr>
          <p:cNvPr id="382986" name="Picture 10" descr="OS15080"/>
          <p:cNvPicPr>
            <a:picLocks noChangeAspect="1" noChangeArrowheads="1"/>
          </p:cNvPicPr>
          <p:nvPr/>
        </p:nvPicPr>
        <p:blipFill>
          <a:blip r:embed="rId4"/>
          <a:srcRect l="16835" t="12196" r="15799" b="14163"/>
          <a:stretch>
            <a:fillRect/>
          </a:stretch>
        </p:blipFill>
        <p:spPr bwMode="auto">
          <a:xfrm>
            <a:off x="2968860" y="1771624"/>
            <a:ext cx="1174750" cy="868362"/>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899" name="Text Box 11"/>
          <p:cNvSpPr txBox="1">
            <a:spLocks noChangeArrowheads="1"/>
          </p:cNvSpPr>
          <p:nvPr/>
        </p:nvSpPr>
        <p:spPr bwMode="auto">
          <a:xfrm>
            <a:off x="2972035" y="1924024"/>
            <a:ext cx="1131887"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Calibri"/>
                <a:cs typeface="Calibri"/>
              </a:rPr>
              <a:t>Gothic</a:t>
            </a:r>
          </a:p>
          <a:p>
            <a:pPr algn="ctr">
              <a:lnSpc>
                <a:spcPct val="85000"/>
              </a:lnSpc>
              <a:spcBef>
                <a:spcPct val="0"/>
              </a:spcBef>
            </a:pPr>
            <a:r>
              <a:rPr lang="en-US" sz="1700" b="1" dirty="0">
                <a:latin typeface="Calibri"/>
                <a:cs typeface="Calibri"/>
              </a:rPr>
              <a:t>300s</a:t>
            </a:r>
          </a:p>
        </p:txBody>
      </p:sp>
      <p:pic>
        <p:nvPicPr>
          <p:cNvPr id="382988" name="Picture 12" descr="OS15080"/>
          <p:cNvPicPr>
            <a:picLocks noChangeAspect="1" noChangeArrowheads="1"/>
          </p:cNvPicPr>
          <p:nvPr/>
        </p:nvPicPr>
        <p:blipFill>
          <a:blip r:embed="rId4"/>
          <a:srcRect l="16835" t="12196" r="15799" b="14163"/>
          <a:stretch>
            <a:fillRect/>
          </a:stretch>
        </p:blipFill>
        <p:spPr bwMode="auto">
          <a:xfrm>
            <a:off x="6324106" y="5858916"/>
            <a:ext cx="1174750" cy="868363"/>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901" name="Text Box 13"/>
          <p:cNvSpPr txBox="1">
            <a:spLocks noChangeArrowheads="1"/>
          </p:cNvSpPr>
          <p:nvPr/>
        </p:nvSpPr>
        <p:spPr bwMode="auto">
          <a:xfrm>
            <a:off x="6327281" y="6011316"/>
            <a:ext cx="1131887"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Calibri"/>
                <a:cs typeface="Calibri"/>
              </a:rPr>
              <a:t>Ethiopic</a:t>
            </a:r>
          </a:p>
          <a:p>
            <a:pPr algn="ctr">
              <a:lnSpc>
                <a:spcPct val="85000"/>
              </a:lnSpc>
              <a:spcBef>
                <a:spcPct val="0"/>
              </a:spcBef>
            </a:pPr>
            <a:r>
              <a:rPr lang="en-US" sz="1700" b="1" dirty="0">
                <a:latin typeface="Calibri"/>
                <a:cs typeface="Calibri"/>
              </a:rPr>
              <a:t>500s</a:t>
            </a:r>
          </a:p>
        </p:txBody>
      </p:sp>
      <p:pic>
        <p:nvPicPr>
          <p:cNvPr id="382990" name="Picture 14" descr="OS15080"/>
          <p:cNvPicPr>
            <a:picLocks noChangeAspect="1" noChangeArrowheads="1"/>
          </p:cNvPicPr>
          <p:nvPr/>
        </p:nvPicPr>
        <p:blipFill>
          <a:blip r:embed="rId4"/>
          <a:srcRect l="16835" t="12196" r="15799" b="14163"/>
          <a:stretch>
            <a:fillRect/>
          </a:stretch>
        </p:blipFill>
        <p:spPr bwMode="auto">
          <a:xfrm>
            <a:off x="7361055" y="2542265"/>
            <a:ext cx="1174750" cy="868362"/>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903" name="Text Box 15"/>
          <p:cNvSpPr txBox="1">
            <a:spLocks noChangeArrowheads="1"/>
          </p:cNvSpPr>
          <p:nvPr/>
        </p:nvSpPr>
        <p:spPr bwMode="auto">
          <a:xfrm>
            <a:off x="7276918" y="2724827"/>
            <a:ext cx="1292225"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Calibri"/>
                <a:cs typeface="Calibri"/>
              </a:rPr>
              <a:t>Armenian</a:t>
            </a:r>
          </a:p>
          <a:p>
            <a:pPr algn="ctr">
              <a:lnSpc>
                <a:spcPct val="85000"/>
              </a:lnSpc>
              <a:spcBef>
                <a:spcPct val="0"/>
              </a:spcBef>
            </a:pPr>
            <a:r>
              <a:rPr lang="en-US" sz="1700" b="1" dirty="0">
                <a:latin typeface="Calibri"/>
                <a:cs typeface="Calibri"/>
              </a:rPr>
              <a:t>400s</a:t>
            </a:r>
          </a:p>
        </p:txBody>
      </p:sp>
      <p:pic>
        <p:nvPicPr>
          <p:cNvPr id="382992" name="Picture 16" descr="OS15080"/>
          <p:cNvPicPr>
            <a:picLocks noChangeAspect="1" noChangeArrowheads="1"/>
          </p:cNvPicPr>
          <p:nvPr/>
        </p:nvPicPr>
        <p:blipFill>
          <a:blip r:embed="rId4"/>
          <a:srcRect l="16835" t="12196" r="15799" b="14163"/>
          <a:stretch>
            <a:fillRect/>
          </a:stretch>
        </p:blipFill>
        <p:spPr bwMode="auto">
          <a:xfrm>
            <a:off x="775376" y="2912724"/>
            <a:ext cx="1174750" cy="868363"/>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7905" name="Text Box 17"/>
          <p:cNvSpPr txBox="1">
            <a:spLocks noChangeArrowheads="1"/>
          </p:cNvSpPr>
          <p:nvPr/>
        </p:nvSpPr>
        <p:spPr bwMode="auto">
          <a:xfrm>
            <a:off x="778551" y="3065124"/>
            <a:ext cx="1131888"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Calibri"/>
                <a:cs typeface="Calibri"/>
              </a:rPr>
              <a:t>Latin</a:t>
            </a:r>
          </a:p>
          <a:p>
            <a:pPr algn="ctr">
              <a:lnSpc>
                <a:spcPct val="85000"/>
              </a:lnSpc>
              <a:spcBef>
                <a:spcPct val="0"/>
              </a:spcBef>
            </a:pPr>
            <a:r>
              <a:rPr lang="en-US" sz="1700" b="1" dirty="0">
                <a:latin typeface="Calibri"/>
                <a:cs typeface="Calibri"/>
              </a:rPr>
              <a:t>200s</a:t>
            </a:r>
          </a:p>
        </p:txBody>
      </p:sp>
      <p:pic>
        <p:nvPicPr>
          <p:cNvPr id="382994" name="Picture 18" descr="OS15080"/>
          <p:cNvPicPr>
            <a:picLocks noChangeAspect="1" noChangeArrowheads="1"/>
          </p:cNvPicPr>
          <p:nvPr/>
        </p:nvPicPr>
        <p:blipFill>
          <a:blip r:embed="rId4"/>
          <a:srcRect l="16835" t="12196" r="15799" b="14163"/>
          <a:stretch>
            <a:fillRect/>
          </a:stretch>
        </p:blipFill>
        <p:spPr bwMode="auto">
          <a:xfrm>
            <a:off x="7668693" y="910887"/>
            <a:ext cx="1174750" cy="868362"/>
          </a:xfrm>
          <a:prstGeom prst="rect">
            <a:avLst/>
          </a:prstGeom>
          <a:noFill/>
          <a:ln w="12700">
            <a:solidFill>
              <a:schemeClr val="tx1"/>
            </a:solidFill>
            <a:miter lim="800000"/>
            <a:headEnd/>
            <a:tailEnd/>
          </a:ln>
          <a:effectLst>
            <a:outerShdw dist="74053" dir="7257825" algn="ctr" rotWithShape="0">
              <a:schemeClr val="tx1">
                <a:alpha val="50000"/>
              </a:schemeClr>
            </a:outerShdw>
          </a:effectLst>
        </p:spPr>
      </p:pic>
      <p:sp>
        <p:nvSpPr>
          <p:cNvPr id="382995" name="Text Box 19"/>
          <p:cNvSpPr txBox="1">
            <a:spLocks noChangeArrowheads="1"/>
          </p:cNvSpPr>
          <p:nvPr/>
        </p:nvSpPr>
        <p:spPr bwMode="auto">
          <a:xfrm>
            <a:off x="7671868" y="1063287"/>
            <a:ext cx="1131887" cy="543610"/>
          </a:xfrm>
          <a:prstGeom prst="rect">
            <a:avLst/>
          </a:prstGeom>
          <a:noFill/>
          <a:ln w="9525">
            <a:noFill/>
            <a:miter lim="800000"/>
            <a:headEnd/>
            <a:tailEnd/>
          </a:ln>
        </p:spPr>
        <p:txBody>
          <a:bodyPr>
            <a:prstTxWarp prst="textNoShape">
              <a:avLst/>
            </a:prstTxWarp>
            <a:spAutoFit/>
          </a:bodyPr>
          <a:lstStyle/>
          <a:p>
            <a:pPr algn="ctr">
              <a:lnSpc>
                <a:spcPct val="85000"/>
              </a:lnSpc>
              <a:spcBef>
                <a:spcPct val="0"/>
              </a:spcBef>
            </a:pPr>
            <a:r>
              <a:rPr lang="en-US" sz="1700" b="1" dirty="0">
                <a:latin typeface="Arial" charset="0"/>
              </a:rPr>
              <a:t>Slavonic</a:t>
            </a:r>
          </a:p>
          <a:p>
            <a:pPr algn="ctr">
              <a:lnSpc>
                <a:spcPct val="85000"/>
              </a:lnSpc>
              <a:spcBef>
                <a:spcPct val="0"/>
              </a:spcBef>
            </a:pPr>
            <a:r>
              <a:rPr lang="en-US" sz="1700" b="1" dirty="0">
                <a:latin typeface="Arial" charset="0"/>
              </a:rPr>
              <a:t>800s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animEffect transition="in" filter="fade">
                                      <p:cBhvr>
                                        <p:cTn id="7" dur="500"/>
                                        <p:tgtEl>
                                          <p:spTgt spid="3829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99"/>
                                        </p:tgtEl>
                                        <p:attrNameLst>
                                          <p:attrName>style.visibility</p:attrName>
                                        </p:attrNameLst>
                                      </p:cBhvr>
                                      <p:to>
                                        <p:strVal val="visible"/>
                                      </p:to>
                                    </p:set>
                                    <p:animEffect transition="in" filter="fade">
                                      <p:cBhvr>
                                        <p:cTn id="10" dur="500"/>
                                        <p:tgtEl>
                                          <p:spTgt spid="378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2990"/>
                                        </p:tgtEl>
                                        <p:attrNameLst>
                                          <p:attrName>style.visibility</p:attrName>
                                        </p:attrNameLst>
                                      </p:cBhvr>
                                      <p:to>
                                        <p:strVal val="visible"/>
                                      </p:to>
                                    </p:set>
                                    <p:animEffect transition="in" filter="fade">
                                      <p:cBhvr>
                                        <p:cTn id="15" dur="500"/>
                                        <p:tgtEl>
                                          <p:spTgt spid="3829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903"/>
                                        </p:tgtEl>
                                        <p:attrNameLst>
                                          <p:attrName>style.visibility</p:attrName>
                                        </p:attrNameLst>
                                      </p:cBhvr>
                                      <p:to>
                                        <p:strVal val="visible"/>
                                      </p:to>
                                    </p:set>
                                    <p:animEffect transition="in" filter="fade">
                                      <p:cBhvr>
                                        <p:cTn id="18" dur="500"/>
                                        <p:tgtEl>
                                          <p:spTgt spid="3790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2988"/>
                                        </p:tgtEl>
                                        <p:attrNameLst>
                                          <p:attrName>style.visibility</p:attrName>
                                        </p:attrNameLst>
                                      </p:cBhvr>
                                      <p:to>
                                        <p:strVal val="visible"/>
                                      </p:to>
                                    </p:set>
                                    <p:animEffect transition="in" filter="fade">
                                      <p:cBhvr>
                                        <p:cTn id="23" dur="500"/>
                                        <p:tgtEl>
                                          <p:spTgt spid="3829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901"/>
                                        </p:tgtEl>
                                        <p:attrNameLst>
                                          <p:attrName>style.visibility</p:attrName>
                                        </p:attrNameLst>
                                      </p:cBhvr>
                                      <p:to>
                                        <p:strVal val="visible"/>
                                      </p:to>
                                    </p:set>
                                    <p:animEffect transition="in" filter="fade">
                                      <p:cBhvr>
                                        <p:cTn id="26" dur="500"/>
                                        <p:tgtEl>
                                          <p:spTgt spid="379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2994"/>
                                        </p:tgtEl>
                                        <p:attrNameLst>
                                          <p:attrName>style.visibility</p:attrName>
                                        </p:attrNameLst>
                                      </p:cBhvr>
                                      <p:to>
                                        <p:strVal val="visible"/>
                                      </p:to>
                                    </p:set>
                                    <p:animEffect transition="in" filter="fade">
                                      <p:cBhvr>
                                        <p:cTn id="31" dur="1000"/>
                                        <p:tgtEl>
                                          <p:spTgt spid="38299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2995"/>
                                        </p:tgtEl>
                                        <p:attrNameLst>
                                          <p:attrName>style.visibility</p:attrName>
                                        </p:attrNameLst>
                                      </p:cBhvr>
                                      <p:to>
                                        <p:strVal val="visible"/>
                                      </p:to>
                                    </p:set>
                                    <p:animEffect transition="in" filter="fade">
                                      <p:cBhvr>
                                        <p:cTn id="34" dur="1000"/>
                                        <p:tgtEl>
                                          <p:spTgt spid="382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p:bldP spid="37901" grpId="0"/>
      <p:bldP spid="37903" grpId="0"/>
      <p:bldP spid="3829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Aft>
                <a:spcPts val="600"/>
              </a:spcAft>
              <a:buNone/>
            </a:pPr>
            <a:r>
              <a:rPr lang="en-US" sz="4000" dirty="0"/>
              <a:t>How Did It Come into English?</a:t>
            </a:r>
          </a:p>
          <a:p>
            <a:pPr marL="0" indent="0" algn="ctr">
              <a:lnSpc>
                <a:spcPct val="100000"/>
              </a:lnSpc>
              <a:buNone/>
            </a:pPr>
            <a:r>
              <a:rPr lang="en-US" sz="3600" dirty="0"/>
              <a:t>Latin Vulgate (405 AD) </a:t>
            </a:r>
          </a:p>
          <a:p>
            <a:pPr marL="0" indent="0" algn="ctr">
              <a:lnSpc>
                <a:spcPct val="100000"/>
              </a:lnSpc>
              <a:spcBef>
                <a:spcPts val="0"/>
              </a:spcBef>
              <a:spcAft>
                <a:spcPts val="600"/>
              </a:spcAft>
              <a:buNone/>
            </a:pPr>
            <a:r>
              <a:rPr lang="en-US" dirty="0"/>
              <a:t>Authorized Version of West for 1,000 years</a:t>
            </a:r>
            <a:endParaRPr lang="en-US" sz="36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6" name="Picture 4" descr="LatinBible">
            <a:extLst>
              <a:ext uri="{FF2B5EF4-FFF2-40B4-BE49-F238E27FC236}">
                <a16:creationId xmlns:a16="http://schemas.microsoft.com/office/drawing/2014/main" id="{E3425669-BCA7-0E40-9F11-E688B5F34593}"/>
              </a:ext>
            </a:extLst>
          </p:cNvPr>
          <p:cNvPicPr>
            <a:picLocks noChangeAspect="1" noChangeArrowheads="1"/>
          </p:cNvPicPr>
          <p:nvPr/>
        </p:nvPicPr>
        <p:blipFill>
          <a:blip r:embed="rId2"/>
          <a:srcRect/>
          <a:stretch>
            <a:fillRect/>
          </a:stretch>
        </p:blipFill>
        <p:spPr bwMode="auto">
          <a:xfrm>
            <a:off x="3447738" y="4386904"/>
            <a:ext cx="3402767" cy="2220533"/>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0508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Aft>
                <a:spcPts val="600"/>
              </a:spcAft>
              <a:buNone/>
            </a:pPr>
            <a:r>
              <a:rPr lang="en-US" sz="4000" dirty="0"/>
              <a:t>How Did It Come into English?</a:t>
            </a:r>
          </a:p>
          <a:p>
            <a:pPr marL="0" indent="0" algn="ctr">
              <a:lnSpc>
                <a:spcPct val="100000"/>
              </a:lnSpc>
              <a:buNone/>
            </a:pPr>
            <a:r>
              <a:rPr lang="en-US" sz="3600" dirty="0"/>
              <a:t>First English from Latin (1395) </a:t>
            </a:r>
          </a:p>
          <a:p>
            <a:pPr marL="0" indent="0" algn="ctr">
              <a:lnSpc>
                <a:spcPct val="100000"/>
              </a:lnSpc>
              <a:spcBef>
                <a:spcPts val="0"/>
              </a:spcBef>
              <a:spcAft>
                <a:spcPts val="600"/>
              </a:spcAft>
              <a:buNone/>
            </a:pPr>
            <a:r>
              <a:rPr lang="en-US" dirty="0"/>
              <a:t>Wycliffe Bible</a:t>
            </a:r>
            <a:endParaRPr lang="en-US" sz="36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7" name="Picture 11" descr="WycliffeBible">
            <a:extLst>
              <a:ext uri="{FF2B5EF4-FFF2-40B4-BE49-F238E27FC236}">
                <a16:creationId xmlns:a16="http://schemas.microsoft.com/office/drawing/2014/main" id="{31A9C20B-9C47-2244-843A-41FF3660B7A9}"/>
              </a:ext>
            </a:extLst>
          </p:cNvPr>
          <p:cNvPicPr>
            <a:picLocks noChangeAspect="1" noChangeArrowheads="1"/>
          </p:cNvPicPr>
          <p:nvPr/>
        </p:nvPicPr>
        <p:blipFill>
          <a:blip r:embed="rId2"/>
          <a:srcRect/>
          <a:stretch>
            <a:fillRect/>
          </a:stretch>
        </p:blipFill>
        <p:spPr bwMode="auto">
          <a:xfrm>
            <a:off x="3282846" y="4299991"/>
            <a:ext cx="3669286" cy="2175506"/>
          </a:xfrm>
          <a:prstGeom prst="rect">
            <a:avLst/>
          </a:prstGeom>
          <a:noFill/>
          <a:ln w="12700">
            <a:solidFill>
              <a:schemeClr val="tx1"/>
            </a:solidFill>
            <a:miter lim="800000"/>
            <a:headEnd/>
            <a:tailEnd/>
          </a:ln>
          <a:effectLst>
            <a:outerShdw blurRad="50800" dist="101600" dir="2700000">
              <a:srgbClr val="000000">
                <a:alpha val="43000"/>
              </a:srgbClr>
            </a:outerShdw>
          </a:effectLst>
        </p:spPr>
      </p:pic>
    </p:spTree>
    <p:extLst>
      <p:ext uri="{BB962C8B-B14F-4D97-AF65-F5344CB8AC3E}">
        <p14:creationId xmlns:p14="http://schemas.microsoft.com/office/powerpoint/2010/main" val="41793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Aft>
                <a:spcPts val="600"/>
              </a:spcAft>
              <a:buNone/>
            </a:pPr>
            <a:r>
              <a:rPr lang="en-US" sz="4000" dirty="0"/>
              <a:t>How Did It Come into English?</a:t>
            </a:r>
          </a:p>
          <a:p>
            <a:pPr marL="0" indent="0" algn="ctr">
              <a:lnSpc>
                <a:spcPct val="100000"/>
              </a:lnSpc>
              <a:buNone/>
            </a:pPr>
            <a:r>
              <a:rPr lang="en-US" sz="3600" dirty="0"/>
              <a:t>First from Greek (1526) </a:t>
            </a:r>
          </a:p>
          <a:p>
            <a:pPr marL="0" indent="0" algn="ctr">
              <a:lnSpc>
                <a:spcPct val="100000"/>
              </a:lnSpc>
              <a:spcBef>
                <a:spcPts val="0"/>
              </a:spcBef>
              <a:spcAft>
                <a:spcPts val="600"/>
              </a:spcAft>
              <a:buNone/>
            </a:pPr>
            <a:r>
              <a:rPr lang="en-US" dirty="0"/>
              <a:t>Tyndale Bible</a:t>
            </a:r>
            <a:endParaRPr lang="en-US" sz="36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8" name="Picture 9" descr="TyndaleBible">
            <a:extLst>
              <a:ext uri="{FF2B5EF4-FFF2-40B4-BE49-F238E27FC236}">
                <a16:creationId xmlns:a16="http://schemas.microsoft.com/office/drawing/2014/main" id="{E72D6C2D-A096-1D43-94E4-12955B7C2717}"/>
              </a:ext>
            </a:extLst>
          </p:cNvPr>
          <p:cNvPicPr>
            <a:picLocks noChangeAspect="1" noChangeArrowheads="1"/>
          </p:cNvPicPr>
          <p:nvPr/>
        </p:nvPicPr>
        <p:blipFill>
          <a:blip r:embed="rId2"/>
          <a:srcRect l="2448" t="2074" r="1495" b="6635"/>
          <a:stretch>
            <a:fillRect/>
          </a:stretch>
        </p:blipFill>
        <p:spPr bwMode="auto">
          <a:xfrm>
            <a:off x="3465149" y="4317166"/>
            <a:ext cx="3433056" cy="2140185"/>
          </a:xfrm>
          <a:prstGeom prst="rect">
            <a:avLst/>
          </a:prstGeom>
          <a:noFill/>
          <a:ln w="12700">
            <a:solidFill>
              <a:schemeClr val="tx1"/>
            </a:solidFill>
            <a:miter lim="800000"/>
            <a:headEnd/>
            <a:tailEnd/>
          </a:ln>
          <a:effectLst>
            <a:outerShdw blurRad="50800" dist="101600" dir="2700000">
              <a:srgbClr val="000000">
                <a:alpha val="43000"/>
              </a:srgbClr>
            </a:outerShdw>
          </a:effectLst>
        </p:spPr>
      </p:pic>
    </p:spTree>
    <p:extLst>
      <p:ext uri="{BB962C8B-B14F-4D97-AF65-F5344CB8AC3E}">
        <p14:creationId xmlns:p14="http://schemas.microsoft.com/office/powerpoint/2010/main" val="9099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Aft>
                <a:spcPts val="600"/>
              </a:spcAft>
              <a:buNone/>
            </a:pPr>
            <a:r>
              <a:rPr lang="en-US" sz="4000" dirty="0"/>
              <a:t>How Did It Come into English?</a:t>
            </a:r>
          </a:p>
          <a:p>
            <a:pPr marL="0" indent="0" algn="ctr">
              <a:lnSpc>
                <a:spcPct val="100000"/>
              </a:lnSpc>
              <a:buNone/>
            </a:pPr>
            <a:r>
              <a:rPr lang="en-US" dirty="0"/>
              <a:t>54 Translators from Greek and Hebrew (1611)</a:t>
            </a:r>
            <a:r>
              <a:rPr lang="en-US" sz="3600" dirty="0"/>
              <a:t> </a:t>
            </a:r>
          </a:p>
          <a:p>
            <a:pPr marL="0" indent="0" algn="ctr">
              <a:lnSpc>
                <a:spcPct val="100000"/>
              </a:lnSpc>
              <a:spcBef>
                <a:spcPts val="0"/>
              </a:spcBef>
              <a:spcAft>
                <a:spcPts val="600"/>
              </a:spcAft>
              <a:buNone/>
            </a:pPr>
            <a:r>
              <a:rPr lang="en-US" dirty="0"/>
              <a:t>“Authorized Version” (KJV) </a:t>
            </a:r>
            <a:endParaRPr lang="en-US" sz="3600" dirty="0"/>
          </a:p>
          <a:p>
            <a:pPr marL="0" indent="0" algn="ctr">
              <a:lnSpc>
                <a:spcPct val="100000"/>
              </a:lnSpc>
              <a:spcAft>
                <a:spcPts val="1800"/>
              </a:spcAft>
              <a:buNone/>
            </a:pPr>
            <a:endParaRPr lang="en-US" sz="5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7" name="Picture 8" descr="KJV">
            <a:extLst>
              <a:ext uri="{FF2B5EF4-FFF2-40B4-BE49-F238E27FC236}">
                <a16:creationId xmlns:a16="http://schemas.microsoft.com/office/drawing/2014/main" id="{004F42FC-387A-9B42-B3F9-8D32BD402C67}"/>
              </a:ext>
            </a:extLst>
          </p:cNvPr>
          <p:cNvPicPr>
            <a:picLocks noChangeAspect="1" noChangeArrowheads="1"/>
          </p:cNvPicPr>
          <p:nvPr/>
        </p:nvPicPr>
        <p:blipFill>
          <a:blip r:embed="rId2"/>
          <a:srcRect/>
          <a:stretch>
            <a:fillRect/>
          </a:stretch>
        </p:blipFill>
        <p:spPr bwMode="auto">
          <a:xfrm>
            <a:off x="3574489" y="4348660"/>
            <a:ext cx="2961221" cy="2217032"/>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04914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1200"/>
              </a:spcAft>
              <a:buNone/>
            </a:pPr>
            <a:r>
              <a:rPr lang="en-US" sz="4000" dirty="0"/>
              <a:t>Why Do Translations Differ?</a:t>
            </a:r>
          </a:p>
          <a:p>
            <a:pPr marL="0" indent="0" algn="ctr">
              <a:lnSpc>
                <a:spcPct val="100000"/>
              </a:lnSpc>
              <a:spcBef>
                <a:spcPts val="400"/>
              </a:spcBef>
              <a:spcAft>
                <a:spcPts val="600"/>
              </a:spcAft>
              <a:buNone/>
            </a:pPr>
            <a:r>
              <a:rPr lang="en-US" sz="4000" dirty="0"/>
              <a:t>Style</a:t>
            </a:r>
            <a:r>
              <a:rPr lang="en-US" sz="5400" dirty="0"/>
              <a:t> </a:t>
            </a:r>
            <a:r>
              <a:rPr lang="en-US" dirty="0"/>
              <a:t>(Formal Equivalence—Paraphrase)</a:t>
            </a:r>
          </a:p>
          <a:p>
            <a:pPr marL="0" indent="0" algn="ctr">
              <a:lnSpc>
                <a:spcPct val="100000"/>
              </a:lnSpc>
              <a:spcBef>
                <a:spcPts val="400"/>
              </a:spcBef>
              <a:spcAft>
                <a:spcPts val="600"/>
              </a:spcAft>
              <a:buNone/>
            </a:pPr>
            <a:r>
              <a:rPr lang="en-US" sz="4000" dirty="0"/>
              <a:t>Textual Basis </a:t>
            </a:r>
            <a:r>
              <a:rPr lang="en-US" dirty="0"/>
              <a:t>(Role of Discoveries)</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spTree>
    <p:extLst>
      <p:ext uri="{BB962C8B-B14F-4D97-AF65-F5344CB8AC3E}">
        <p14:creationId xmlns:p14="http://schemas.microsoft.com/office/powerpoint/2010/main" val="14734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Old Testament Discoveries</a:t>
            </a:r>
          </a:p>
          <a:p>
            <a:pPr marL="0" indent="0" algn="ctr">
              <a:lnSpc>
                <a:spcPct val="100000"/>
              </a:lnSpc>
              <a:spcBef>
                <a:spcPts val="400"/>
              </a:spcBef>
              <a:spcAft>
                <a:spcPts val="1200"/>
              </a:spcAft>
              <a:buNone/>
            </a:pPr>
            <a:r>
              <a:rPr lang="en-US" sz="3600" dirty="0"/>
              <a:t>• Dead Sea Scrolls </a:t>
            </a:r>
            <a:r>
              <a:rPr lang="en-US" dirty="0"/>
              <a:t>(1946–present)</a:t>
            </a:r>
            <a:endParaRPr lang="en-US" sz="36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6" name="Picture 6" descr="ph1540974647066021316">
            <a:extLst>
              <a:ext uri="{FF2B5EF4-FFF2-40B4-BE49-F238E27FC236}">
                <a16:creationId xmlns:a16="http://schemas.microsoft.com/office/drawing/2014/main" id="{A1784C48-B1CD-9645-BCFD-07969CAF6D74}"/>
              </a:ext>
            </a:extLst>
          </p:cNvPr>
          <p:cNvPicPr>
            <a:picLocks noChangeAspect="1" noChangeArrowheads="1"/>
          </p:cNvPicPr>
          <p:nvPr/>
        </p:nvPicPr>
        <p:blipFill>
          <a:blip r:embed="rId2"/>
          <a:srcRect/>
          <a:stretch>
            <a:fillRect/>
          </a:stretch>
        </p:blipFill>
        <p:spPr bwMode="auto">
          <a:xfrm>
            <a:off x="1347500" y="4097311"/>
            <a:ext cx="2725041" cy="2043122"/>
          </a:xfrm>
          <a:prstGeom prst="rect">
            <a:avLst/>
          </a:prstGeom>
          <a:noFill/>
          <a:ln w="38100">
            <a:solidFill>
              <a:schemeClr val="bg1"/>
            </a:solidFill>
            <a:miter lim="800000"/>
            <a:headEnd/>
            <a:tailEnd/>
          </a:ln>
        </p:spPr>
      </p:pic>
      <p:pic>
        <p:nvPicPr>
          <p:cNvPr id="7" name="Picture 5" descr="ph1519293784080983582">
            <a:extLst>
              <a:ext uri="{FF2B5EF4-FFF2-40B4-BE49-F238E27FC236}">
                <a16:creationId xmlns:a16="http://schemas.microsoft.com/office/drawing/2014/main" id="{1EBEAD2E-F6C4-BA44-A267-C81B5FF78F5E}"/>
              </a:ext>
            </a:extLst>
          </p:cNvPr>
          <p:cNvPicPr>
            <a:picLocks noChangeAspect="1" noChangeArrowheads="1"/>
          </p:cNvPicPr>
          <p:nvPr/>
        </p:nvPicPr>
        <p:blipFill>
          <a:blip r:embed="rId3"/>
          <a:srcRect/>
          <a:stretch>
            <a:fillRect/>
          </a:stretch>
        </p:blipFill>
        <p:spPr bwMode="auto">
          <a:xfrm>
            <a:off x="2968051" y="3876743"/>
            <a:ext cx="1256314" cy="2643977"/>
          </a:xfrm>
          <a:prstGeom prst="rect">
            <a:avLst/>
          </a:prstGeom>
          <a:noFill/>
          <a:ln w="25400">
            <a:noFill/>
            <a:miter lim="800000"/>
            <a:headEnd/>
            <a:tailEnd/>
          </a:ln>
        </p:spPr>
      </p:pic>
      <p:pic>
        <p:nvPicPr>
          <p:cNvPr id="8" name="Picture 15" descr="communityrule">
            <a:extLst>
              <a:ext uri="{FF2B5EF4-FFF2-40B4-BE49-F238E27FC236}">
                <a16:creationId xmlns:a16="http://schemas.microsoft.com/office/drawing/2014/main" id="{5289EFF5-D263-DE45-812D-33B4424565FB}"/>
              </a:ext>
            </a:extLst>
          </p:cNvPr>
          <p:cNvPicPr>
            <a:picLocks noChangeAspect="1" noChangeArrowheads="1"/>
          </p:cNvPicPr>
          <p:nvPr/>
        </p:nvPicPr>
        <p:blipFill>
          <a:blip r:embed="rId4"/>
          <a:srcRect/>
          <a:stretch>
            <a:fillRect/>
          </a:stretch>
        </p:blipFill>
        <p:spPr bwMode="auto">
          <a:xfrm>
            <a:off x="5140012" y="4897229"/>
            <a:ext cx="2133600" cy="1616075"/>
          </a:xfrm>
          <a:prstGeom prst="rect">
            <a:avLst/>
          </a:prstGeom>
          <a:noFill/>
          <a:ln w="25400">
            <a:solidFill>
              <a:schemeClr val="bg1"/>
            </a:solidFill>
            <a:miter lim="800000"/>
            <a:headEnd/>
            <a:tailEnd/>
          </a:ln>
        </p:spPr>
      </p:pic>
      <p:pic>
        <p:nvPicPr>
          <p:cNvPr id="9" name="Picture 16" descr="4q162">
            <a:extLst>
              <a:ext uri="{FF2B5EF4-FFF2-40B4-BE49-F238E27FC236}">
                <a16:creationId xmlns:a16="http://schemas.microsoft.com/office/drawing/2014/main" id="{21512AE7-0CBC-CB42-8AED-C8366B5FE6C2}"/>
              </a:ext>
            </a:extLst>
          </p:cNvPr>
          <p:cNvPicPr>
            <a:picLocks noChangeAspect="1" noChangeArrowheads="1"/>
          </p:cNvPicPr>
          <p:nvPr/>
        </p:nvPicPr>
        <p:blipFill>
          <a:blip r:embed="rId5"/>
          <a:srcRect/>
          <a:stretch>
            <a:fillRect/>
          </a:stretch>
        </p:blipFill>
        <p:spPr bwMode="auto">
          <a:xfrm>
            <a:off x="4550607" y="4027565"/>
            <a:ext cx="2133600" cy="1085850"/>
          </a:xfrm>
          <a:prstGeom prst="rect">
            <a:avLst/>
          </a:prstGeom>
          <a:noFill/>
          <a:ln w="25400">
            <a:solidFill>
              <a:schemeClr val="bg1"/>
            </a:solidFill>
            <a:miter lim="800000"/>
            <a:headEnd/>
            <a:tailEnd/>
          </a:ln>
        </p:spPr>
      </p:pic>
      <p:pic>
        <p:nvPicPr>
          <p:cNvPr id="10" name="Picture 6" descr="Parchment">
            <a:extLst>
              <a:ext uri="{FF2B5EF4-FFF2-40B4-BE49-F238E27FC236}">
                <a16:creationId xmlns:a16="http://schemas.microsoft.com/office/drawing/2014/main" id="{3AC1245D-1F4D-6A46-AE91-787F7DDBA21C}"/>
              </a:ext>
            </a:extLst>
          </p:cNvPr>
          <p:cNvPicPr>
            <a:picLocks noChangeAspect="1" noChangeArrowheads="1"/>
          </p:cNvPicPr>
          <p:nvPr/>
        </p:nvPicPr>
        <p:blipFill>
          <a:blip r:embed="rId6"/>
          <a:srcRect/>
          <a:stretch>
            <a:fillRect/>
          </a:stretch>
        </p:blipFill>
        <p:spPr bwMode="auto">
          <a:xfrm>
            <a:off x="7073066" y="3940695"/>
            <a:ext cx="1452563" cy="2457450"/>
          </a:xfrm>
          <a:prstGeom prst="rect">
            <a:avLst/>
          </a:prstGeom>
          <a:noFill/>
          <a:ln w="9525">
            <a:noFill/>
            <a:miter lim="800000"/>
            <a:headEnd/>
            <a:tailEnd/>
          </a:ln>
        </p:spPr>
      </p:pic>
    </p:spTree>
    <p:extLst>
      <p:ext uri="{BB962C8B-B14F-4D97-AF65-F5344CB8AC3E}">
        <p14:creationId xmlns:p14="http://schemas.microsoft.com/office/powerpoint/2010/main" val="45078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Old Testament Discoveries</a:t>
            </a:r>
          </a:p>
          <a:p>
            <a:pPr marL="0" indent="0" algn="ctr">
              <a:lnSpc>
                <a:spcPct val="100000"/>
              </a:lnSpc>
              <a:spcBef>
                <a:spcPts val="400"/>
              </a:spcBef>
              <a:spcAft>
                <a:spcPts val="1200"/>
              </a:spcAft>
              <a:buNone/>
            </a:pPr>
            <a:r>
              <a:rPr lang="en-US" sz="3600" dirty="0"/>
              <a:t>• Dead Sea Scrolls </a:t>
            </a:r>
            <a:r>
              <a:rPr lang="en-US" dirty="0"/>
              <a:t>(1946–present)</a:t>
            </a:r>
          </a:p>
          <a:p>
            <a:pPr marL="574675" indent="0" algn="ctr">
              <a:lnSpc>
                <a:spcPct val="100000"/>
              </a:lnSpc>
              <a:spcBef>
                <a:spcPts val="400"/>
              </a:spcBef>
              <a:spcAft>
                <a:spcPts val="600"/>
              </a:spcAft>
              <a:buNone/>
            </a:pPr>
            <a:r>
              <a:rPr lang="en-US" dirty="0"/>
              <a:t>100s of biblical and secular texts from 100 BC-70 AD</a:t>
            </a:r>
          </a:p>
          <a:p>
            <a:pPr marL="574675" indent="0" algn="ctr">
              <a:lnSpc>
                <a:spcPct val="100000"/>
              </a:lnSpc>
              <a:spcBef>
                <a:spcPts val="400"/>
              </a:spcBef>
              <a:spcAft>
                <a:spcPts val="600"/>
              </a:spcAft>
              <a:buNone/>
            </a:pPr>
            <a:r>
              <a:rPr lang="en-US" dirty="0"/>
              <a:t>Provided witness to the reliability of Hebrew Old Testament text </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spTree>
    <p:extLst>
      <p:ext uri="{BB962C8B-B14F-4D97-AF65-F5344CB8AC3E}">
        <p14:creationId xmlns:p14="http://schemas.microsoft.com/office/powerpoint/2010/main" val="142518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4912114"/>
          </a:xfrm>
          <a:prstGeom prst="rect">
            <a:avLst/>
          </a:prstGeom>
          <a:noFill/>
        </p:spPr>
        <p:txBody>
          <a:bodyPr wrap="square" rtlCol="0">
            <a:spAutoFit/>
          </a:bodyPr>
          <a:lstStyle/>
          <a:p>
            <a:pPr algn="ctr">
              <a:lnSpc>
                <a:spcPct val="80000"/>
              </a:lnSpc>
              <a:spcAft>
                <a:spcPts val="3600"/>
              </a:spcAft>
            </a:pPr>
            <a:r>
              <a:rPr lang="en-US" sz="5400" b="1" dirty="0">
                <a:solidFill>
                  <a:schemeClr val="bg1"/>
                </a:solidFill>
              </a:rPr>
              <a:t>If It Cannot Be Trusted. . .</a:t>
            </a:r>
          </a:p>
          <a:p>
            <a:pPr algn="ctr">
              <a:spcAft>
                <a:spcPts val="1200"/>
              </a:spcAft>
            </a:pPr>
            <a:r>
              <a:rPr lang="en-US" sz="4000" b="1" dirty="0">
                <a:solidFill>
                  <a:schemeClr val="bg1"/>
                </a:solidFill>
              </a:rPr>
              <a:t>Why Follow Its Teaching?</a:t>
            </a:r>
          </a:p>
          <a:p>
            <a:pPr algn="ctr">
              <a:spcAft>
                <a:spcPts val="1200"/>
              </a:spcAft>
            </a:pPr>
            <a:r>
              <a:rPr lang="en-US" sz="4000" b="1" dirty="0">
                <a:solidFill>
                  <a:schemeClr val="bg1"/>
                </a:solidFill>
              </a:rPr>
              <a:t>Why Deny Personal Desires?</a:t>
            </a:r>
          </a:p>
          <a:p>
            <a:pPr algn="ctr">
              <a:spcAft>
                <a:spcPts val="1200"/>
              </a:spcAft>
            </a:pPr>
            <a:r>
              <a:rPr lang="en-US" sz="4000" b="1" dirty="0">
                <a:solidFill>
                  <a:schemeClr val="bg1"/>
                </a:solidFill>
              </a:rPr>
              <a:t>Why Sacrifice Time and Energy?</a:t>
            </a:r>
          </a:p>
          <a:p>
            <a:pPr algn="ctr">
              <a:spcAft>
                <a:spcPts val="1200"/>
              </a:spcAft>
            </a:pPr>
            <a:r>
              <a:rPr lang="en-US" sz="4000" b="1" dirty="0">
                <a:solidFill>
                  <a:schemeClr val="bg1"/>
                </a:solidFill>
              </a:rPr>
              <a:t>Why Compromise Family Bonds?</a:t>
            </a:r>
          </a:p>
          <a:p>
            <a:pPr algn="ctr">
              <a:spcAft>
                <a:spcPts val="1200"/>
              </a:spcAft>
            </a:pPr>
            <a:r>
              <a:rPr lang="en-US" sz="4000" b="1" dirty="0">
                <a:solidFill>
                  <a:schemeClr val="bg1"/>
                </a:solidFill>
              </a:rPr>
              <a:t>Why Look to an Unseen Future?</a:t>
            </a:r>
          </a:p>
        </p:txBody>
      </p:sp>
    </p:spTree>
    <p:extLst>
      <p:ext uri="{BB962C8B-B14F-4D97-AF65-F5344CB8AC3E}">
        <p14:creationId xmlns:p14="http://schemas.microsoft.com/office/powerpoint/2010/main" val="414951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Old Testament Discoveries</a:t>
            </a:r>
          </a:p>
          <a:p>
            <a:pPr marL="0" indent="0" algn="ctr">
              <a:lnSpc>
                <a:spcPct val="100000"/>
              </a:lnSpc>
              <a:spcBef>
                <a:spcPts val="400"/>
              </a:spcBef>
              <a:spcAft>
                <a:spcPts val="1200"/>
              </a:spcAft>
              <a:buNone/>
            </a:pPr>
            <a:r>
              <a:rPr lang="en-US" sz="3600" dirty="0"/>
              <a:t>• Silver Scroll Pendant </a:t>
            </a:r>
            <a:r>
              <a:rPr lang="en-US" sz="2400" dirty="0"/>
              <a:t>(600 BC)</a:t>
            </a:r>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r>
              <a:rPr lang="en-US" sz="3200" dirty="0"/>
              <a:t>Text of Numbers 6:24-26</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6" name="Picture 7" descr="SilverScroll">
            <a:extLst>
              <a:ext uri="{FF2B5EF4-FFF2-40B4-BE49-F238E27FC236}">
                <a16:creationId xmlns:a16="http://schemas.microsoft.com/office/drawing/2014/main" id="{C7BA6072-C4B6-0A4E-AB3B-FF7AF17C6EC5}"/>
              </a:ext>
            </a:extLst>
          </p:cNvPr>
          <p:cNvPicPr>
            <a:picLocks noChangeAspect="1" noChangeArrowheads="1"/>
          </p:cNvPicPr>
          <p:nvPr/>
        </p:nvPicPr>
        <p:blipFill>
          <a:blip r:embed="rId2"/>
          <a:srcRect/>
          <a:stretch>
            <a:fillRect/>
          </a:stretch>
        </p:blipFill>
        <p:spPr bwMode="auto">
          <a:xfrm rot="16200000">
            <a:off x="4440551" y="2458021"/>
            <a:ext cx="1292225" cy="430212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8251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Old Testament Discoveries</a:t>
            </a:r>
          </a:p>
          <a:p>
            <a:pPr marL="0" indent="0" algn="ctr">
              <a:lnSpc>
                <a:spcPct val="100000"/>
              </a:lnSpc>
              <a:spcBef>
                <a:spcPts val="400"/>
              </a:spcBef>
              <a:spcAft>
                <a:spcPts val="1200"/>
              </a:spcAft>
              <a:buNone/>
            </a:pPr>
            <a:r>
              <a:rPr lang="en-US" sz="3200" dirty="0"/>
              <a:t>• Hezekiah’s Tunnel Inscriptions </a:t>
            </a:r>
            <a:r>
              <a:rPr lang="en-US" sz="2000" dirty="0"/>
              <a:t>(700 BC)</a:t>
            </a:r>
          </a:p>
          <a:p>
            <a:pPr marL="0" indent="0" algn="ctr">
              <a:lnSpc>
                <a:spcPct val="100000"/>
              </a:lnSpc>
              <a:spcBef>
                <a:spcPts val="400"/>
              </a:spcBef>
              <a:spcAft>
                <a:spcPts val="1200"/>
              </a:spcAft>
              <a:buNone/>
            </a:pPr>
            <a:endParaRPr lang="en-US" sz="2000" dirty="0"/>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endParaRPr lang="en-US" sz="2400" dirty="0"/>
          </a:p>
          <a:p>
            <a:pPr marL="0" indent="0" algn="ctr">
              <a:lnSpc>
                <a:spcPct val="100000"/>
              </a:lnSpc>
              <a:spcBef>
                <a:spcPts val="400"/>
              </a:spcBef>
              <a:spcAft>
                <a:spcPts val="1200"/>
              </a:spcAft>
              <a:buNone/>
            </a:pPr>
            <a:r>
              <a:rPr lang="en-US" sz="3200" dirty="0"/>
              <a:t>Texts of 2 Kings 18: 1, 4, 8; 20: 13, 20</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7" name="Picture 6">
            <a:extLst>
              <a:ext uri="{FF2B5EF4-FFF2-40B4-BE49-F238E27FC236}">
                <a16:creationId xmlns:a16="http://schemas.microsoft.com/office/drawing/2014/main" id="{9061D8B5-3EC6-8B47-BB70-3C2EBA016DC8}"/>
              </a:ext>
            </a:extLst>
          </p:cNvPr>
          <p:cNvPicPr>
            <a:picLocks noChangeAspect="1"/>
          </p:cNvPicPr>
          <p:nvPr/>
        </p:nvPicPr>
        <p:blipFill>
          <a:blip r:embed="rId2"/>
          <a:stretch>
            <a:fillRect/>
          </a:stretch>
        </p:blipFill>
        <p:spPr>
          <a:xfrm>
            <a:off x="3142547" y="3702154"/>
            <a:ext cx="3815491" cy="2144010"/>
          </a:xfrm>
          <a:prstGeom prst="rect">
            <a:avLst/>
          </a:prstGeom>
        </p:spPr>
      </p:pic>
    </p:spTree>
    <p:extLst>
      <p:ext uri="{BB962C8B-B14F-4D97-AF65-F5344CB8AC3E}">
        <p14:creationId xmlns:p14="http://schemas.microsoft.com/office/powerpoint/2010/main" val="41778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New Testament Discoveries</a:t>
            </a:r>
          </a:p>
          <a:p>
            <a:pPr marL="0" indent="0" algn="ctr">
              <a:lnSpc>
                <a:spcPct val="100000"/>
              </a:lnSpc>
              <a:spcBef>
                <a:spcPts val="400"/>
              </a:spcBef>
              <a:spcAft>
                <a:spcPts val="600"/>
              </a:spcAft>
              <a:buNone/>
            </a:pPr>
            <a:r>
              <a:rPr lang="en-US" sz="3600" dirty="0"/>
              <a:t>• Three Major Majuscule MSS</a:t>
            </a:r>
          </a:p>
          <a:p>
            <a:pPr marL="0" indent="0" algn="ctr">
              <a:lnSpc>
                <a:spcPct val="100000"/>
              </a:lnSpc>
              <a:spcBef>
                <a:spcPts val="400"/>
              </a:spcBef>
              <a:spcAft>
                <a:spcPts val="600"/>
              </a:spcAft>
              <a:buNone/>
            </a:pPr>
            <a:r>
              <a:rPr lang="en-US" sz="2400" dirty="0"/>
              <a:t>Vatican, Alexandrian, Sinai</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11" name="Picture 9" descr="Alexandrinus2">
            <a:extLst>
              <a:ext uri="{FF2B5EF4-FFF2-40B4-BE49-F238E27FC236}">
                <a16:creationId xmlns:a16="http://schemas.microsoft.com/office/drawing/2014/main" id="{02F0AF63-7C94-C54C-BD85-690C7ECA60A7}"/>
              </a:ext>
            </a:extLst>
          </p:cNvPr>
          <p:cNvPicPr>
            <a:picLocks noChangeAspect="1" noChangeArrowheads="1"/>
          </p:cNvPicPr>
          <p:nvPr/>
        </p:nvPicPr>
        <p:blipFill>
          <a:blip r:embed="rId2"/>
          <a:srcRect/>
          <a:stretch>
            <a:fillRect/>
          </a:stretch>
        </p:blipFill>
        <p:spPr bwMode="auto">
          <a:xfrm>
            <a:off x="4276456" y="4330717"/>
            <a:ext cx="1629745" cy="1977283"/>
          </a:xfrm>
          <a:prstGeom prst="rect">
            <a:avLst/>
          </a:prstGeom>
          <a:noFill/>
          <a:ln w="12700">
            <a:solidFill>
              <a:schemeClr val="tx1"/>
            </a:solidFill>
            <a:miter lim="800000"/>
            <a:headEnd/>
            <a:tailEnd/>
          </a:ln>
          <a:effectLst>
            <a:outerShdw blurRad="50800" dist="88900" dir="2700000">
              <a:srgbClr val="000000">
                <a:alpha val="43000"/>
              </a:srgbClr>
            </a:outerShdw>
          </a:effectLst>
        </p:spPr>
      </p:pic>
      <p:pic>
        <p:nvPicPr>
          <p:cNvPr id="12" name="Picture 7" descr="Vaticanus">
            <a:extLst>
              <a:ext uri="{FF2B5EF4-FFF2-40B4-BE49-F238E27FC236}">
                <a16:creationId xmlns:a16="http://schemas.microsoft.com/office/drawing/2014/main" id="{5DD6B0E3-2D74-1F43-A94A-0E29F34271C7}"/>
              </a:ext>
            </a:extLst>
          </p:cNvPr>
          <p:cNvPicPr>
            <a:picLocks noChangeAspect="1" noChangeArrowheads="1"/>
          </p:cNvPicPr>
          <p:nvPr/>
        </p:nvPicPr>
        <p:blipFill>
          <a:blip r:embed="rId3"/>
          <a:srcRect l="3532" t="1843" r="1445" b="1382"/>
          <a:stretch>
            <a:fillRect/>
          </a:stretch>
        </p:blipFill>
        <p:spPr bwMode="auto">
          <a:xfrm rot="-661918">
            <a:off x="1932338" y="4488889"/>
            <a:ext cx="1845639" cy="1964995"/>
          </a:xfrm>
          <a:prstGeom prst="rect">
            <a:avLst/>
          </a:prstGeom>
          <a:noFill/>
          <a:ln w="12700">
            <a:solidFill>
              <a:schemeClr val="tx1"/>
            </a:solidFill>
            <a:miter lim="800000"/>
            <a:headEnd/>
            <a:tailEnd/>
          </a:ln>
          <a:effectLst>
            <a:outerShdw blurRad="50800" dist="88900" dir="2700000">
              <a:srgbClr val="000000">
                <a:alpha val="43000"/>
              </a:srgbClr>
            </a:outerShdw>
          </a:effectLst>
        </p:spPr>
      </p:pic>
      <p:pic>
        <p:nvPicPr>
          <p:cNvPr id="13" name="Picture 11" descr="GA01_024a2">
            <a:extLst>
              <a:ext uri="{FF2B5EF4-FFF2-40B4-BE49-F238E27FC236}">
                <a16:creationId xmlns:a16="http://schemas.microsoft.com/office/drawing/2014/main" id="{E7982709-C0D1-1C44-8A0C-E29CD0839B6E}"/>
              </a:ext>
            </a:extLst>
          </p:cNvPr>
          <p:cNvPicPr>
            <a:picLocks noChangeAspect="1" noChangeArrowheads="1"/>
          </p:cNvPicPr>
          <p:nvPr/>
        </p:nvPicPr>
        <p:blipFill>
          <a:blip r:embed="rId4"/>
          <a:srcRect/>
          <a:stretch>
            <a:fillRect/>
          </a:stretch>
        </p:blipFill>
        <p:spPr bwMode="auto">
          <a:xfrm rot="900000">
            <a:off x="6421315" y="4568419"/>
            <a:ext cx="1853538" cy="1963241"/>
          </a:xfrm>
          <a:prstGeom prst="rect">
            <a:avLst/>
          </a:prstGeom>
          <a:noFill/>
          <a:ln w="12700">
            <a:solidFill>
              <a:schemeClr val="tx1"/>
            </a:solidFill>
            <a:miter lim="800000"/>
            <a:headEnd/>
            <a:tailEnd/>
          </a:ln>
          <a:effectLst>
            <a:outerShdw blurRad="50800" dist="88900" dir="2700000">
              <a:srgbClr val="000000">
                <a:alpha val="43000"/>
              </a:srgbClr>
            </a:outerShdw>
          </a:effectLst>
        </p:spPr>
      </p:pic>
    </p:spTree>
    <p:extLst>
      <p:ext uri="{BB962C8B-B14F-4D97-AF65-F5344CB8AC3E}">
        <p14:creationId xmlns:p14="http://schemas.microsoft.com/office/powerpoint/2010/main" val="369554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New Testament Discoveries</a:t>
            </a:r>
          </a:p>
          <a:p>
            <a:pPr marL="0" indent="0" algn="ctr">
              <a:lnSpc>
                <a:spcPct val="100000"/>
              </a:lnSpc>
              <a:spcBef>
                <a:spcPts val="400"/>
              </a:spcBef>
              <a:spcAft>
                <a:spcPts val="1200"/>
              </a:spcAft>
              <a:buNone/>
            </a:pPr>
            <a:r>
              <a:rPr lang="en-US" sz="3600" dirty="0"/>
              <a:t>• Three Major Majuscule MSS</a:t>
            </a:r>
          </a:p>
          <a:p>
            <a:pPr marL="0" indent="0" algn="ctr">
              <a:lnSpc>
                <a:spcPct val="100000"/>
              </a:lnSpc>
              <a:spcBef>
                <a:spcPts val="400"/>
              </a:spcBef>
              <a:spcAft>
                <a:spcPts val="600"/>
              </a:spcAft>
              <a:buNone/>
            </a:pPr>
            <a:r>
              <a:rPr lang="en-US" sz="3200" dirty="0"/>
              <a:t>Provided witness to the reliability of Greek New Testament Text</a:t>
            </a:r>
          </a:p>
          <a:p>
            <a:pPr marL="0" indent="0" algn="ctr">
              <a:lnSpc>
                <a:spcPct val="100000"/>
              </a:lnSpc>
              <a:spcBef>
                <a:spcPts val="400"/>
              </a:spcBef>
              <a:spcAft>
                <a:spcPts val="600"/>
              </a:spcAft>
              <a:buNone/>
            </a:pPr>
            <a:r>
              <a:rPr lang="en-US" sz="3200" dirty="0"/>
              <a:t>Only minor differences—mainly spelling</a:t>
            </a:r>
          </a:p>
          <a:p>
            <a:pPr marL="0" indent="0" algn="ctr">
              <a:lnSpc>
                <a:spcPct val="100000"/>
              </a:lnSpc>
              <a:spcBef>
                <a:spcPts val="400"/>
              </a:spcBef>
              <a:spcAft>
                <a:spcPts val="600"/>
              </a:spcAft>
              <a:buNone/>
            </a:pPr>
            <a:r>
              <a:rPr lang="en-US" sz="3200" dirty="0"/>
              <a:t>Priority for textual basis?</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spTree>
    <p:extLst>
      <p:ext uri="{BB962C8B-B14F-4D97-AF65-F5344CB8AC3E}">
        <p14:creationId xmlns:p14="http://schemas.microsoft.com/office/powerpoint/2010/main" val="15506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New Testament Discoveries</a:t>
            </a:r>
          </a:p>
          <a:p>
            <a:pPr marL="0" indent="0" algn="ctr">
              <a:lnSpc>
                <a:spcPct val="100000"/>
              </a:lnSpc>
              <a:spcBef>
                <a:spcPts val="400"/>
              </a:spcBef>
              <a:spcAft>
                <a:spcPts val="600"/>
              </a:spcAft>
              <a:buNone/>
            </a:pPr>
            <a:r>
              <a:rPr lang="en-US" sz="3600" dirty="0"/>
              <a:t>• New Testament Papyri</a:t>
            </a:r>
          </a:p>
          <a:p>
            <a:pPr marL="0" indent="0" algn="ctr">
              <a:lnSpc>
                <a:spcPct val="100000"/>
              </a:lnSpc>
              <a:spcBef>
                <a:spcPts val="400"/>
              </a:spcBef>
              <a:spcAft>
                <a:spcPts val="600"/>
              </a:spcAft>
              <a:buNone/>
            </a:pPr>
            <a:r>
              <a:rPr lang="en-US" sz="2400" dirty="0"/>
              <a:t>Rylands, Beatty, </a:t>
            </a:r>
            <a:r>
              <a:rPr lang="en-US" sz="2400" dirty="0" err="1"/>
              <a:t>Magdelan</a:t>
            </a:r>
            <a:endParaRPr lang="en-US" sz="2400" dirty="0"/>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pic>
        <p:nvPicPr>
          <p:cNvPr id="9" name="Picture 3" descr="Rylands">
            <a:extLst>
              <a:ext uri="{FF2B5EF4-FFF2-40B4-BE49-F238E27FC236}">
                <a16:creationId xmlns:a16="http://schemas.microsoft.com/office/drawing/2014/main" id="{8E2CF1DF-D174-994A-B878-32D9074572A4}"/>
              </a:ext>
            </a:extLst>
          </p:cNvPr>
          <p:cNvPicPr>
            <a:picLocks noChangeAspect="1" noChangeArrowheads="1"/>
          </p:cNvPicPr>
          <p:nvPr/>
        </p:nvPicPr>
        <p:blipFill>
          <a:blip r:embed="rId2"/>
          <a:srcRect/>
          <a:stretch>
            <a:fillRect/>
          </a:stretch>
        </p:blipFill>
        <p:spPr bwMode="auto">
          <a:xfrm>
            <a:off x="1971531" y="4136037"/>
            <a:ext cx="1417521" cy="2039911"/>
          </a:xfrm>
          <a:prstGeom prst="rect">
            <a:avLst/>
          </a:prstGeom>
          <a:noFill/>
          <a:ln w="12700">
            <a:solidFill>
              <a:schemeClr val="tx1"/>
            </a:solidFill>
            <a:miter lim="800000"/>
            <a:headEnd/>
            <a:tailEnd/>
          </a:ln>
          <a:effectLst>
            <a:outerShdw blurRad="50800" dist="101600" dir="2700000">
              <a:srgbClr val="000000">
                <a:alpha val="43000"/>
              </a:srgbClr>
            </a:outerShdw>
          </a:effectLst>
        </p:spPr>
      </p:pic>
      <p:pic>
        <p:nvPicPr>
          <p:cNvPr id="6" name="Picture 5">
            <a:extLst>
              <a:ext uri="{FF2B5EF4-FFF2-40B4-BE49-F238E27FC236}">
                <a16:creationId xmlns:a16="http://schemas.microsoft.com/office/drawing/2014/main" id="{CB072F72-403D-CA48-85DB-1A6A3A3EFE05}"/>
              </a:ext>
            </a:extLst>
          </p:cNvPr>
          <p:cNvPicPr>
            <a:picLocks noChangeAspect="1"/>
          </p:cNvPicPr>
          <p:nvPr/>
        </p:nvPicPr>
        <p:blipFill>
          <a:blip r:embed="rId3"/>
          <a:stretch>
            <a:fillRect/>
          </a:stretch>
        </p:blipFill>
        <p:spPr>
          <a:xfrm>
            <a:off x="6418023" y="4272197"/>
            <a:ext cx="2550522" cy="1633928"/>
          </a:xfrm>
          <a:prstGeom prst="rect">
            <a:avLst/>
          </a:prstGeom>
        </p:spPr>
      </p:pic>
      <p:pic>
        <p:nvPicPr>
          <p:cNvPr id="10" name="Picture 3" descr="P46">
            <a:extLst>
              <a:ext uri="{FF2B5EF4-FFF2-40B4-BE49-F238E27FC236}">
                <a16:creationId xmlns:a16="http://schemas.microsoft.com/office/drawing/2014/main" id="{C649816F-07DC-8040-A7AE-921267CD280F}"/>
              </a:ext>
            </a:extLst>
          </p:cNvPr>
          <p:cNvPicPr>
            <a:picLocks noChangeAspect="1" noChangeArrowheads="1"/>
          </p:cNvPicPr>
          <p:nvPr/>
        </p:nvPicPr>
        <p:blipFill>
          <a:blip r:embed="rId4"/>
          <a:srcRect/>
          <a:stretch>
            <a:fillRect/>
          </a:stretch>
        </p:blipFill>
        <p:spPr bwMode="auto">
          <a:xfrm>
            <a:off x="3706331" y="4552170"/>
            <a:ext cx="2757527" cy="1758690"/>
          </a:xfrm>
          <a:prstGeom prst="rect">
            <a:avLst/>
          </a:prstGeom>
          <a:noFill/>
          <a:ln w="12700">
            <a:solidFill>
              <a:schemeClr val="tx1"/>
            </a:solidFill>
            <a:miter lim="800000"/>
            <a:headEnd/>
            <a:tailEnd/>
          </a:ln>
          <a:effectLst>
            <a:outerShdw blurRad="50800" dist="101600" dir="2700000">
              <a:srgbClr val="000000">
                <a:alpha val="43000"/>
              </a:srgbClr>
            </a:outerShdw>
          </a:effectLst>
        </p:spPr>
      </p:pic>
    </p:spTree>
    <p:extLst>
      <p:ext uri="{BB962C8B-B14F-4D97-AF65-F5344CB8AC3E}">
        <p14:creationId xmlns:p14="http://schemas.microsoft.com/office/powerpoint/2010/main" val="15555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Autofit/>
          </a:bodyPr>
          <a:lstStyle/>
          <a:p>
            <a:pPr marL="0" indent="0">
              <a:lnSpc>
                <a:spcPct val="100000"/>
              </a:lnSpc>
              <a:spcAft>
                <a:spcPts val="1200"/>
              </a:spcAft>
              <a:buNone/>
            </a:pPr>
            <a:r>
              <a:rPr lang="en-US" sz="4400" cap="small" dirty="0"/>
              <a:t>Translation</a:t>
            </a:r>
            <a:endParaRPr lang="en-US" sz="3200" cap="small" dirty="0"/>
          </a:p>
          <a:p>
            <a:pPr marL="0" indent="0" algn="ctr">
              <a:lnSpc>
                <a:spcPct val="100000"/>
              </a:lnSpc>
              <a:spcBef>
                <a:spcPts val="400"/>
              </a:spcBef>
              <a:spcAft>
                <a:spcPts val="600"/>
              </a:spcAft>
              <a:buNone/>
            </a:pPr>
            <a:r>
              <a:rPr lang="en-US" sz="4000" dirty="0"/>
              <a:t>New Testament Discoveries</a:t>
            </a:r>
          </a:p>
          <a:p>
            <a:pPr marL="0" indent="0" algn="ctr">
              <a:lnSpc>
                <a:spcPct val="100000"/>
              </a:lnSpc>
              <a:spcBef>
                <a:spcPts val="400"/>
              </a:spcBef>
              <a:spcAft>
                <a:spcPts val="600"/>
              </a:spcAft>
              <a:buNone/>
            </a:pPr>
            <a:r>
              <a:rPr lang="en-US" sz="3600" dirty="0"/>
              <a:t>• New Testament Papyri</a:t>
            </a:r>
          </a:p>
          <a:p>
            <a:pPr marL="0" indent="0" algn="ctr">
              <a:lnSpc>
                <a:spcPct val="100000"/>
              </a:lnSpc>
              <a:spcBef>
                <a:spcPts val="400"/>
              </a:spcBef>
              <a:spcAft>
                <a:spcPts val="600"/>
              </a:spcAft>
              <a:buNone/>
            </a:pPr>
            <a:r>
              <a:rPr lang="en-US" sz="3200" dirty="0"/>
              <a:t>Provided further witness to the reliability of Greek Text</a:t>
            </a:r>
          </a:p>
          <a:p>
            <a:pPr marL="0" indent="0" algn="ctr">
              <a:lnSpc>
                <a:spcPct val="100000"/>
              </a:lnSpc>
              <a:spcBef>
                <a:spcPts val="400"/>
              </a:spcBef>
              <a:spcAft>
                <a:spcPts val="600"/>
              </a:spcAft>
              <a:buNone/>
            </a:pPr>
            <a:r>
              <a:rPr lang="en-US" sz="3200" dirty="0"/>
              <a:t>Some agree with majority of manuscripts</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tx1">
                    <a:lumMod val="65000"/>
                    <a:lumOff val="35000"/>
                  </a:schemeClr>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bg1"/>
                </a:solidFill>
              </a:rPr>
              <a:t>3</a:t>
            </a:r>
          </a:p>
        </p:txBody>
      </p:sp>
    </p:spTree>
    <p:extLst>
      <p:ext uri="{BB962C8B-B14F-4D97-AF65-F5344CB8AC3E}">
        <p14:creationId xmlns:p14="http://schemas.microsoft.com/office/powerpoint/2010/main" val="271749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oup 1557">
            <a:extLst>
              <a:ext uri="{FF2B5EF4-FFF2-40B4-BE49-F238E27FC236}">
                <a16:creationId xmlns:a16="http://schemas.microsoft.com/office/drawing/2014/main" id="{5340BDA9-0701-294A-87D0-68D04D70900B}"/>
              </a:ext>
            </a:extLst>
          </p:cNvPr>
          <p:cNvGraphicFramePr>
            <a:graphicFrameLocks noGrp="1"/>
          </p:cNvGraphicFramePr>
          <p:nvPr>
            <p:extLst>
              <p:ext uri="{D42A27DB-BD31-4B8C-83A1-F6EECF244321}">
                <p14:modId xmlns:p14="http://schemas.microsoft.com/office/powerpoint/2010/main" val="3988954513"/>
              </p:ext>
            </p:extLst>
          </p:nvPr>
        </p:nvGraphicFramePr>
        <p:xfrm>
          <a:off x="646113" y="1655763"/>
          <a:ext cx="7899400" cy="3840480"/>
        </p:xfrm>
        <a:graphic>
          <a:graphicData uri="http://schemas.openxmlformats.org/drawingml/2006/table">
            <a:tbl>
              <a:tblPr/>
              <a:tblGrid>
                <a:gridCol w="1419225">
                  <a:extLst>
                    <a:ext uri="{9D8B030D-6E8A-4147-A177-3AD203B41FA5}">
                      <a16:colId xmlns:a16="http://schemas.microsoft.com/office/drawing/2014/main" val="20000"/>
                    </a:ext>
                  </a:extLst>
                </a:gridCol>
                <a:gridCol w="1735137">
                  <a:extLst>
                    <a:ext uri="{9D8B030D-6E8A-4147-A177-3AD203B41FA5}">
                      <a16:colId xmlns:a16="http://schemas.microsoft.com/office/drawing/2014/main" val="20001"/>
                    </a:ext>
                  </a:extLst>
                </a:gridCol>
                <a:gridCol w="1323975">
                  <a:extLst>
                    <a:ext uri="{9D8B030D-6E8A-4147-A177-3AD203B41FA5}">
                      <a16:colId xmlns:a16="http://schemas.microsoft.com/office/drawing/2014/main" val="20002"/>
                    </a:ext>
                  </a:extLst>
                </a:gridCol>
                <a:gridCol w="2049463">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534988">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Verdana" charset="0"/>
                        </a:rPr>
                        <a:t>Author</a:t>
                      </a:r>
                      <a:endParaRPr kumimoji="0" lang="en-US" sz="2800" b="0" i="0" u="none" strike="noStrike" cap="none" normalizeH="0" baseline="0" dirty="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charset="0"/>
                        </a:rPr>
                        <a:t>Date</a:t>
                      </a:r>
                      <a:br>
                        <a:rPr kumimoji="0" lang="en-US" sz="1400" b="1" i="0" u="none" strike="noStrike" cap="none" normalizeH="0" baseline="0">
                          <a:ln>
                            <a:noFill/>
                          </a:ln>
                          <a:solidFill>
                            <a:schemeClr val="bg1"/>
                          </a:solidFill>
                          <a:effectLst/>
                          <a:latin typeface="Verdana" charset="0"/>
                        </a:rPr>
                      </a:br>
                      <a:r>
                        <a:rPr kumimoji="0" lang="en-US" sz="1400" b="1" i="0" u="none" strike="noStrike" cap="none" normalizeH="0" baseline="0">
                          <a:ln>
                            <a:noFill/>
                          </a:ln>
                          <a:solidFill>
                            <a:schemeClr val="bg1"/>
                          </a:solidFill>
                          <a:effectLst/>
                          <a:latin typeface="Verdana" charset="0"/>
                        </a:rPr>
                        <a:t>Written</a:t>
                      </a:r>
                      <a:endParaRPr kumimoji="0" lang="en-US" sz="24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charset="0"/>
                        </a:rPr>
                        <a:t>Earliest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charset="0"/>
                        </a:rPr>
                        <a:t>Copy</a:t>
                      </a:r>
                      <a:endParaRPr kumimoji="0" lang="en-US" sz="24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charset="0"/>
                        </a:rPr>
                        <a:t>Approximate Time Span between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charset="0"/>
                        </a:rPr>
                        <a:t>original &amp; copy</a:t>
                      </a:r>
                      <a:endParaRPr kumimoji="0" lang="en-US" sz="24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Number of Manuscripts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Plato</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427-347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1200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7</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Herodotus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480-425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1300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8</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Thucydides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460-400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1300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8</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Euripides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480-406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1100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1300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Caesar</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100-44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1000</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10</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Tacitus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circa 100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1100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1000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20</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Aristotle</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384-322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1100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1400</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49</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Sophocles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496-406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1000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1400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193</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44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Homer (Iliad)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900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400 B.C.</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500 yrs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643</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87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Verdana" charset="0"/>
                        </a:rPr>
                        <a:t> New</a:t>
                      </a:r>
                      <a:br>
                        <a:rPr kumimoji="0" lang="en-US" sz="1200" b="1" i="0" u="none" strike="noStrike" cap="none" normalizeH="0" baseline="0">
                          <a:ln>
                            <a:noFill/>
                          </a:ln>
                          <a:solidFill>
                            <a:schemeClr val="bg1"/>
                          </a:solidFill>
                          <a:effectLst/>
                          <a:latin typeface="Verdana" charset="0"/>
                        </a:rPr>
                      </a:br>
                      <a:r>
                        <a:rPr kumimoji="0" lang="en-US" sz="1200" b="1" i="0" u="none" strike="noStrike" cap="none" normalizeH="0" baseline="0">
                          <a:ln>
                            <a:noFill/>
                          </a:ln>
                          <a:solidFill>
                            <a:schemeClr val="bg1"/>
                          </a:solidFill>
                          <a:effectLst/>
                          <a:latin typeface="Verdana" charset="0"/>
                        </a:rPr>
                        <a:t> Testament</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A.D. 50-100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ca. 150 A.D.</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bg1"/>
                          </a:solidFill>
                          <a:effectLst/>
                          <a:latin typeface="Verdana" charset="0"/>
                        </a:rPr>
                        <a:t>less than 100 years</a:t>
                      </a:r>
                      <a:endParaRPr kumimoji="0" lang="en-US" sz="2000" b="0" i="0" u="none" strike="noStrike" cap="none" normalizeH="0" baseline="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Verdana" charset="0"/>
                        </a:rPr>
                        <a:t>5600</a:t>
                      </a:r>
                      <a:endParaRPr kumimoji="0" lang="en-US" sz="2000" b="0" i="0" u="none" strike="noStrike" cap="none" normalizeH="0" baseline="0" dirty="0">
                        <a:ln>
                          <a:noFill/>
                        </a:ln>
                        <a:solidFill>
                          <a:schemeClr val="bg1"/>
                        </a:solidFill>
                        <a:effectLst/>
                        <a:latin typeface="Arial" charset="0"/>
                      </a:endParaRPr>
                    </a:p>
                  </a:txBody>
                  <a:tcPr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3" name="Rectangle 2">
            <a:extLst>
              <a:ext uri="{FF2B5EF4-FFF2-40B4-BE49-F238E27FC236}">
                <a16:creationId xmlns:a16="http://schemas.microsoft.com/office/drawing/2014/main" id="{CF8777D5-D6E8-0E43-9577-489972690D66}"/>
              </a:ext>
            </a:extLst>
          </p:cNvPr>
          <p:cNvSpPr>
            <a:spLocks noGrp="1" noChangeArrowheads="1"/>
          </p:cNvSpPr>
          <p:nvPr>
            <p:ph type="title"/>
          </p:nvPr>
        </p:nvSpPr>
        <p:spPr>
          <a:xfrm>
            <a:off x="457200" y="274638"/>
            <a:ext cx="8229600" cy="1143000"/>
          </a:xfrm>
          <a:effectLst>
            <a:outerShdw blurRad="63500" dist="35921" dir="2700000" algn="ctr" rotWithShape="0">
              <a:srgbClr val="000000"/>
            </a:outerShdw>
          </a:effectLst>
        </p:spPr>
        <p:txBody>
          <a:bodyPr>
            <a:normAutofit/>
          </a:bodyPr>
          <a:lstStyle/>
          <a:p>
            <a:pPr algn="ctr" eaLnBrk="1" hangingPunct="1">
              <a:defRPr/>
            </a:pPr>
            <a:r>
              <a:rPr lang="en-US" sz="5400" b="1" dirty="0">
                <a:latin typeface="+mn-lt"/>
              </a:rPr>
              <a:t>New Testament Reliability</a:t>
            </a:r>
          </a:p>
        </p:txBody>
      </p:sp>
      <p:sp>
        <p:nvSpPr>
          <p:cNvPr id="14" name="Text Box 1556">
            <a:extLst>
              <a:ext uri="{FF2B5EF4-FFF2-40B4-BE49-F238E27FC236}">
                <a16:creationId xmlns:a16="http://schemas.microsoft.com/office/drawing/2014/main" id="{CFF73FB0-C9F4-2044-8681-5420D861EE60}"/>
              </a:ext>
            </a:extLst>
          </p:cNvPr>
          <p:cNvSpPr txBox="1">
            <a:spLocks noChangeArrowheads="1"/>
          </p:cNvSpPr>
          <p:nvPr/>
        </p:nvSpPr>
        <p:spPr bwMode="auto">
          <a:xfrm>
            <a:off x="3152775" y="5802313"/>
            <a:ext cx="5659438" cy="830997"/>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600" dirty="0">
                <a:solidFill>
                  <a:schemeClr val="bg1"/>
                </a:solidFill>
              </a:rPr>
              <a:t>Modified from</a:t>
            </a:r>
            <a:r>
              <a:rPr lang="en-US" sz="1400" dirty="0">
                <a:solidFill>
                  <a:schemeClr val="bg1"/>
                </a:solidFill>
              </a:rPr>
              <a:t> </a:t>
            </a:r>
            <a:r>
              <a:rPr lang="en-US" sz="1600" i="1" dirty="0">
                <a:solidFill>
                  <a:schemeClr val="bg1"/>
                </a:solidFill>
              </a:rPr>
              <a:t>Manuscript evidence for superior </a:t>
            </a:r>
            <a:br>
              <a:rPr lang="en-US" sz="1600" i="1" dirty="0">
                <a:solidFill>
                  <a:schemeClr val="bg1"/>
                </a:solidFill>
              </a:rPr>
            </a:br>
            <a:r>
              <a:rPr lang="en-US" sz="1600" i="1" dirty="0">
                <a:solidFill>
                  <a:schemeClr val="bg1"/>
                </a:solidFill>
              </a:rPr>
              <a:t>New Testament reliability, </a:t>
            </a:r>
            <a:r>
              <a:rPr lang="en-US" sz="1600" dirty="0">
                <a:solidFill>
                  <a:schemeClr val="bg1"/>
                </a:solidFill>
              </a:rPr>
              <a:t>CHRISTIAN APOLOGETICS &amp; RESEARCH MINISTRY  </a:t>
            </a:r>
            <a:r>
              <a:rPr lang="en-US" sz="1600" dirty="0" err="1">
                <a:solidFill>
                  <a:schemeClr val="bg1"/>
                </a:solidFill>
              </a:rPr>
              <a:t>www.carm.org</a:t>
            </a:r>
            <a:endParaRPr lang="en-US" sz="1600" dirty="0">
              <a:solidFill>
                <a:schemeClr val="bg1"/>
              </a:solidFill>
            </a:endParaRPr>
          </a:p>
        </p:txBody>
      </p:sp>
    </p:spTree>
    <p:extLst>
      <p:ext uri="{BB962C8B-B14F-4D97-AF65-F5344CB8AC3E}">
        <p14:creationId xmlns:p14="http://schemas.microsoft.com/office/powerpoint/2010/main" val="15000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4388894"/>
          </a:xfrm>
          <a:prstGeom prst="rect">
            <a:avLst/>
          </a:prstGeom>
          <a:noFill/>
        </p:spPr>
        <p:txBody>
          <a:bodyPr wrap="square" rtlCol="0">
            <a:spAutoFit/>
          </a:bodyPr>
          <a:lstStyle/>
          <a:p>
            <a:pPr algn="ctr">
              <a:lnSpc>
                <a:spcPct val="80000"/>
              </a:lnSpc>
              <a:spcAft>
                <a:spcPts val="4800"/>
              </a:spcAft>
            </a:pPr>
            <a:r>
              <a:rPr lang="en-US" sz="5400" b="1" dirty="0">
                <a:solidFill>
                  <a:schemeClr val="bg1"/>
                </a:solidFill>
              </a:rPr>
              <a:t>We Can Trust the Bible</a:t>
            </a:r>
          </a:p>
          <a:p>
            <a:pPr algn="ctr">
              <a:spcAft>
                <a:spcPts val="2400"/>
              </a:spcAft>
            </a:pPr>
            <a:r>
              <a:rPr lang="en-US" sz="4400" b="1" dirty="0">
                <a:solidFill>
                  <a:schemeClr val="bg1"/>
                </a:solidFill>
              </a:rPr>
              <a:t>“Heaven and earth will pass away, but My words will by no means pass away.”</a:t>
            </a:r>
          </a:p>
          <a:p>
            <a:pPr algn="r">
              <a:spcAft>
                <a:spcPts val="2400"/>
              </a:spcAft>
            </a:pPr>
            <a:r>
              <a:rPr lang="en-US" sz="4400" b="1" dirty="0">
                <a:solidFill>
                  <a:schemeClr val="bg1"/>
                </a:solidFill>
              </a:rPr>
              <a:t>(Matt. 24:35)</a:t>
            </a:r>
          </a:p>
        </p:txBody>
      </p:sp>
    </p:spTree>
    <p:extLst>
      <p:ext uri="{BB962C8B-B14F-4D97-AF65-F5344CB8AC3E}">
        <p14:creationId xmlns:p14="http://schemas.microsoft.com/office/powerpoint/2010/main" val="18791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5558445"/>
          </a:xfrm>
          <a:prstGeom prst="rect">
            <a:avLst/>
          </a:prstGeom>
          <a:noFill/>
        </p:spPr>
        <p:txBody>
          <a:bodyPr wrap="square" rtlCol="0">
            <a:spAutoFit/>
          </a:bodyPr>
          <a:lstStyle/>
          <a:p>
            <a:pPr algn="ctr">
              <a:lnSpc>
                <a:spcPct val="80000"/>
              </a:lnSpc>
              <a:spcAft>
                <a:spcPts val="4800"/>
              </a:spcAft>
            </a:pPr>
            <a:r>
              <a:rPr lang="en-US" sz="5400" b="1" dirty="0">
                <a:solidFill>
                  <a:schemeClr val="bg1"/>
                </a:solidFill>
              </a:rPr>
              <a:t>We Can Trust the Bible</a:t>
            </a:r>
          </a:p>
          <a:p>
            <a:pPr algn="ctr">
              <a:spcAft>
                <a:spcPts val="2400"/>
              </a:spcAft>
            </a:pPr>
            <a:r>
              <a:rPr lang="en-US" sz="4200" b="1" dirty="0">
                <a:solidFill>
                  <a:schemeClr val="bg1"/>
                </a:solidFill>
              </a:rPr>
              <a:t>“...All flesh is as grass, and all the glory of man as the flower of the grass. The grass withers, and its flower falls away, but the word of the LORD endures forever...”</a:t>
            </a:r>
          </a:p>
          <a:p>
            <a:pPr algn="r">
              <a:spcAft>
                <a:spcPts val="2400"/>
              </a:spcAft>
            </a:pPr>
            <a:r>
              <a:rPr lang="en-US" sz="4200" b="1" dirty="0">
                <a:solidFill>
                  <a:schemeClr val="bg1"/>
                </a:solidFill>
              </a:rPr>
              <a:t>(1 Pet. 1:24-25)</a:t>
            </a:r>
            <a:endParaRPr lang="en-US" sz="4400" b="1" dirty="0">
              <a:solidFill>
                <a:schemeClr val="bg1"/>
              </a:solidFill>
            </a:endParaRPr>
          </a:p>
        </p:txBody>
      </p:sp>
    </p:spTree>
    <p:extLst>
      <p:ext uri="{BB962C8B-B14F-4D97-AF65-F5344CB8AC3E}">
        <p14:creationId xmlns:p14="http://schemas.microsoft.com/office/powerpoint/2010/main" val="31373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4727448"/>
          </a:xfrm>
          <a:prstGeom prst="rect">
            <a:avLst/>
          </a:prstGeom>
          <a:noFill/>
        </p:spPr>
        <p:txBody>
          <a:bodyPr wrap="square" rtlCol="0">
            <a:spAutoFit/>
          </a:bodyPr>
          <a:lstStyle/>
          <a:p>
            <a:pPr algn="ctr">
              <a:lnSpc>
                <a:spcPct val="80000"/>
              </a:lnSpc>
              <a:spcAft>
                <a:spcPts val="4800"/>
              </a:spcAft>
            </a:pPr>
            <a:r>
              <a:rPr lang="en-US" sz="5400" b="1" dirty="0">
                <a:solidFill>
                  <a:schemeClr val="bg1"/>
                </a:solidFill>
              </a:rPr>
              <a:t>We Can Trust the Bible</a:t>
            </a:r>
          </a:p>
          <a:p>
            <a:pPr algn="ctr">
              <a:spcAft>
                <a:spcPts val="2400"/>
              </a:spcAft>
            </a:pPr>
            <a:r>
              <a:rPr lang="en-US" sz="3900" b="1" dirty="0">
                <a:solidFill>
                  <a:schemeClr val="bg1"/>
                </a:solidFill>
              </a:rPr>
              <a:t>“He who rejects Me, and does not receive My words, has that which judges him–the word that I have spoken will judge him in the last day.”</a:t>
            </a:r>
          </a:p>
          <a:p>
            <a:pPr algn="r">
              <a:spcAft>
                <a:spcPts val="2400"/>
              </a:spcAft>
            </a:pPr>
            <a:r>
              <a:rPr lang="en-US" sz="4000" b="1" dirty="0">
                <a:solidFill>
                  <a:schemeClr val="bg1"/>
                </a:solidFill>
              </a:rPr>
              <a:t>(John 12:48)</a:t>
            </a:r>
          </a:p>
        </p:txBody>
      </p:sp>
    </p:spTree>
    <p:extLst>
      <p:ext uri="{BB962C8B-B14F-4D97-AF65-F5344CB8AC3E}">
        <p14:creationId xmlns:p14="http://schemas.microsoft.com/office/powerpoint/2010/main" val="381810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4912114"/>
          </a:xfrm>
          <a:prstGeom prst="rect">
            <a:avLst/>
          </a:prstGeom>
          <a:noFill/>
        </p:spPr>
        <p:txBody>
          <a:bodyPr wrap="square" rtlCol="0">
            <a:spAutoFit/>
          </a:bodyPr>
          <a:lstStyle/>
          <a:p>
            <a:pPr algn="ctr">
              <a:lnSpc>
                <a:spcPct val="80000"/>
              </a:lnSpc>
              <a:spcAft>
                <a:spcPts val="3600"/>
              </a:spcAft>
            </a:pPr>
            <a:r>
              <a:rPr lang="en-US" sz="5400" b="1" dirty="0">
                <a:solidFill>
                  <a:schemeClr val="bg1"/>
                </a:solidFill>
              </a:rPr>
              <a:t>The World Says. . .</a:t>
            </a:r>
          </a:p>
          <a:p>
            <a:pPr algn="ctr">
              <a:spcAft>
                <a:spcPts val="1200"/>
              </a:spcAft>
            </a:pPr>
            <a:r>
              <a:rPr lang="en-US" sz="4000" b="1" dirty="0">
                <a:solidFill>
                  <a:schemeClr val="bg1"/>
                </a:solidFill>
              </a:rPr>
              <a:t>“It’s Just an Old Book!”</a:t>
            </a:r>
          </a:p>
          <a:p>
            <a:pPr algn="ctr">
              <a:spcAft>
                <a:spcPts val="1200"/>
              </a:spcAft>
            </a:pPr>
            <a:r>
              <a:rPr lang="en-US" sz="4000" b="1" dirty="0">
                <a:solidFill>
                  <a:schemeClr val="bg1"/>
                </a:solidFill>
              </a:rPr>
              <a:t>“It Was Only Written by Men!” </a:t>
            </a:r>
          </a:p>
          <a:p>
            <a:pPr algn="ctr">
              <a:spcAft>
                <a:spcPts val="1200"/>
              </a:spcAft>
            </a:pPr>
            <a:r>
              <a:rPr lang="en-US" sz="4000" b="1" dirty="0">
                <a:solidFill>
                  <a:schemeClr val="bg1"/>
                </a:solidFill>
              </a:rPr>
              <a:t>“It’s Full of Contradictions!”</a:t>
            </a:r>
          </a:p>
          <a:p>
            <a:pPr algn="ctr">
              <a:spcAft>
                <a:spcPts val="1200"/>
              </a:spcAft>
            </a:pPr>
            <a:r>
              <a:rPr lang="en-US" sz="4000" b="1" dirty="0">
                <a:solidFill>
                  <a:schemeClr val="bg1"/>
                </a:solidFill>
              </a:rPr>
              <a:t>“It’s No Longer Relevant!”</a:t>
            </a:r>
          </a:p>
          <a:p>
            <a:pPr algn="ctr">
              <a:spcAft>
                <a:spcPts val="1200"/>
              </a:spcAft>
            </a:pPr>
            <a:r>
              <a:rPr lang="en-US" sz="4000" b="1" dirty="0">
                <a:solidFill>
                  <a:schemeClr val="bg1"/>
                </a:solidFill>
              </a:rPr>
              <a:t>“It Has Been Changed!”</a:t>
            </a:r>
          </a:p>
        </p:txBody>
      </p:sp>
    </p:spTree>
    <p:extLst>
      <p:ext uri="{BB962C8B-B14F-4D97-AF65-F5344CB8AC3E}">
        <p14:creationId xmlns:p14="http://schemas.microsoft.com/office/powerpoint/2010/main" val="31230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1D1A1A-BCF2-7A40-86D2-B52E55C5EA71}"/>
              </a:ext>
            </a:extLst>
          </p:cNvPr>
          <p:cNvSpPr txBox="1"/>
          <p:nvPr/>
        </p:nvSpPr>
        <p:spPr>
          <a:xfrm>
            <a:off x="509666" y="884416"/>
            <a:ext cx="8094687" cy="4801314"/>
          </a:xfrm>
          <a:prstGeom prst="rect">
            <a:avLst/>
          </a:prstGeom>
          <a:noFill/>
        </p:spPr>
        <p:txBody>
          <a:bodyPr wrap="square" rtlCol="0">
            <a:spAutoFit/>
          </a:bodyPr>
          <a:lstStyle/>
          <a:p>
            <a:pPr algn="ctr">
              <a:lnSpc>
                <a:spcPct val="80000"/>
              </a:lnSpc>
              <a:spcAft>
                <a:spcPts val="3600"/>
              </a:spcAft>
            </a:pPr>
            <a:r>
              <a:rPr lang="en-US" sz="5400" b="1" dirty="0">
                <a:solidFill>
                  <a:schemeClr val="bg1"/>
                </a:solidFill>
              </a:rPr>
              <a:t>The Case for the Bible</a:t>
            </a:r>
          </a:p>
          <a:p>
            <a:pPr algn="ctr">
              <a:lnSpc>
                <a:spcPct val="80000"/>
              </a:lnSpc>
              <a:spcAft>
                <a:spcPts val="2400"/>
              </a:spcAft>
            </a:pPr>
            <a:r>
              <a:rPr lang="en-US" sz="4000" b="1" dirty="0">
                <a:solidFill>
                  <a:schemeClr val="bg1"/>
                </a:solidFill>
              </a:rPr>
              <a:t>It Is the Product of Direct Action on the Part of God</a:t>
            </a:r>
          </a:p>
          <a:p>
            <a:pPr algn="ctr">
              <a:lnSpc>
                <a:spcPct val="80000"/>
              </a:lnSpc>
              <a:spcAft>
                <a:spcPts val="2400"/>
              </a:spcAft>
            </a:pPr>
            <a:r>
              <a:rPr lang="en-US" sz="4000" b="1" dirty="0">
                <a:solidFill>
                  <a:schemeClr val="bg1"/>
                </a:solidFill>
              </a:rPr>
              <a:t>God Has Worked to Preserve His Word through the Ages</a:t>
            </a:r>
          </a:p>
          <a:p>
            <a:pPr algn="ctr">
              <a:lnSpc>
                <a:spcPct val="80000"/>
              </a:lnSpc>
              <a:spcAft>
                <a:spcPts val="2400"/>
              </a:spcAft>
            </a:pPr>
            <a:r>
              <a:rPr lang="en-US" sz="4000" b="1" dirty="0">
                <a:solidFill>
                  <a:schemeClr val="bg1"/>
                </a:solidFill>
              </a:rPr>
              <a:t>The Text We Read Can Be Trusted and Followed </a:t>
            </a:r>
          </a:p>
        </p:txBody>
      </p:sp>
    </p:spTree>
    <p:extLst>
      <p:ext uri="{BB962C8B-B14F-4D97-AF65-F5344CB8AC3E}">
        <p14:creationId xmlns:p14="http://schemas.microsoft.com/office/powerpoint/2010/main" val="164010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628650" y="2083633"/>
            <a:ext cx="7886700" cy="4392118"/>
          </a:xfrm>
        </p:spPr>
        <p:txBody>
          <a:bodyPr>
            <a:normAutofit/>
          </a:bodyPr>
          <a:lstStyle/>
          <a:p>
            <a:pPr marL="0" indent="0" algn="ctr">
              <a:lnSpc>
                <a:spcPct val="100000"/>
              </a:lnSpc>
              <a:spcAft>
                <a:spcPts val="1800"/>
              </a:spcAft>
              <a:buNone/>
            </a:pPr>
            <a:r>
              <a:rPr lang="en-US" sz="5400" dirty="0"/>
              <a:t>1. Inspiration</a:t>
            </a:r>
          </a:p>
          <a:p>
            <a:pPr marL="0" indent="0" algn="ctr">
              <a:lnSpc>
                <a:spcPct val="100000"/>
              </a:lnSpc>
              <a:spcAft>
                <a:spcPts val="1800"/>
              </a:spcAft>
              <a:buNone/>
            </a:pPr>
            <a:r>
              <a:rPr lang="en-US" sz="5400" dirty="0"/>
              <a:t>2. Transmission</a:t>
            </a:r>
          </a:p>
          <a:p>
            <a:pPr marL="0" indent="0" algn="ctr">
              <a:lnSpc>
                <a:spcPct val="100000"/>
              </a:lnSpc>
              <a:spcAft>
                <a:spcPts val="1800"/>
              </a:spcAft>
              <a:buNone/>
            </a:pPr>
            <a:r>
              <a:rPr lang="en-US" sz="5400" dirty="0"/>
              <a:t>3. Translation</a:t>
            </a:r>
          </a:p>
        </p:txBody>
      </p:sp>
    </p:spTree>
    <p:extLst>
      <p:ext uri="{BB962C8B-B14F-4D97-AF65-F5344CB8AC3E}">
        <p14:creationId xmlns:p14="http://schemas.microsoft.com/office/powerpoint/2010/main" val="8402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Inspiration</a:t>
            </a:r>
            <a:endParaRPr lang="en-US" sz="3200" cap="small" dirty="0"/>
          </a:p>
          <a:p>
            <a:pPr marL="0" indent="0" algn="ctr">
              <a:lnSpc>
                <a:spcPct val="80000"/>
              </a:lnSpc>
              <a:spcAft>
                <a:spcPts val="1800"/>
              </a:spcAft>
              <a:buNone/>
            </a:pPr>
            <a:r>
              <a:rPr lang="en-US" sz="4000" dirty="0"/>
              <a:t>What does the Bible claim about itself?</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bg1"/>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tx1">
                    <a:lumMod val="65000"/>
                    <a:lumOff val="35000"/>
                  </a:schemeClr>
                </a:solidFill>
              </a:rPr>
              <a:t>3</a:t>
            </a:r>
          </a:p>
        </p:txBody>
      </p:sp>
      <p:sp>
        <p:nvSpPr>
          <p:cNvPr id="6" name="TextBox 5">
            <a:extLst>
              <a:ext uri="{FF2B5EF4-FFF2-40B4-BE49-F238E27FC236}">
                <a16:creationId xmlns:a16="http://schemas.microsoft.com/office/drawing/2014/main" id="{C44A3FE3-33C3-5D47-AF88-76A1E92504F5}"/>
              </a:ext>
            </a:extLst>
          </p:cNvPr>
          <p:cNvSpPr txBox="1"/>
          <p:nvPr/>
        </p:nvSpPr>
        <p:spPr>
          <a:xfrm>
            <a:off x="1663909" y="3687580"/>
            <a:ext cx="7060366" cy="2370521"/>
          </a:xfrm>
          <a:prstGeom prst="rect">
            <a:avLst/>
          </a:prstGeom>
          <a:noFill/>
        </p:spPr>
        <p:txBody>
          <a:bodyPr wrap="square" numCol="2" rtlCol="0">
            <a:spAutoFit/>
          </a:bodyPr>
          <a:lstStyle/>
          <a:p>
            <a:pPr algn="ctr">
              <a:lnSpc>
                <a:spcPct val="80000"/>
              </a:lnSpc>
              <a:spcAft>
                <a:spcPts val="1800"/>
              </a:spcAft>
            </a:pPr>
            <a:r>
              <a:rPr lang="en-US" sz="3200" b="1" dirty="0">
                <a:solidFill>
                  <a:schemeClr val="bg1"/>
                </a:solidFill>
              </a:rPr>
              <a:t>2 Timothy 3:16-17</a:t>
            </a:r>
          </a:p>
          <a:p>
            <a:pPr algn="ctr">
              <a:lnSpc>
                <a:spcPct val="80000"/>
              </a:lnSpc>
              <a:spcAft>
                <a:spcPts val="1800"/>
              </a:spcAft>
            </a:pPr>
            <a:r>
              <a:rPr lang="en-US" sz="3200" b="1" dirty="0">
                <a:solidFill>
                  <a:schemeClr val="bg1"/>
                </a:solidFill>
              </a:rPr>
              <a:t>2 Peter 1:19-21</a:t>
            </a:r>
          </a:p>
          <a:p>
            <a:pPr algn="ctr">
              <a:lnSpc>
                <a:spcPct val="80000"/>
              </a:lnSpc>
              <a:spcAft>
                <a:spcPts val="1800"/>
              </a:spcAft>
            </a:pPr>
            <a:r>
              <a:rPr lang="en-US" sz="3200" b="1" dirty="0">
                <a:solidFill>
                  <a:schemeClr val="bg1"/>
                </a:solidFill>
              </a:rPr>
              <a:t>Acts 1:16, 20</a:t>
            </a:r>
          </a:p>
          <a:p>
            <a:pPr algn="ctr">
              <a:lnSpc>
                <a:spcPct val="80000"/>
              </a:lnSpc>
              <a:spcAft>
                <a:spcPts val="1800"/>
              </a:spcAft>
            </a:pPr>
            <a:r>
              <a:rPr lang="en-US" sz="3200" b="1" dirty="0">
                <a:solidFill>
                  <a:schemeClr val="bg1"/>
                </a:solidFill>
              </a:rPr>
              <a:t>2 Samuel 23:2</a:t>
            </a:r>
          </a:p>
          <a:p>
            <a:pPr algn="ctr">
              <a:lnSpc>
                <a:spcPct val="80000"/>
              </a:lnSpc>
              <a:spcAft>
                <a:spcPts val="1800"/>
              </a:spcAft>
            </a:pPr>
            <a:r>
              <a:rPr lang="en-US" sz="3200" b="1" dirty="0">
                <a:solidFill>
                  <a:schemeClr val="bg1"/>
                </a:solidFill>
              </a:rPr>
              <a:t>John 16:13</a:t>
            </a:r>
          </a:p>
          <a:p>
            <a:pPr algn="ctr">
              <a:lnSpc>
                <a:spcPct val="80000"/>
              </a:lnSpc>
              <a:spcAft>
                <a:spcPts val="1800"/>
              </a:spcAft>
            </a:pPr>
            <a:r>
              <a:rPr lang="en-US" sz="3200" b="1" dirty="0">
                <a:solidFill>
                  <a:schemeClr val="bg1"/>
                </a:solidFill>
              </a:rPr>
              <a:t>John 14:26</a:t>
            </a:r>
          </a:p>
          <a:p>
            <a:pPr algn="ctr">
              <a:lnSpc>
                <a:spcPct val="80000"/>
              </a:lnSpc>
              <a:spcAft>
                <a:spcPts val="1800"/>
              </a:spcAft>
            </a:pPr>
            <a:r>
              <a:rPr lang="en-US" sz="3200" b="1" dirty="0">
                <a:solidFill>
                  <a:schemeClr val="bg1"/>
                </a:solidFill>
              </a:rPr>
              <a:t>1 Thessalonians 2:13</a:t>
            </a:r>
          </a:p>
        </p:txBody>
      </p:sp>
    </p:spTree>
    <p:extLst>
      <p:ext uri="{BB962C8B-B14F-4D97-AF65-F5344CB8AC3E}">
        <p14:creationId xmlns:p14="http://schemas.microsoft.com/office/powerpoint/2010/main" val="39266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1000"/>
                                        <p:tgtEl>
                                          <p:spTgt spid="6">
                                            <p:txEl>
                                              <p:pRg st="4" end="4"/>
                                            </p:txEl>
                                          </p:spTgt>
                                        </p:tgtEl>
                                      </p:cBhvr>
                                    </p:animEffect>
                                    <p:anim calcmode="lin" valueType="num">
                                      <p:cBhvr>
                                        <p:cTn id="5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fade">
                                      <p:cBhvr>
                                        <p:cTn id="56" dur="1000"/>
                                        <p:tgtEl>
                                          <p:spTgt spid="6">
                                            <p:txEl>
                                              <p:pRg st="5" end="5"/>
                                            </p:txEl>
                                          </p:spTgt>
                                        </p:tgtEl>
                                      </p:cBhvr>
                                    </p:animEffect>
                                    <p:anim calcmode="lin" valueType="num">
                                      <p:cBhvr>
                                        <p:cTn id="5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1000"/>
                                        <p:tgtEl>
                                          <p:spTgt spid="6">
                                            <p:txEl>
                                              <p:pRg st="6" end="6"/>
                                            </p:txEl>
                                          </p:spTgt>
                                        </p:tgtEl>
                                      </p:cBhvr>
                                    </p:animEffect>
                                    <p:anim calcmode="lin" valueType="num">
                                      <p:cBhvr>
                                        <p:cTn id="6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bg1"/>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tx1">
                    <a:lumMod val="65000"/>
                    <a:lumOff val="35000"/>
                  </a:schemeClr>
                </a:solidFill>
              </a:rPr>
              <a:t>3</a:t>
            </a:r>
          </a:p>
        </p:txBody>
      </p:sp>
      <p:sp>
        <p:nvSpPr>
          <p:cNvPr id="8" name="Content Placeholder 7">
            <a:extLst>
              <a:ext uri="{FF2B5EF4-FFF2-40B4-BE49-F238E27FC236}">
                <a16:creationId xmlns:a16="http://schemas.microsoft.com/office/drawing/2014/main" id="{2D3FC34E-8B1A-A841-8CEB-96AA1E3E87B6}"/>
              </a:ext>
            </a:extLst>
          </p:cNvPr>
          <p:cNvSpPr>
            <a:spLocks noGrp="1"/>
          </p:cNvSpPr>
          <p:nvPr>
            <p:ph idx="1"/>
          </p:nvPr>
        </p:nvSpPr>
        <p:spPr>
          <a:xfrm>
            <a:off x="1843790" y="2083633"/>
            <a:ext cx="6671559" cy="4392118"/>
          </a:xfrm>
        </p:spPr>
        <p:txBody>
          <a:bodyPr>
            <a:normAutofit/>
          </a:bodyPr>
          <a:lstStyle/>
          <a:p>
            <a:pPr marL="0" indent="0">
              <a:buNone/>
            </a:pPr>
            <a:r>
              <a:rPr lang="en-US" sz="3200" dirty="0"/>
              <a:t>René </a:t>
            </a:r>
            <a:r>
              <a:rPr lang="en-US" sz="3200" dirty="0" err="1"/>
              <a:t>Pache</a:t>
            </a:r>
            <a:r>
              <a:rPr lang="en-US" sz="3200" dirty="0"/>
              <a:t>,  </a:t>
            </a:r>
            <a:r>
              <a:rPr lang="en-US" sz="3200" i="1" dirty="0"/>
              <a:t>The Inspiration and Authority of Scripture</a:t>
            </a:r>
            <a:r>
              <a:rPr lang="en-US" sz="3200" dirty="0"/>
              <a:t>:  found phrases like...</a:t>
            </a:r>
          </a:p>
          <a:p>
            <a:pPr marL="0" indent="0" algn="ctr">
              <a:buNone/>
            </a:pPr>
            <a:r>
              <a:rPr lang="en-US" sz="3600" dirty="0"/>
              <a:t>“Thus says the Lord”</a:t>
            </a:r>
          </a:p>
          <a:p>
            <a:pPr marL="0" indent="0" algn="ctr">
              <a:buNone/>
            </a:pPr>
            <a:r>
              <a:rPr lang="en-US" sz="3600" dirty="0"/>
              <a:t>“The word of the Lord came to”</a:t>
            </a:r>
          </a:p>
          <a:p>
            <a:pPr marL="0" indent="0" algn="ctr">
              <a:spcAft>
                <a:spcPts val="1200"/>
              </a:spcAft>
              <a:buNone/>
            </a:pPr>
            <a:r>
              <a:rPr lang="en-US" sz="4400" dirty="0"/>
              <a:t>3808 Times</a:t>
            </a:r>
          </a:p>
          <a:p>
            <a:pPr marL="0" indent="0" algn="r">
              <a:buNone/>
            </a:pPr>
            <a:r>
              <a:rPr lang="en-US" dirty="0"/>
              <a:t>(Chicago: Moody Press, 1969, pp. 65, 81)</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1194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C35D-78E4-AC4B-ADDA-466EA454902F}"/>
              </a:ext>
            </a:extLst>
          </p:cNvPr>
          <p:cNvSpPr>
            <a:spLocks noGrp="1"/>
          </p:cNvSpPr>
          <p:nvPr>
            <p:ph type="title"/>
          </p:nvPr>
        </p:nvSpPr>
        <p:spPr>
          <a:xfrm>
            <a:off x="628650" y="365127"/>
            <a:ext cx="7886700" cy="924028"/>
          </a:xfrm>
        </p:spPr>
        <p:txBody>
          <a:bodyPr>
            <a:normAutofit/>
          </a:bodyPr>
          <a:lstStyle/>
          <a:p>
            <a:pPr algn="ctr"/>
            <a:r>
              <a:rPr lang="en-US" sz="6000" dirty="0">
                <a:latin typeface="+mn-lt"/>
              </a:rPr>
              <a:t>How We Got the Bible</a:t>
            </a:r>
          </a:p>
        </p:txBody>
      </p:sp>
      <p:sp>
        <p:nvSpPr>
          <p:cNvPr id="3" name="Content Placeholder 2">
            <a:extLst>
              <a:ext uri="{FF2B5EF4-FFF2-40B4-BE49-F238E27FC236}">
                <a16:creationId xmlns:a16="http://schemas.microsoft.com/office/drawing/2014/main" id="{255323FA-8D89-5E41-A025-F4EAC522CB0E}"/>
              </a:ext>
            </a:extLst>
          </p:cNvPr>
          <p:cNvSpPr>
            <a:spLocks noGrp="1"/>
          </p:cNvSpPr>
          <p:nvPr>
            <p:ph idx="1"/>
          </p:nvPr>
        </p:nvSpPr>
        <p:spPr>
          <a:xfrm>
            <a:off x="1633927" y="1409075"/>
            <a:ext cx="7000407" cy="5111646"/>
          </a:xfrm>
        </p:spPr>
        <p:txBody>
          <a:bodyPr>
            <a:normAutofit/>
          </a:bodyPr>
          <a:lstStyle/>
          <a:p>
            <a:pPr marL="0" indent="0">
              <a:lnSpc>
                <a:spcPct val="100000"/>
              </a:lnSpc>
              <a:spcAft>
                <a:spcPts val="1200"/>
              </a:spcAft>
              <a:buNone/>
            </a:pPr>
            <a:r>
              <a:rPr lang="en-US" sz="4400" cap="small" dirty="0"/>
              <a:t>Inspiration</a:t>
            </a:r>
            <a:endParaRPr lang="en-US" sz="3200" cap="small" dirty="0"/>
          </a:p>
          <a:p>
            <a:pPr marL="0" indent="0" algn="ctr">
              <a:lnSpc>
                <a:spcPct val="80000"/>
              </a:lnSpc>
              <a:spcAft>
                <a:spcPts val="1800"/>
              </a:spcAft>
              <a:buNone/>
            </a:pPr>
            <a:endParaRPr lang="en-US" sz="4000" dirty="0"/>
          </a:p>
          <a:p>
            <a:pPr marL="0" indent="0" algn="ctr">
              <a:lnSpc>
                <a:spcPct val="80000"/>
              </a:lnSpc>
              <a:spcAft>
                <a:spcPts val="1800"/>
              </a:spcAft>
              <a:buNone/>
            </a:pPr>
            <a:r>
              <a:rPr lang="en-US" sz="4000" dirty="0"/>
              <a:t>Accept it or reject it, but the Bible claims to be the product of direct action from God </a:t>
            </a:r>
          </a:p>
        </p:txBody>
      </p:sp>
      <p:sp>
        <p:nvSpPr>
          <p:cNvPr id="4" name="Rectangle 3">
            <a:extLst>
              <a:ext uri="{FF2B5EF4-FFF2-40B4-BE49-F238E27FC236}">
                <a16:creationId xmlns:a16="http://schemas.microsoft.com/office/drawing/2014/main" id="{67A8EEB1-F32A-CD4A-9102-C7915549A10F}"/>
              </a:ext>
            </a:extLst>
          </p:cNvPr>
          <p:cNvSpPr/>
          <p:nvPr/>
        </p:nvSpPr>
        <p:spPr>
          <a:xfrm flipV="1">
            <a:off x="0" y="1723868"/>
            <a:ext cx="1439056" cy="5134130"/>
          </a:xfrm>
          <a:prstGeom prst="rect">
            <a:avLst/>
          </a:prstGeom>
          <a:gradFill flip="none" rotWithShape="1">
            <a:gsLst>
              <a:gs pos="0">
                <a:schemeClr val="tx1">
                  <a:lumMod val="65000"/>
                  <a:lumOff val="35000"/>
                  <a:alpha val="31000"/>
                </a:schemeClr>
              </a:gs>
              <a:gs pos="81000">
                <a:schemeClr val="tx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954087-B31D-714E-A559-11BC27D5E8EF}"/>
              </a:ext>
            </a:extLst>
          </p:cNvPr>
          <p:cNvSpPr txBox="1"/>
          <p:nvPr/>
        </p:nvSpPr>
        <p:spPr>
          <a:xfrm>
            <a:off x="404734" y="2173574"/>
            <a:ext cx="749509" cy="3385542"/>
          </a:xfrm>
          <a:prstGeom prst="rect">
            <a:avLst/>
          </a:prstGeom>
          <a:noFill/>
        </p:spPr>
        <p:txBody>
          <a:bodyPr wrap="square" rtlCol="0">
            <a:spAutoFit/>
          </a:bodyPr>
          <a:lstStyle/>
          <a:p>
            <a:pPr>
              <a:spcAft>
                <a:spcPts val="4200"/>
              </a:spcAft>
            </a:pPr>
            <a:r>
              <a:rPr lang="en-US" sz="4800" b="1" dirty="0">
                <a:solidFill>
                  <a:schemeClr val="bg1"/>
                </a:solidFill>
              </a:rPr>
              <a:t>1</a:t>
            </a:r>
          </a:p>
          <a:p>
            <a:pPr>
              <a:spcAft>
                <a:spcPts val="4200"/>
              </a:spcAft>
            </a:pPr>
            <a:r>
              <a:rPr lang="en-US" sz="4800" b="1" dirty="0">
                <a:solidFill>
                  <a:schemeClr val="tx1">
                    <a:lumMod val="65000"/>
                    <a:lumOff val="35000"/>
                  </a:schemeClr>
                </a:solidFill>
              </a:rPr>
              <a:t>2</a:t>
            </a:r>
          </a:p>
          <a:p>
            <a:pPr>
              <a:spcAft>
                <a:spcPts val="4200"/>
              </a:spcAft>
            </a:pPr>
            <a:r>
              <a:rPr lang="en-US" sz="4800" b="1" dirty="0">
                <a:solidFill>
                  <a:schemeClr val="tx1">
                    <a:lumMod val="65000"/>
                    <a:lumOff val="35000"/>
                  </a:schemeClr>
                </a:solidFill>
              </a:rPr>
              <a:t>3</a:t>
            </a:r>
          </a:p>
        </p:txBody>
      </p:sp>
    </p:spTree>
    <p:extLst>
      <p:ext uri="{BB962C8B-B14F-4D97-AF65-F5344CB8AC3E}">
        <p14:creationId xmlns:p14="http://schemas.microsoft.com/office/powerpoint/2010/main" val="1034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2616</TotalTime>
  <Words>1521</Words>
  <Application>Microsoft Macintosh PowerPoint</Application>
  <PresentationFormat>On-screen Show (4:3)</PresentationFormat>
  <Paragraphs>360</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“The Great Assembly” (or “Great Synagogue”)</vt:lpstr>
      <vt:lpstr>How We Got the Bible</vt:lpstr>
      <vt:lpstr>How We Got the Bible</vt:lpstr>
      <vt:lpstr>How We Got the Bible</vt:lpstr>
      <vt:lpstr>How We Got the Bible</vt:lpstr>
      <vt:lpstr>New Testament Quotations in Early Church Writers</vt:lpstr>
      <vt:lpstr>How We Got the Bible</vt:lpstr>
      <vt:lpstr>How We Got the Bible</vt:lpstr>
      <vt:lpstr>PowerPoint Presentation</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How We Got the Bible</vt:lpstr>
      <vt:lpstr>New Testament Reliability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Pope</dc:creator>
  <cp:lastModifiedBy>Kyle Pope</cp:lastModifiedBy>
  <cp:revision>44</cp:revision>
  <dcterms:created xsi:type="dcterms:W3CDTF">2023-08-17T18:06:41Z</dcterms:created>
  <dcterms:modified xsi:type="dcterms:W3CDTF">2023-08-21T18:13:20Z</dcterms:modified>
</cp:coreProperties>
</file>