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764C8-03DD-4D4D-8C8E-AB1216749438}" type="datetimeFigureOut">
              <a:rPr lang="en-US" smtClean="0"/>
              <a:t>6/6/21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05480-C77F-A644-A49D-BEE35B845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6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08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74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63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20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81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5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73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48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05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04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92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93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05480-C77F-A644-A49D-BEE35B845E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7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1" y="0"/>
            <a:ext cx="9143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00" y="540000"/>
            <a:ext cx="8317705" cy="3798000"/>
          </a:xfr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00" y="4508500"/>
            <a:ext cx="5509022" cy="1800224"/>
          </a:xfrm>
        </p:spPr>
        <p:txBody>
          <a:bodyPr/>
          <a:lstStyle>
            <a:lvl1pPr marL="0" indent="0" algn="l">
              <a:buNone/>
              <a:defRPr sz="1200" cap="all" spc="225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4441372" y="2876441"/>
            <a:ext cx="4702628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7021286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6323096" y="3096794"/>
            <a:ext cx="2820904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1"/>
            <a:ext cx="4942285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540000"/>
            <a:ext cx="8317705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5000" y="2528888"/>
            <a:ext cx="8317707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6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9144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59179" y="539999"/>
            <a:ext cx="1971675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3148" y="539999"/>
            <a:ext cx="6184106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6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1" y="-1"/>
            <a:ext cx="9143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25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2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540001"/>
            <a:ext cx="5509022" cy="5768725"/>
          </a:xfrm>
        </p:spPr>
        <p:txBody>
          <a:bodyPr anchor="t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6710" y="540001"/>
            <a:ext cx="2674142" cy="5768725"/>
          </a:xfrm>
        </p:spPr>
        <p:txBody>
          <a:bodyPr anchor="t"/>
          <a:lstStyle>
            <a:lvl1pPr marL="0" indent="0">
              <a:buNone/>
              <a:defRPr sz="1350" cap="all" spc="225" baseline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6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9144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1" y="539999"/>
            <a:ext cx="8317706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5000" y="1929600"/>
            <a:ext cx="4077890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962" y="1929600"/>
            <a:ext cx="4077890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9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1" y="-2"/>
            <a:ext cx="9143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539999"/>
            <a:ext cx="8317705" cy="1210396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000" y="1929784"/>
            <a:ext cx="4086039" cy="792161"/>
          </a:xfrm>
        </p:spPr>
        <p:txBody>
          <a:bodyPr anchor="b"/>
          <a:lstStyle>
            <a:lvl1pPr marL="0" indent="0">
              <a:buNone/>
              <a:defRPr sz="1200" b="0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5000" y="2937845"/>
            <a:ext cx="4077890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52962" y="1929782"/>
            <a:ext cx="4077890" cy="792000"/>
          </a:xfrm>
        </p:spPr>
        <p:txBody>
          <a:bodyPr anchor="b"/>
          <a:lstStyle>
            <a:lvl1pPr marL="0" indent="0">
              <a:buNone/>
              <a:defRPr sz="1200" b="0" i="0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52962" y="2937845"/>
            <a:ext cx="4077890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8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044000" y="0"/>
            <a:ext cx="81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2143125" y="2143125"/>
            <a:ext cx="6858000" cy="257175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4201716" y="268287"/>
            <a:ext cx="4942285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1"/>
            <a:ext cx="4942285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8" y="549276"/>
            <a:ext cx="8317706" cy="5759450"/>
          </a:xfrm>
        </p:spPr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1" y="0"/>
            <a:ext cx="9143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sz="135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9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1" y="1"/>
            <a:ext cx="9143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540000"/>
            <a:ext cx="3383569" cy="2771774"/>
          </a:xfrm>
        </p:spPr>
        <p:txBody>
          <a:bodyPr anchor="t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00" y="540000"/>
            <a:ext cx="4806552" cy="575945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5000" y="3536951"/>
            <a:ext cx="3383570" cy="2771775"/>
          </a:xfrm>
        </p:spPr>
        <p:txBody>
          <a:bodyPr/>
          <a:lstStyle>
            <a:lvl1pPr marL="0" indent="0">
              <a:buNone/>
              <a:defRPr sz="1200" cap="all" spc="225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6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044000" y="0"/>
            <a:ext cx="81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2143125" y="2143125"/>
            <a:ext cx="6858000" cy="257175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4201716" y="268287"/>
            <a:ext cx="4942285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1"/>
            <a:ext cx="4942285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540000"/>
            <a:ext cx="3383569" cy="2771774"/>
          </a:xfrm>
        </p:spPr>
        <p:txBody>
          <a:bodyPr anchor="t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24300" y="549275"/>
            <a:ext cx="4806552" cy="57594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5000" y="3536950"/>
            <a:ext cx="3383569" cy="2771774"/>
          </a:xfrm>
        </p:spPr>
        <p:txBody>
          <a:bodyPr/>
          <a:lstStyle>
            <a:lvl1pPr marL="0" indent="0">
              <a:buNone/>
              <a:defRPr sz="1200" cap="all" spc="225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6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1" y="540000"/>
            <a:ext cx="8325851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000" y="2528888"/>
            <a:ext cx="8325852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001" y="6314401"/>
            <a:ext cx="551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spc="75" baseline="0">
                <a:solidFill>
                  <a:schemeClr val="tx1"/>
                </a:solidFill>
              </a:defRPr>
            </a:lvl1pPr>
          </a:lstStyle>
          <a:p>
            <a:endParaRPr lang="en-US" sz="7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56710" y="6314401"/>
            <a:ext cx="1967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none" spc="75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6/6/21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2925" y="6314401"/>
            <a:ext cx="56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spc="75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1635005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500" indent="-202500" algn="l" defTabSz="685800" rtl="0" eaLnBrk="1" latinLnBrk="0" hangingPunct="1">
        <a:lnSpc>
          <a:spcPct val="125000"/>
        </a:lnSpc>
        <a:spcBef>
          <a:spcPts val="750"/>
        </a:spcBef>
        <a:buFont typeface="Arial" panose="020B0604020202020204" pitchFamily="34" charset="0"/>
        <a:buChar char="•"/>
        <a:defRPr sz="1350" kern="1200" spc="38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0250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350" kern="1200" spc="38" baseline="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0250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350" kern="1200" spc="38" baseline="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0250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350" kern="1200" spc="38" baseline="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0250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350" kern="1200" spc="38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433137" y="320841"/>
            <a:ext cx="81493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Psalm 104:31-34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433136" y="1969759"/>
            <a:ext cx="81493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“May the glory of the LORD endure forever; May the LORD rejoice in His works. He looks on the earth, and it trembles; He touches the hills, and they smoke. I will sing to the LORD as long as I live; I will sing praise to my God while I have my being. . .”</a:t>
            </a:r>
          </a:p>
        </p:txBody>
      </p:sp>
    </p:spTree>
    <p:extLst>
      <p:ext uri="{BB962C8B-B14F-4D97-AF65-F5344CB8AC3E}">
        <p14:creationId xmlns:p14="http://schemas.microsoft.com/office/powerpoint/2010/main" val="267469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1881269"/>
            <a:ext cx="7267074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The New Testament Commands Singing</a:t>
            </a:r>
          </a:p>
          <a:p>
            <a:pPr algn="ctr">
              <a:spcAft>
                <a:spcPts val="600"/>
              </a:spcAft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There Are No NT Examples of Christians Worshipping with Mechanical Instruments.</a:t>
            </a:r>
          </a:p>
          <a:p>
            <a:pPr algn="ctr">
              <a:spcAft>
                <a:spcPts val="600"/>
              </a:spcAft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When We Do What They Did God Is With Us (Phil. 4:9)</a:t>
            </a:r>
          </a:p>
          <a:p>
            <a:pPr algn="ctr">
              <a:spcAft>
                <a:spcPts val="600"/>
              </a:spcAft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When We Follow What Is Commanded We Act in His Name (Col. 3:17)</a:t>
            </a:r>
          </a:p>
        </p:txBody>
      </p:sp>
    </p:spTree>
    <p:extLst>
      <p:ext uri="{BB962C8B-B14F-4D97-AF65-F5344CB8AC3E}">
        <p14:creationId xmlns:p14="http://schemas.microsoft.com/office/powerpoint/2010/main" val="186411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2667332"/>
            <a:ext cx="726707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Singing Is Offered to God (Heb. 13:15)</a:t>
            </a:r>
          </a:p>
          <a:p>
            <a:pPr algn="ctr">
              <a:spcAft>
                <a:spcPts val="600"/>
              </a:spcAft>
            </a:pP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It Pleases Him (Heb. 13:16)</a:t>
            </a:r>
          </a:p>
          <a:p>
            <a:pPr algn="ctr">
              <a:spcAft>
                <a:spcPts val="600"/>
              </a:spcAft>
            </a:pP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We Praise Him (Ps. 68:4-5; 13:5-6)</a:t>
            </a:r>
          </a:p>
        </p:txBody>
      </p:sp>
    </p:spTree>
    <p:extLst>
      <p:ext uri="{BB962C8B-B14F-4D97-AF65-F5344CB8AC3E}">
        <p14:creationId xmlns:p14="http://schemas.microsoft.com/office/powerpoint/2010/main" val="358208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2135954"/>
            <a:ext cx="7267074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Singing is not unmanly—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David was the “Sweet Psalmist of Israel” (2 Sam. 23:1)</a:t>
            </a:r>
          </a:p>
          <a:p>
            <a:pPr algn="ctr">
              <a:spcAft>
                <a:spcPts val="6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Singing is not unnecessary, it is not optional—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we are commanded to do it.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9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1805069"/>
            <a:ext cx="72670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“But I don't have a good voice!” </a:t>
            </a:r>
          </a:p>
          <a:p>
            <a:pPr algn="ctr">
              <a:spcAft>
                <a:spcPts val="60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we do our best God is pleased!</a:t>
            </a:r>
          </a:p>
          <a:p>
            <a:pPr algn="ctr">
              <a:spcAft>
                <a:spcPts val="60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This is not about man's concept of beauty and musical quality.</a:t>
            </a:r>
          </a:p>
          <a:p>
            <a:pPr algn="ctr">
              <a:spcAft>
                <a:spcPts val="60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 is about what pleases God!</a:t>
            </a:r>
          </a:p>
          <a:p>
            <a:pPr algn="ctr">
              <a:spcAft>
                <a:spcPts val="60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Christian must sing—no one else can do it for you. </a:t>
            </a:r>
          </a:p>
        </p:txBody>
      </p:sp>
    </p:spTree>
    <p:extLst>
      <p:ext uri="{BB962C8B-B14F-4D97-AF65-F5344CB8AC3E}">
        <p14:creationId xmlns:p14="http://schemas.microsoft.com/office/powerpoint/2010/main" val="222107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2135954"/>
            <a:ext cx="72670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Psalm 104:33-34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as long as I live; I will sing praise to my God while I have my being. May my meditation be sweet to Him; I will be glad in the LORD.”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0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433137" y="320841"/>
            <a:ext cx="81493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Psalm 104:31-34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497305" y="3076665"/>
            <a:ext cx="81493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“. . .May my meditation be sweet to Him; I will be glad in the LORD” (NKJV).</a:t>
            </a:r>
          </a:p>
        </p:txBody>
      </p:sp>
    </p:spTree>
    <p:extLst>
      <p:ext uri="{BB962C8B-B14F-4D97-AF65-F5344CB8AC3E}">
        <p14:creationId xmlns:p14="http://schemas.microsoft.com/office/powerpoint/2010/main" val="398604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1881269"/>
            <a:ext cx="7267074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Why Does God Want Us to Worship Him in Song?</a:t>
            </a:r>
          </a:p>
          <a:p>
            <a:pPr algn="ctr">
              <a:spcAft>
                <a:spcPts val="6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Some Don't Like to Sing</a:t>
            </a:r>
          </a:p>
          <a:p>
            <a:pPr algn="ctr">
              <a:spcAft>
                <a:spcPts val="6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Some Feel Like They Don't Have a Good Voice</a:t>
            </a:r>
          </a:p>
          <a:p>
            <a:pPr algn="ctr">
              <a:spcAft>
                <a:spcPts val="6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Some Think It Is Unmanly</a:t>
            </a:r>
          </a:p>
          <a:p>
            <a:pPr algn="ctr">
              <a:spcAft>
                <a:spcPts val="6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Some Think It Is Unnecessary</a:t>
            </a:r>
          </a:p>
          <a:p>
            <a:pPr algn="ctr">
              <a:spcAft>
                <a:spcPts val="6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Some Think It Is Optional</a:t>
            </a:r>
          </a:p>
        </p:txBody>
      </p:sp>
    </p:spTree>
    <p:extLst>
      <p:ext uri="{BB962C8B-B14F-4D97-AF65-F5344CB8AC3E}">
        <p14:creationId xmlns:p14="http://schemas.microsoft.com/office/powerpoint/2010/main" val="105555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7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1881269"/>
            <a:ext cx="7267074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The Power of Song</a:t>
            </a:r>
          </a:p>
          <a:p>
            <a:pPr algn="ctr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It Touches Our Heart</a:t>
            </a:r>
          </a:p>
          <a:p>
            <a:pPr algn="ctr">
              <a:spcAft>
                <a:spcPts val="600"/>
              </a:spcAft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(Tears, Happiness, Memories)</a:t>
            </a:r>
          </a:p>
          <a:p>
            <a:pPr algn="ctr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It Stirs Our Emotion</a:t>
            </a:r>
          </a:p>
          <a:p>
            <a:pPr algn="ctr">
              <a:spcAft>
                <a:spcPts val="600"/>
              </a:spcAft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(Excited, Sad, Sympathetic)</a:t>
            </a:r>
          </a:p>
          <a:p>
            <a:pPr algn="ctr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It Motivates Action</a:t>
            </a:r>
          </a:p>
          <a:p>
            <a:pPr algn="ctr">
              <a:spcAft>
                <a:spcPts val="600"/>
              </a:spcAft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(Sports, Military, Patriotism)</a:t>
            </a:r>
          </a:p>
          <a:p>
            <a:pPr algn="ctr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It Teaches Us</a:t>
            </a:r>
          </a:p>
          <a:p>
            <a:pPr algn="ctr">
              <a:spcAft>
                <a:spcPts val="600"/>
              </a:spcAft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(Stick in the mind, Aid in Memory, Marketing)</a:t>
            </a:r>
          </a:p>
        </p:txBody>
      </p:sp>
    </p:spTree>
    <p:extLst>
      <p:ext uri="{BB962C8B-B14F-4D97-AF65-F5344CB8AC3E}">
        <p14:creationId xmlns:p14="http://schemas.microsoft.com/office/powerpoint/2010/main" val="200604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1881269"/>
            <a:ext cx="7267074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Worship in Song Does All These Things 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Teaching in Song (Col. 3:16)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Motivation to Action (Acts 16:25)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Singing with Joy (Ps. 5:11)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From the Heart(Eph. 5:19)</a:t>
            </a:r>
          </a:p>
        </p:txBody>
      </p:sp>
    </p:spTree>
    <p:extLst>
      <p:ext uri="{BB962C8B-B14F-4D97-AF65-F5344CB8AC3E}">
        <p14:creationId xmlns:p14="http://schemas.microsoft.com/office/powerpoint/2010/main" val="181263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1881269"/>
            <a:ext cx="726707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“Make a Joyful Noise to the Lord!”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King James Version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“Make a joyful noise unto God, all ye lands” (Ps. 66:1)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“Sing aloud unto God our strength: make a joyful noise unto the God of Jacob” (Ps. 81:1)</a:t>
            </a:r>
          </a:p>
        </p:txBody>
      </p:sp>
    </p:spTree>
    <p:extLst>
      <p:ext uri="{BB962C8B-B14F-4D97-AF65-F5344CB8AC3E}">
        <p14:creationId xmlns:p14="http://schemas.microsoft.com/office/powerpoint/2010/main" val="201240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1881269"/>
            <a:ext cx="72670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“Make a Joyful Noise to the Lord!”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King James Version</a:t>
            </a:r>
          </a:p>
          <a:p>
            <a:pPr algn="ctr">
              <a:spcAft>
                <a:spcPts val="12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“O come, let us sing unto the LORD: let us make a joyful noise to the rock of our salvation.” (Ps. 95:1) </a:t>
            </a:r>
          </a:p>
          <a:p>
            <a:pPr algn="ctr">
              <a:spcAft>
                <a:spcPts val="12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“Let us come before his presence with thanksgiving, and make a joyful noise unto him with psalms” (Ps. 95:2)</a:t>
            </a:r>
          </a:p>
        </p:txBody>
      </p:sp>
    </p:spTree>
    <p:extLst>
      <p:ext uri="{BB962C8B-B14F-4D97-AF65-F5344CB8AC3E}">
        <p14:creationId xmlns:p14="http://schemas.microsoft.com/office/powerpoint/2010/main" val="72541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1881269"/>
            <a:ext cx="72670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“Make a Joyful Noise to the Lord!”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King James Version</a:t>
            </a:r>
          </a:p>
          <a:p>
            <a:pPr algn="ctr">
              <a:spcAft>
                <a:spcPts val="12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“Make a joyful noise unto the LORD, all the earth: make a loud noise, and rejoice, and sing praise” (Ps 98:4)</a:t>
            </a:r>
          </a:p>
          <a:p>
            <a:pPr algn="ctr">
              <a:spcAft>
                <a:spcPts val="12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“With trumpets and sound of cornet make a joyful noise before the LORD, the King” (Ps. 98:6)</a:t>
            </a:r>
          </a:p>
        </p:txBody>
      </p:sp>
    </p:spTree>
    <p:extLst>
      <p:ext uri="{BB962C8B-B14F-4D97-AF65-F5344CB8AC3E}">
        <p14:creationId xmlns:p14="http://schemas.microsoft.com/office/powerpoint/2010/main" val="280855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3CD296-ADC0-C345-86F6-A00B3E4A5D9F}"/>
              </a:ext>
            </a:extLst>
          </p:cNvPr>
          <p:cNvSpPr/>
          <p:nvPr/>
        </p:nvSpPr>
        <p:spPr>
          <a:xfrm>
            <a:off x="0" y="0"/>
            <a:ext cx="9144000" cy="1648918"/>
          </a:xfrm>
          <a:prstGeom prst="rect">
            <a:avLst/>
          </a:prstGeom>
          <a:solidFill>
            <a:schemeClr val="accent2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2CBDC-28CB-A441-B21A-262335889F66}"/>
              </a:ext>
            </a:extLst>
          </p:cNvPr>
          <p:cNvSpPr txBox="1"/>
          <p:nvPr/>
        </p:nvSpPr>
        <p:spPr>
          <a:xfrm>
            <a:off x="0" y="48703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Sing to the Lord All My Life”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92B4A0-61BD-E54C-AB93-4C179D2C9D32}"/>
              </a:ext>
            </a:extLst>
          </p:cNvPr>
          <p:cNvSpPr txBox="1"/>
          <p:nvPr/>
        </p:nvSpPr>
        <p:spPr>
          <a:xfrm>
            <a:off x="938462" y="1881269"/>
            <a:ext cx="726707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“Make a Joyful Noise to the Lord!”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King James Version</a:t>
            </a:r>
          </a:p>
          <a:p>
            <a:pPr algn="ctr">
              <a:spcAft>
                <a:spcPts val="12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“Make a joyful noise unto the LORD, all ye lands” (Ps. 100:1)</a:t>
            </a:r>
          </a:p>
          <a:p>
            <a:pPr algn="ctr">
              <a:spcAft>
                <a:spcPts val="1200"/>
              </a:spcAft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Modern Translations “Shout”</a:t>
            </a:r>
          </a:p>
        </p:txBody>
      </p:sp>
    </p:spTree>
    <p:extLst>
      <p:ext uri="{BB962C8B-B14F-4D97-AF65-F5344CB8AC3E}">
        <p14:creationId xmlns:p14="http://schemas.microsoft.com/office/powerpoint/2010/main" val="93273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wVTI">
  <a:themeElements>
    <a:clrScheme name="AnalogousFromDarkSeedLeftStep">
      <a:dk1>
        <a:srgbClr val="000000"/>
      </a:dk1>
      <a:lt1>
        <a:srgbClr val="FFFFFF"/>
      </a:lt1>
      <a:dk2>
        <a:srgbClr val="181A32"/>
      </a:dk2>
      <a:lt2>
        <a:srgbClr val="F0F3F1"/>
      </a:lt2>
      <a:accent1>
        <a:srgbClr val="E72998"/>
      </a:accent1>
      <a:accent2>
        <a:srgbClr val="D417D5"/>
      </a:accent2>
      <a:accent3>
        <a:srgbClr val="9729E7"/>
      </a:accent3>
      <a:accent4>
        <a:srgbClr val="4224D7"/>
      </a:accent4>
      <a:accent5>
        <a:srgbClr val="2959E7"/>
      </a:accent5>
      <a:accent6>
        <a:srgbClr val="1796D5"/>
      </a:accent6>
      <a:hlink>
        <a:srgbClr val="3F4ABF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790</Words>
  <Application>Microsoft Macintosh PowerPoint</Application>
  <PresentationFormat>On-screen Show (4:3)</PresentationFormat>
  <Paragraphs>82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Avenir Next LT Pro</vt:lpstr>
      <vt:lpstr>Bell MT</vt:lpstr>
      <vt:lpstr>Calibri</vt:lpstr>
      <vt:lpstr>GlowVTI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9</cp:revision>
  <dcterms:created xsi:type="dcterms:W3CDTF">2021-05-29T06:00:32Z</dcterms:created>
  <dcterms:modified xsi:type="dcterms:W3CDTF">2021-06-06T05:24:32Z</dcterms:modified>
</cp:coreProperties>
</file>