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5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68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214" y="224028"/>
            <a:ext cx="8003286" cy="1139823"/>
          </a:xfrm>
        </p:spPr>
        <p:txBody>
          <a:bodyPr anchor="ctr">
            <a:noAutofit/>
          </a:bodyPr>
          <a:lstStyle>
            <a:lvl1pPr algn="ctr">
              <a:defRPr sz="6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914" y="1901952"/>
            <a:ext cx="7578671" cy="4080394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5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pPr/>
              <a:t>4/1/21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214" y="6400801"/>
            <a:ext cx="457428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4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337738" y="1517904"/>
            <a:ext cx="1665548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38428" y="1517904"/>
            <a:ext cx="4921915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pPr/>
              <a:t>4/1/21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214" y="6400801"/>
            <a:ext cx="457428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7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pPr/>
              <a:t>4/1/21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214" y="6400801"/>
            <a:ext cx="457428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62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428" y="1517905"/>
            <a:ext cx="68580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8428" y="4572001"/>
            <a:ext cx="68580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pPr/>
              <a:t>4/1/21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214" y="6400801"/>
            <a:ext cx="457428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2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8428" y="2980944"/>
            <a:ext cx="3250692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2594" y="2980944"/>
            <a:ext cx="3250692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pPr/>
              <a:t>4/1/21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214" y="6400801"/>
            <a:ext cx="4574286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23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8429" y="2944368"/>
            <a:ext cx="3250692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8428" y="3644988"/>
            <a:ext cx="3250692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2594" y="2944368"/>
            <a:ext cx="3250692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2594" y="3644988"/>
            <a:ext cx="3250692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pPr/>
              <a:t>4/1/21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214" y="6400801"/>
            <a:ext cx="457428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57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pPr/>
              <a:t>4/1/21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214" y="6400801"/>
            <a:ext cx="457428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3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pPr/>
              <a:t>4/1/21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214" y="6400801"/>
            <a:ext cx="457428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0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428" y="1517904"/>
            <a:ext cx="2359152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8214" y="1517904"/>
            <a:ext cx="3998214" cy="458114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8428" y="3483864"/>
            <a:ext cx="2359152" cy="2615184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pPr/>
              <a:t>4/1/21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214" y="6400801"/>
            <a:ext cx="457428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8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428" y="1517904"/>
            <a:ext cx="2359152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11930" y="764032"/>
            <a:ext cx="4567428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8428" y="3483864"/>
            <a:ext cx="2359152" cy="2615184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pPr/>
              <a:t>4/1/21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214" y="6400801"/>
            <a:ext cx="457428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8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428" y="1517904"/>
            <a:ext cx="6858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8428" y="2971800"/>
            <a:ext cx="6858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04254" y="6400801"/>
            <a:ext cx="1399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4/1/21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4736" y="6400801"/>
            <a:ext cx="3977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750" dirty="0"/>
          </a:p>
        </p:txBody>
      </p:sp>
      <p:pic>
        <p:nvPicPr>
          <p:cNvPr id="9" name="Picture 8" descr="Blue abstract gradient background">
            <a:extLst>
              <a:ext uri="{FF2B5EF4-FFF2-40B4-BE49-F238E27FC236}">
                <a16:creationId xmlns:a16="http://schemas.microsoft.com/office/drawing/2014/main" id="{FFD68233-E092-8A4A-B9EC-87AF877CCD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24172" t="1" r="9176" b="31393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60BB8F8-EF71-3F40-A972-C689A42FA20E}"/>
              </a:ext>
            </a:extLst>
          </p:cNvPr>
          <p:cNvSpPr/>
          <p:nvPr userDrawn="1"/>
        </p:nvSpPr>
        <p:spPr>
          <a:xfrm>
            <a:off x="0" y="1663908"/>
            <a:ext cx="9144000" cy="5194092"/>
          </a:xfrm>
          <a:prstGeom prst="rect">
            <a:avLst/>
          </a:prstGeom>
          <a:solidFill>
            <a:schemeClr val="tx1">
              <a:lumMod val="85000"/>
              <a:lumOff val="1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 flipV="1">
            <a:off x="0" y="1663908"/>
            <a:ext cx="9144000" cy="5194092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A5153F7-1EFF-4A42-86B8-101E2925B839}"/>
              </a:ext>
            </a:extLst>
          </p:cNvPr>
          <p:cNvCxnSpPr/>
          <p:nvPr userDrawn="1"/>
        </p:nvCxnSpPr>
        <p:spPr>
          <a:xfrm>
            <a:off x="0" y="1663908"/>
            <a:ext cx="9144000" cy="0"/>
          </a:xfrm>
          <a:prstGeom prst="line">
            <a:avLst/>
          </a:prstGeom>
          <a:ln w="603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67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685800" rtl="0" eaLnBrk="1" latinLnBrk="0" hangingPunct="1">
        <a:lnSpc>
          <a:spcPct val="95000"/>
        </a:lnSpc>
        <a:spcBef>
          <a:spcPct val="0"/>
        </a:spcBef>
        <a:buNone/>
        <a:defRPr sz="3150" kern="1200" spc="-38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685800" rtl="0" eaLnBrk="1" latinLnBrk="0" hangingPunct="1">
        <a:lnSpc>
          <a:spcPct val="105000"/>
        </a:lnSpc>
        <a:spcBef>
          <a:spcPts val="675"/>
        </a:spcBef>
        <a:buClr>
          <a:schemeClr val="accent5"/>
        </a:buClr>
        <a:buFont typeface="Avenir Next LT Pro" panose="020B0504020202020204" pitchFamily="34" charset="0"/>
        <a:buChar char="+"/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685800" rtl="0" eaLnBrk="1" latinLnBrk="0" hangingPunct="1">
        <a:lnSpc>
          <a:spcPct val="105000"/>
        </a:lnSpc>
        <a:spcBef>
          <a:spcPts val="675"/>
        </a:spcBef>
        <a:buFont typeface="Arial" panose="020B0604020202020204" pitchFamily="34" charset="0"/>
        <a:buNone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80060" indent="-205740" algn="l" defTabSz="685800" rtl="0" eaLnBrk="1" latinLnBrk="0" hangingPunct="1">
        <a:lnSpc>
          <a:spcPct val="105000"/>
        </a:lnSpc>
        <a:spcBef>
          <a:spcPts val="450"/>
        </a:spcBef>
        <a:buClr>
          <a:schemeClr val="accent5"/>
        </a:buClr>
        <a:buFont typeface="Avenir Next LT Pro" panose="020B0504020202020204" pitchFamily="34" charset="0"/>
        <a:buChar char="+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" indent="0" algn="l" defTabSz="685800" rtl="0" eaLnBrk="1" latinLnBrk="0" hangingPunct="1">
        <a:lnSpc>
          <a:spcPct val="105000"/>
        </a:lnSpc>
        <a:spcBef>
          <a:spcPts val="450"/>
        </a:spcBef>
        <a:buFontTx/>
        <a:buNone/>
        <a:defRPr sz="135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65226" indent="-205740" algn="l" defTabSz="685800" rtl="0" eaLnBrk="1" latinLnBrk="0" hangingPunct="1">
        <a:lnSpc>
          <a:spcPct val="105000"/>
        </a:lnSpc>
        <a:spcBef>
          <a:spcPts val="450"/>
        </a:spcBef>
        <a:buClr>
          <a:schemeClr val="accent5"/>
        </a:buClr>
        <a:buFont typeface="Avenir Next LT Pro" panose="020B0504020202020204" pitchFamily="34" charset="0"/>
        <a:buChar char="+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24A224-3949-3E41-9DE8-88B251CFE2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Joy over Christ’s Coming</a:t>
            </a:r>
            <a:endParaRPr lang="en-US" sz="4000" dirty="0"/>
          </a:p>
          <a:p>
            <a:pPr marL="571500" indent="-5715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At His Birth (Luke 2:8-11)</a:t>
            </a:r>
          </a:p>
          <a:p>
            <a:pPr marL="571500" indent="-5715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Because of His Resurrection (Matt. 28:1-8)</a:t>
            </a:r>
          </a:p>
          <a:p>
            <a:pPr marL="571500" indent="-5715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At His Ascension (Acts 1:9-11; Luke 24:52)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03DC28-EEEF-9041-B08C-A2732C45A5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797" b="33835"/>
          <a:stretch/>
        </p:blipFill>
        <p:spPr>
          <a:xfrm>
            <a:off x="571500" y="370327"/>
            <a:ext cx="8001000" cy="101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54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24A224-3949-3E41-9DE8-88B251CFE2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5400" dirty="0"/>
              <a:t>Joy in Accepting the Gospel</a:t>
            </a:r>
          </a:p>
          <a:p>
            <a:pPr marL="571500" indent="-5715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4300" dirty="0"/>
              <a:t>“Great Joy in That  City” (Acts 8:5-8)</a:t>
            </a:r>
          </a:p>
          <a:p>
            <a:pPr marL="571500" indent="-5715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4300" dirty="0"/>
              <a:t>The Gentiles Were “Glad” (Acts 13:44-49)</a:t>
            </a:r>
          </a:p>
          <a:p>
            <a:endParaRPr lang="en-US" sz="4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03DC28-EEEF-9041-B08C-A2732C45A5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797" b="33835"/>
          <a:stretch/>
        </p:blipFill>
        <p:spPr>
          <a:xfrm>
            <a:off x="571500" y="370327"/>
            <a:ext cx="8001000" cy="101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1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24A224-3949-3E41-9DE8-88B251CFE2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Joy in Being a Christian</a:t>
            </a:r>
          </a:p>
          <a:p>
            <a:pPr marL="685800" indent="-6858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4200" dirty="0"/>
              <a:t>“Fruit” of the Spirit  (Gal. 5:16, 18, 22-25;  Rom. 14:17)</a:t>
            </a:r>
          </a:p>
          <a:p>
            <a:pPr marL="685800" indent="-6858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4200" dirty="0"/>
              <a:t>“Inexpressible Joy” (1 Pet. 1:6-9)</a:t>
            </a:r>
          </a:p>
          <a:p>
            <a:endParaRPr lang="en-US" sz="4800" dirty="0"/>
          </a:p>
          <a:p>
            <a:endParaRPr lang="en-US" sz="4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03DC28-EEEF-9041-B08C-A2732C45A5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797" b="33835"/>
          <a:stretch/>
        </p:blipFill>
        <p:spPr>
          <a:xfrm>
            <a:off x="571500" y="370327"/>
            <a:ext cx="8001000" cy="101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4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24A224-3949-3E41-9DE8-88B251CFE2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Joy in Being a Christian</a:t>
            </a:r>
          </a:p>
          <a:p>
            <a:pPr marL="685800" indent="-6858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4200" dirty="0"/>
              <a:t>Joy with Other Christians (Philemon 7; 2 John 12)</a:t>
            </a:r>
          </a:p>
          <a:p>
            <a:pPr marL="685800" indent="-6858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4200" dirty="0"/>
              <a:t>Joy Even in Trials! (Acts 5:41; John 16:20-22; 1 Pet. 4:12-13)</a:t>
            </a:r>
          </a:p>
          <a:p>
            <a:pPr marL="685800" indent="-6858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4200" dirty="0"/>
          </a:p>
          <a:p>
            <a:endParaRPr lang="en-US" sz="4800" dirty="0"/>
          </a:p>
          <a:p>
            <a:endParaRPr lang="en-US" sz="4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03DC28-EEEF-9041-B08C-A2732C45A5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797" b="33835"/>
          <a:stretch/>
        </p:blipFill>
        <p:spPr>
          <a:xfrm>
            <a:off x="571500" y="370327"/>
            <a:ext cx="8001000" cy="101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3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24A224-3949-3E41-9DE8-88B251CFE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914" y="1901952"/>
            <a:ext cx="7578671" cy="1010653"/>
          </a:xfrm>
        </p:spPr>
        <p:txBody>
          <a:bodyPr>
            <a:normAutofit/>
          </a:bodyPr>
          <a:lstStyle/>
          <a:p>
            <a:r>
              <a:rPr lang="en-US" sz="5400" dirty="0"/>
              <a:t>What Robs Us of Joy?</a:t>
            </a:r>
            <a:endParaRPr lang="en-US" sz="4200" dirty="0"/>
          </a:p>
          <a:p>
            <a:endParaRPr lang="en-US" sz="4800" dirty="0"/>
          </a:p>
          <a:p>
            <a:endParaRPr lang="en-US" sz="4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03DC28-EEEF-9041-B08C-A2732C45A5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797" b="33835"/>
          <a:stretch/>
        </p:blipFill>
        <p:spPr>
          <a:xfrm>
            <a:off x="571500" y="370327"/>
            <a:ext cx="8001000" cy="101065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E4BEC7-53F3-2E4B-8E5B-D9CC90CEF469}"/>
              </a:ext>
            </a:extLst>
          </p:cNvPr>
          <p:cNvSpPr txBox="1"/>
          <p:nvPr/>
        </p:nvSpPr>
        <p:spPr>
          <a:xfrm>
            <a:off x="764771" y="3175463"/>
            <a:ext cx="7614458" cy="2793076"/>
          </a:xfrm>
          <a:prstGeom prst="rect">
            <a:avLst/>
          </a:prstGeom>
          <a:noFill/>
        </p:spPr>
        <p:txBody>
          <a:bodyPr wrap="square" numCol="2" rtlCol="0">
            <a:normAutofit/>
          </a:bodyPr>
          <a:lstStyle/>
          <a:p>
            <a:pPr marL="576263" lvl="1" indent="-560388">
              <a:buFontTx/>
              <a:buChar char="•"/>
            </a:pPr>
            <a:r>
              <a:rPr lang="en-US" alt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Hardship</a:t>
            </a:r>
          </a:p>
          <a:p>
            <a:pPr marL="576263" lvl="1" indent="-560388">
              <a:buFontTx/>
              <a:buChar char="•"/>
            </a:pPr>
            <a:r>
              <a:rPr lang="en-US" alt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Persecution</a:t>
            </a:r>
          </a:p>
          <a:p>
            <a:pPr marL="576263" lvl="1" indent="-560388">
              <a:buFontTx/>
              <a:buChar char="•"/>
            </a:pPr>
            <a:r>
              <a:rPr lang="en-US" alt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Mistreatment</a:t>
            </a:r>
          </a:p>
          <a:p>
            <a:pPr marL="576263" lvl="1" indent="-560388">
              <a:buFontTx/>
              <a:buChar char="•"/>
            </a:pPr>
            <a:r>
              <a:rPr lang="en-US" alt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Doubt</a:t>
            </a:r>
          </a:p>
          <a:p>
            <a:pPr marL="576263" lvl="1" indent="-560388">
              <a:buFontTx/>
              <a:buChar char="•"/>
            </a:pPr>
            <a:r>
              <a:rPr lang="en-US" alt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Apostasy</a:t>
            </a:r>
          </a:p>
          <a:p>
            <a:pPr marL="576263" lvl="1" indent="-560388">
              <a:buFontTx/>
              <a:buChar char="•"/>
            </a:pPr>
            <a:r>
              <a:rPr lang="en-US" alt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Unfaithfulness</a:t>
            </a:r>
          </a:p>
          <a:p>
            <a:pPr marL="576263" lvl="1" indent="-560388">
              <a:buFontTx/>
              <a:buChar char="•"/>
            </a:pPr>
            <a:r>
              <a:rPr lang="en-US" alt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Worry</a:t>
            </a:r>
          </a:p>
          <a:p>
            <a:pPr marL="576263" lvl="1" indent="-560388">
              <a:buFontTx/>
              <a:buChar char="•"/>
            </a:pPr>
            <a:r>
              <a:rPr lang="en-US" alt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Mistrust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41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24A224-3949-3E41-9DE8-88B251CFE2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Joy Set before Us</a:t>
            </a:r>
          </a:p>
          <a:p>
            <a:pPr marL="685800" indent="-6858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4200" dirty="0"/>
              <a:t>The Example of Jesus (Heb. 12:1-3; Col. 3:1-4)</a:t>
            </a:r>
          </a:p>
          <a:p>
            <a:pPr marL="685800" indent="-6858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4200" dirty="0"/>
              <a:t>Parable of the Talents (Matt. 25:14-21; 25:22-30)</a:t>
            </a:r>
          </a:p>
          <a:p>
            <a:pPr marL="685800" indent="-6858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4200" dirty="0"/>
          </a:p>
          <a:p>
            <a:pPr marL="685800" indent="-6858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4200" dirty="0"/>
          </a:p>
          <a:p>
            <a:endParaRPr lang="en-US" sz="4800" dirty="0"/>
          </a:p>
          <a:p>
            <a:endParaRPr lang="en-US" sz="4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03DC28-EEEF-9041-B08C-A2732C45A5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797" b="33835"/>
          <a:stretch/>
        </p:blipFill>
        <p:spPr>
          <a:xfrm>
            <a:off x="571500" y="370327"/>
            <a:ext cx="8001000" cy="101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23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PrismaticVTI">
  <a:themeElements>
    <a:clrScheme name="AnalogousFromDarkSeedLeftStep">
      <a:dk1>
        <a:srgbClr val="000000"/>
      </a:dk1>
      <a:lt1>
        <a:srgbClr val="FFFFFF"/>
      </a:lt1>
      <a:dk2>
        <a:srgbClr val="1B212F"/>
      </a:dk2>
      <a:lt2>
        <a:srgbClr val="F0F3F0"/>
      </a:lt2>
      <a:accent1>
        <a:srgbClr val="DE29E7"/>
      </a:accent1>
      <a:accent2>
        <a:srgbClr val="7D17D5"/>
      </a:accent2>
      <a:accent3>
        <a:srgbClr val="442DE7"/>
      </a:accent3>
      <a:accent4>
        <a:srgbClr val="174FD5"/>
      </a:accent4>
      <a:accent5>
        <a:srgbClr val="29B0E7"/>
      </a:accent5>
      <a:accent6>
        <a:srgbClr val="15C1AB"/>
      </a:accent6>
      <a:hlink>
        <a:srgbClr val="3F85BF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166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Aharoni</vt:lpstr>
      <vt:lpstr>Arial</vt:lpstr>
      <vt:lpstr>Avenir Next LT Pro</vt:lpstr>
      <vt:lpstr>Calibri</vt:lpstr>
      <vt:lpstr>PrismaticVTI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 O Y</dc:title>
  <dc:creator>Kyle Pope</dc:creator>
  <cp:lastModifiedBy>Kyle Pope</cp:lastModifiedBy>
  <cp:revision>6</cp:revision>
  <dcterms:created xsi:type="dcterms:W3CDTF">2021-03-27T17:34:50Z</dcterms:created>
  <dcterms:modified xsi:type="dcterms:W3CDTF">2021-04-02T03:48:22Z</dcterms:modified>
</cp:coreProperties>
</file>