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sldIdLst>
    <p:sldId id="256" r:id="rId2"/>
    <p:sldId id="258" r:id="rId3"/>
    <p:sldId id="257" r:id="rId4"/>
    <p:sldId id="259" r:id="rId5"/>
    <p:sldId id="260" r:id="rId6"/>
    <p:sldId id="261" r:id="rId7"/>
    <p:sldId id="262" r:id="rId8"/>
    <p:sldId id="263" r:id="rId9"/>
    <p:sldId id="264" r:id="rId10"/>
    <p:sldId id="266" r:id="rId11"/>
    <p:sldId id="265"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97"/>
  </p:normalViewPr>
  <p:slideViewPr>
    <p:cSldViewPr snapToGrid="0" snapToObjects="1">
      <p:cViewPr varScale="1">
        <p:scale>
          <a:sx n="80" d="100"/>
          <a:sy n="80" d="100"/>
        </p:scale>
        <p:origin x="1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143000" y="1122363"/>
            <a:ext cx="6858000" cy="2387600"/>
          </a:xfrm>
        </p:spPr>
        <p:txBody>
          <a:bodyPr anchor="b"/>
          <a:lstStyle>
            <a:lvl1pPr algn="l">
              <a:defRPr sz="45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143000" y="3602038"/>
            <a:ext cx="68580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12/29/20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7374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12/29/20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61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12/29/20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6235" y="261866"/>
            <a:ext cx="851535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12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12/29/20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83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623888" y="1709739"/>
            <a:ext cx="7886700" cy="2852737"/>
          </a:xfrm>
        </p:spPr>
        <p:txBody>
          <a:bodyPr anchor="b"/>
          <a:lstStyle>
            <a:lvl1pPr>
              <a:defRPr sz="45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12/29/20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536918"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90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12/29/20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97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12/29/20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01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12/29/20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38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12/29/20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03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12/29/20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24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12/29/20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8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1" i="0" cap="all" spc="75" baseline="0">
                <a:solidFill>
                  <a:schemeClr val="tx1">
                    <a:tint val="75000"/>
                  </a:schemeClr>
                </a:solidFill>
              </a:defRPr>
            </a:lvl1pPr>
          </a:lstStyle>
          <a:p>
            <a:fld id="{6A4B53A7-3209-46A6-9454-F38EAC8F11E7}" type="datetimeFigureOut">
              <a:rPr lang="en-US" smtClean="0"/>
              <a:pPr/>
              <a:t>12/29/20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1" i="0" cap="all" spc="75"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1" i="0" cap="all" spc="75"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8833648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81" r:id="rId7"/>
    <p:sldLayoutId id="2147483682" r:id="rId8"/>
    <p:sldLayoutId id="2147483683" r:id="rId9"/>
    <p:sldLayoutId id="2147483684" r:id="rId10"/>
    <p:sldLayoutId id="2147483691" r:id="rId11"/>
  </p:sldLayoutIdLst>
  <p:txStyles>
    <p:titleStyle>
      <a:lvl1pPr algn="l" defTabSz="6858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600" b="1"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3200" b="1"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400" b="1"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3.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sp>
        <p:nvSpPr>
          <p:cNvPr id="3" name="Subtitle 2">
            <a:extLst>
              <a:ext uri="{FF2B5EF4-FFF2-40B4-BE49-F238E27FC236}">
                <a16:creationId xmlns:a16="http://schemas.microsoft.com/office/drawing/2014/main" id="{3C9DE782-576A-544A-A68F-C626391DB27B}"/>
              </a:ext>
            </a:extLst>
          </p:cNvPr>
          <p:cNvSpPr>
            <a:spLocks noGrp="1"/>
          </p:cNvSpPr>
          <p:nvPr>
            <p:ph type="subTitle" idx="1"/>
          </p:nvPr>
        </p:nvSpPr>
        <p:spPr>
          <a:xfrm>
            <a:off x="518043" y="2245497"/>
            <a:ext cx="8096567" cy="4251555"/>
          </a:xfrm>
        </p:spPr>
        <p:txBody>
          <a:bodyPr anchor="t">
            <a:normAutofit lnSpcReduction="10000"/>
          </a:bodyPr>
          <a:lstStyle/>
          <a:p>
            <a:r>
              <a:rPr lang="en-US" sz="3600" dirty="0">
                <a:solidFill>
                  <a:schemeClr val="bg1"/>
                </a:solidFill>
              </a:rPr>
              <a:t>“But when the Pharisees heard that He had silenced the Sadducees, they gathered together. Then one of them, a lawyer, asked Him a question, testing Him, and saying, ‘Teacher, which is the great commandment in the law?’  Jesus said to him, ‘“You shall love the LORD your God with all your heart, with all your soul, and with all your mind…”</a:t>
            </a:r>
          </a:p>
        </p:txBody>
      </p:sp>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Matthew 22:32-40</a:t>
            </a:r>
          </a:p>
        </p:txBody>
      </p:sp>
    </p:spTree>
    <p:extLst>
      <p:ext uri="{BB962C8B-B14F-4D97-AF65-F5344CB8AC3E}">
        <p14:creationId xmlns:p14="http://schemas.microsoft.com/office/powerpoint/2010/main" val="270070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Obligations to Others</a:t>
            </a:r>
          </a:p>
        </p:txBody>
      </p:sp>
      <p:sp>
        <p:nvSpPr>
          <p:cNvPr id="8" name="Subtitle 2">
            <a:extLst>
              <a:ext uri="{FF2B5EF4-FFF2-40B4-BE49-F238E27FC236}">
                <a16:creationId xmlns:a16="http://schemas.microsoft.com/office/drawing/2014/main" id="{C55E76A6-07DD-7A4A-B4F3-C20CD006263E}"/>
              </a:ext>
            </a:extLst>
          </p:cNvPr>
          <p:cNvSpPr>
            <a:spLocks noGrp="1"/>
          </p:cNvSpPr>
          <p:nvPr>
            <p:ph type="subTitle" idx="1"/>
          </p:nvPr>
        </p:nvSpPr>
        <p:spPr>
          <a:xfrm>
            <a:off x="518043" y="2245498"/>
            <a:ext cx="8096567" cy="4612502"/>
          </a:xfrm>
        </p:spPr>
        <p:txBody>
          <a:bodyPr anchor="t">
            <a:normAutofit/>
          </a:bodyPr>
          <a:lstStyle/>
          <a:p>
            <a:pPr algn="ctr">
              <a:spcAft>
                <a:spcPts val="600"/>
              </a:spcAft>
            </a:pPr>
            <a:r>
              <a:rPr lang="en-US" sz="6000" dirty="0">
                <a:solidFill>
                  <a:schemeClr val="bg1"/>
                </a:solidFill>
              </a:rPr>
              <a:t>3. Consideration</a:t>
            </a:r>
          </a:p>
          <a:p>
            <a:pPr marL="698500" indent="-333375">
              <a:buFont typeface="Arial" panose="020B0604020202020204" pitchFamily="34" charset="0"/>
              <a:buChar char="•"/>
            </a:pPr>
            <a:r>
              <a:rPr lang="en-US" sz="4400" dirty="0">
                <a:solidFill>
                  <a:schemeClr val="bg1"/>
                </a:solidFill>
              </a:rPr>
              <a:t>Diotrephes exalted himself </a:t>
            </a:r>
          </a:p>
          <a:p>
            <a:pPr marL="698500" indent="-333375">
              <a:buFont typeface="Arial" panose="020B0604020202020204" pitchFamily="34" charset="0"/>
              <a:buChar char="•"/>
            </a:pPr>
            <a:r>
              <a:rPr lang="en-US" sz="4400" dirty="0">
                <a:solidFill>
                  <a:schemeClr val="bg1"/>
                </a:solidFill>
              </a:rPr>
              <a:t>Christ humbled himself and exalted others</a:t>
            </a:r>
          </a:p>
        </p:txBody>
      </p:sp>
    </p:spTree>
    <p:extLst>
      <p:ext uri="{BB962C8B-B14F-4D97-AF65-F5344CB8AC3E}">
        <p14:creationId xmlns:p14="http://schemas.microsoft.com/office/powerpoint/2010/main" val="263491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Obligations to Others</a:t>
            </a:r>
          </a:p>
        </p:txBody>
      </p:sp>
      <p:sp>
        <p:nvSpPr>
          <p:cNvPr id="8" name="Subtitle 2">
            <a:extLst>
              <a:ext uri="{FF2B5EF4-FFF2-40B4-BE49-F238E27FC236}">
                <a16:creationId xmlns:a16="http://schemas.microsoft.com/office/drawing/2014/main" id="{C55E76A6-07DD-7A4A-B4F3-C20CD006263E}"/>
              </a:ext>
            </a:extLst>
          </p:cNvPr>
          <p:cNvSpPr>
            <a:spLocks noGrp="1"/>
          </p:cNvSpPr>
          <p:nvPr>
            <p:ph type="subTitle" idx="1"/>
          </p:nvPr>
        </p:nvSpPr>
        <p:spPr>
          <a:xfrm>
            <a:off x="518043" y="2245498"/>
            <a:ext cx="8096567" cy="4612502"/>
          </a:xfrm>
        </p:spPr>
        <p:txBody>
          <a:bodyPr anchor="t">
            <a:normAutofit/>
          </a:bodyPr>
          <a:lstStyle/>
          <a:p>
            <a:pPr algn="ctr">
              <a:spcAft>
                <a:spcPts val="600"/>
              </a:spcAft>
            </a:pPr>
            <a:r>
              <a:rPr lang="en-US" sz="6000" dirty="0">
                <a:solidFill>
                  <a:schemeClr val="bg1"/>
                </a:solidFill>
              </a:rPr>
              <a:t>4. Forgiveness</a:t>
            </a:r>
          </a:p>
          <a:p>
            <a:pPr marL="698500" indent="-333375">
              <a:buFont typeface="Arial" panose="020B0604020202020204" pitchFamily="34" charset="0"/>
              <a:buChar char="•"/>
            </a:pPr>
            <a:r>
              <a:rPr lang="en-US" sz="3900" dirty="0">
                <a:solidFill>
                  <a:schemeClr val="bg1"/>
                </a:solidFill>
              </a:rPr>
              <a:t>We must be longsuffering in this (Matt. 18:21-22).</a:t>
            </a:r>
          </a:p>
          <a:p>
            <a:pPr marL="698500" indent="-333375">
              <a:buFont typeface="Arial" panose="020B0604020202020204" pitchFamily="34" charset="0"/>
              <a:buChar char="•"/>
            </a:pPr>
            <a:r>
              <a:rPr lang="en-US" sz="3900" dirty="0">
                <a:solidFill>
                  <a:schemeClr val="bg1"/>
                </a:solidFill>
              </a:rPr>
              <a:t>We will not receive it if we don’t give it (Matt. 6:14-15; Col. 3:13).</a:t>
            </a:r>
          </a:p>
        </p:txBody>
      </p:sp>
    </p:spTree>
    <p:extLst>
      <p:ext uri="{BB962C8B-B14F-4D97-AF65-F5344CB8AC3E}">
        <p14:creationId xmlns:p14="http://schemas.microsoft.com/office/powerpoint/2010/main" val="356035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Obligations to Others</a:t>
            </a:r>
          </a:p>
        </p:txBody>
      </p:sp>
      <p:sp>
        <p:nvSpPr>
          <p:cNvPr id="8" name="Subtitle 2">
            <a:extLst>
              <a:ext uri="{FF2B5EF4-FFF2-40B4-BE49-F238E27FC236}">
                <a16:creationId xmlns:a16="http://schemas.microsoft.com/office/drawing/2014/main" id="{C55E76A6-07DD-7A4A-B4F3-C20CD006263E}"/>
              </a:ext>
            </a:extLst>
          </p:cNvPr>
          <p:cNvSpPr>
            <a:spLocks noGrp="1"/>
          </p:cNvSpPr>
          <p:nvPr>
            <p:ph type="subTitle" idx="1"/>
          </p:nvPr>
        </p:nvSpPr>
        <p:spPr>
          <a:xfrm>
            <a:off x="518043" y="2245498"/>
            <a:ext cx="8096567" cy="4612502"/>
          </a:xfrm>
        </p:spPr>
        <p:txBody>
          <a:bodyPr anchor="t">
            <a:normAutofit/>
          </a:bodyPr>
          <a:lstStyle/>
          <a:p>
            <a:pPr algn="ctr">
              <a:spcAft>
                <a:spcPts val="600"/>
              </a:spcAft>
            </a:pPr>
            <a:r>
              <a:rPr lang="en-US" sz="6000" dirty="0">
                <a:solidFill>
                  <a:schemeClr val="bg1"/>
                </a:solidFill>
              </a:rPr>
              <a:t>5. Encouragement</a:t>
            </a:r>
          </a:p>
          <a:p>
            <a:pPr marL="698500" indent="-333375">
              <a:buFont typeface="Arial" panose="020B0604020202020204" pitchFamily="34" charset="0"/>
              <a:buChar char="•"/>
            </a:pPr>
            <a:r>
              <a:rPr lang="en-US" sz="3900" dirty="0">
                <a:solidFill>
                  <a:schemeClr val="bg1"/>
                </a:solidFill>
              </a:rPr>
              <a:t>A function of times of worship (Col. 3:16; Heb. 10:25).</a:t>
            </a:r>
          </a:p>
          <a:p>
            <a:pPr marL="698500" indent="-333375">
              <a:buFont typeface="Arial" panose="020B0604020202020204" pitchFamily="34" charset="0"/>
              <a:buChar char="•"/>
            </a:pPr>
            <a:r>
              <a:rPr lang="en-US" sz="3900" dirty="0">
                <a:solidFill>
                  <a:schemeClr val="bg1"/>
                </a:solidFill>
              </a:rPr>
              <a:t>We must make sure we speak words of exhortation, admonition, and encouragement to others!</a:t>
            </a:r>
          </a:p>
        </p:txBody>
      </p:sp>
    </p:spTree>
    <p:extLst>
      <p:ext uri="{BB962C8B-B14F-4D97-AF65-F5344CB8AC3E}">
        <p14:creationId xmlns:p14="http://schemas.microsoft.com/office/powerpoint/2010/main" val="336376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Obligations to Others</a:t>
            </a:r>
          </a:p>
        </p:txBody>
      </p:sp>
      <p:sp>
        <p:nvSpPr>
          <p:cNvPr id="8" name="Subtitle 2">
            <a:extLst>
              <a:ext uri="{FF2B5EF4-FFF2-40B4-BE49-F238E27FC236}">
                <a16:creationId xmlns:a16="http://schemas.microsoft.com/office/drawing/2014/main" id="{C55E76A6-07DD-7A4A-B4F3-C20CD006263E}"/>
              </a:ext>
            </a:extLst>
          </p:cNvPr>
          <p:cNvSpPr>
            <a:spLocks noGrp="1"/>
          </p:cNvSpPr>
          <p:nvPr>
            <p:ph type="subTitle" idx="1"/>
          </p:nvPr>
        </p:nvSpPr>
        <p:spPr>
          <a:xfrm>
            <a:off x="518043" y="2245498"/>
            <a:ext cx="8096567" cy="4612502"/>
          </a:xfrm>
        </p:spPr>
        <p:txBody>
          <a:bodyPr anchor="t">
            <a:normAutofit/>
          </a:bodyPr>
          <a:lstStyle/>
          <a:p>
            <a:pPr algn="ctr">
              <a:spcAft>
                <a:spcPts val="600"/>
              </a:spcAft>
            </a:pPr>
            <a:r>
              <a:rPr lang="en-US" sz="4800" dirty="0">
                <a:solidFill>
                  <a:schemeClr val="bg1"/>
                </a:solidFill>
              </a:rPr>
              <a:t>1. Love</a:t>
            </a:r>
          </a:p>
          <a:p>
            <a:pPr algn="ctr">
              <a:spcAft>
                <a:spcPts val="600"/>
              </a:spcAft>
            </a:pPr>
            <a:r>
              <a:rPr lang="en-US" sz="4800" dirty="0">
                <a:solidFill>
                  <a:schemeClr val="bg1"/>
                </a:solidFill>
              </a:rPr>
              <a:t>2. Helpfulness</a:t>
            </a:r>
          </a:p>
          <a:p>
            <a:pPr algn="ctr">
              <a:spcAft>
                <a:spcPts val="600"/>
              </a:spcAft>
            </a:pPr>
            <a:r>
              <a:rPr lang="en-US" sz="4800" dirty="0">
                <a:solidFill>
                  <a:schemeClr val="bg1"/>
                </a:solidFill>
              </a:rPr>
              <a:t>3. Consideration</a:t>
            </a:r>
          </a:p>
          <a:p>
            <a:pPr algn="ctr">
              <a:spcAft>
                <a:spcPts val="600"/>
              </a:spcAft>
            </a:pPr>
            <a:r>
              <a:rPr lang="en-US" sz="4800" dirty="0">
                <a:solidFill>
                  <a:schemeClr val="bg1"/>
                </a:solidFill>
              </a:rPr>
              <a:t>4. Forgiveness</a:t>
            </a:r>
          </a:p>
          <a:p>
            <a:pPr algn="ctr">
              <a:spcAft>
                <a:spcPts val="600"/>
              </a:spcAft>
            </a:pPr>
            <a:r>
              <a:rPr lang="en-US" sz="4800" dirty="0">
                <a:solidFill>
                  <a:schemeClr val="bg1"/>
                </a:solidFill>
              </a:rPr>
              <a:t>5. Encouragement</a:t>
            </a:r>
          </a:p>
        </p:txBody>
      </p:sp>
    </p:spTree>
    <p:extLst>
      <p:ext uri="{BB962C8B-B14F-4D97-AF65-F5344CB8AC3E}">
        <p14:creationId xmlns:p14="http://schemas.microsoft.com/office/powerpoint/2010/main" val="308237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Obligations to Others</a:t>
            </a:r>
          </a:p>
        </p:txBody>
      </p:sp>
      <p:sp>
        <p:nvSpPr>
          <p:cNvPr id="9" name="Subtitle 2">
            <a:extLst>
              <a:ext uri="{FF2B5EF4-FFF2-40B4-BE49-F238E27FC236}">
                <a16:creationId xmlns:a16="http://schemas.microsoft.com/office/drawing/2014/main" id="{60F4E3B7-4EE5-8243-897B-B36DD113C42D}"/>
              </a:ext>
            </a:extLst>
          </p:cNvPr>
          <p:cNvSpPr>
            <a:spLocks noGrp="1"/>
          </p:cNvSpPr>
          <p:nvPr>
            <p:ph type="subTitle" idx="1"/>
          </p:nvPr>
        </p:nvSpPr>
        <p:spPr>
          <a:xfrm>
            <a:off x="518043" y="2245497"/>
            <a:ext cx="8096567" cy="3529661"/>
          </a:xfrm>
        </p:spPr>
        <p:txBody>
          <a:bodyPr anchor="ctr">
            <a:normAutofit/>
          </a:bodyPr>
          <a:lstStyle/>
          <a:p>
            <a:pPr marL="365125" algn="ctr"/>
            <a:r>
              <a:rPr lang="en-US" sz="5400" dirty="0">
                <a:solidFill>
                  <a:schemeClr val="bg1"/>
                </a:solidFill>
              </a:rPr>
              <a:t>This week, may we all strive diligently to fulfill our obligations to both God and others.</a:t>
            </a:r>
          </a:p>
        </p:txBody>
      </p:sp>
    </p:spTree>
    <p:extLst>
      <p:ext uri="{BB962C8B-B14F-4D97-AF65-F5344CB8AC3E}">
        <p14:creationId xmlns:p14="http://schemas.microsoft.com/office/powerpoint/2010/main" val="117737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sp>
        <p:nvSpPr>
          <p:cNvPr id="3" name="Subtitle 2">
            <a:extLst>
              <a:ext uri="{FF2B5EF4-FFF2-40B4-BE49-F238E27FC236}">
                <a16:creationId xmlns:a16="http://schemas.microsoft.com/office/drawing/2014/main" id="{3C9DE782-576A-544A-A68F-C626391DB27B}"/>
              </a:ext>
            </a:extLst>
          </p:cNvPr>
          <p:cNvSpPr>
            <a:spLocks noGrp="1"/>
          </p:cNvSpPr>
          <p:nvPr>
            <p:ph type="subTitle" idx="1"/>
          </p:nvPr>
        </p:nvSpPr>
        <p:spPr>
          <a:xfrm>
            <a:off x="518043" y="2245497"/>
            <a:ext cx="8096567" cy="4251555"/>
          </a:xfrm>
        </p:spPr>
        <p:txBody>
          <a:bodyPr anchor="t">
            <a:normAutofit/>
          </a:bodyPr>
          <a:lstStyle/>
          <a:p>
            <a:r>
              <a:rPr lang="en-US" sz="3600" dirty="0">
                <a:solidFill>
                  <a:schemeClr val="bg1"/>
                </a:solidFill>
              </a:rPr>
              <a:t>“. . . ‘This is the first and great commandment. And the second is like it:  “You shall love your neighbor as yourself.” On these two commandments hang all the Law and the Prophets’” (NKJV).</a:t>
            </a:r>
          </a:p>
        </p:txBody>
      </p:sp>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Matthew 22:32-40</a:t>
            </a:r>
          </a:p>
        </p:txBody>
      </p:sp>
    </p:spTree>
    <p:extLst>
      <p:ext uri="{BB962C8B-B14F-4D97-AF65-F5344CB8AC3E}">
        <p14:creationId xmlns:p14="http://schemas.microsoft.com/office/powerpoint/2010/main" val="427861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sp>
        <p:nvSpPr>
          <p:cNvPr id="3" name="Subtitle 2">
            <a:extLst>
              <a:ext uri="{FF2B5EF4-FFF2-40B4-BE49-F238E27FC236}">
                <a16:creationId xmlns:a16="http://schemas.microsoft.com/office/drawing/2014/main" id="{3C9DE782-576A-544A-A68F-C626391DB27B}"/>
              </a:ext>
            </a:extLst>
          </p:cNvPr>
          <p:cNvSpPr>
            <a:spLocks noGrp="1"/>
          </p:cNvSpPr>
          <p:nvPr>
            <p:ph type="subTitle" idx="1"/>
          </p:nvPr>
        </p:nvSpPr>
        <p:spPr>
          <a:xfrm>
            <a:off x="518043" y="2245497"/>
            <a:ext cx="8096567" cy="4612503"/>
          </a:xfrm>
        </p:spPr>
        <p:txBody>
          <a:bodyPr anchor="t">
            <a:normAutofit fontScale="92500" lnSpcReduction="10000"/>
          </a:bodyPr>
          <a:lstStyle/>
          <a:p>
            <a:pPr algn="ctr">
              <a:spcAft>
                <a:spcPts val="600"/>
              </a:spcAft>
            </a:pPr>
            <a:r>
              <a:rPr lang="en-US" sz="4800" dirty="0">
                <a:solidFill>
                  <a:schemeClr val="bg1"/>
                </a:solidFill>
              </a:rPr>
              <a:t>Two Areas of Duty</a:t>
            </a:r>
          </a:p>
          <a:p>
            <a:pPr marL="587375" indent="-571500" algn="ctr">
              <a:buFont typeface="+mj-lt"/>
              <a:buAutoNum type="arabicPeriod"/>
            </a:pPr>
            <a:r>
              <a:rPr lang="en-US" sz="4000" dirty="0">
                <a:solidFill>
                  <a:schemeClr val="bg1"/>
                </a:solidFill>
              </a:rPr>
              <a:t>To God</a:t>
            </a:r>
          </a:p>
          <a:p>
            <a:pPr marL="635000" indent="-619125" algn="ctr">
              <a:spcAft>
                <a:spcPts val="600"/>
              </a:spcAft>
              <a:buFont typeface="+mj-lt"/>
              <a:buAutoNum type="arabicPeriod"/>
            </a:pPr>
            <a:r>
              <a:rPr lang="en-US" sz="4000" dirty="0">
                <a:solidFill>
                  <a:schemeClr val="bg1"/>
                </a:solidFill>
              </a:rPr>
              <a:t>To Other People</a:t>
            </a:r>
          </a:p>
          <a:p>
            <a:pPr marL="698500" indent="-333375">
              <a:buFont typeface="Arial" panose="020B0604020202020204" pitchFamily="34" charset="0"/>
              <a:buChar char="•"/>
            </a:pPr>
            <a:r>
              <a:rPr lang="en-US" sz="3900" dirty="0">
                <a:solidFill>
                  <a:schemeClr val="bg1"/>
                </a:solidFill>
              </a:rPr>
              <a:t>The one who loves God will want to do what God commands.</a:t>
            </a:r>
          </a:p>
          <a:p>
            <a:pPr marL="698500" indent="-333375">
              <a:buFont typeface="Arial" panose="020B0604020202020204" pitchFamily="34" charset="0"/>
              <a:buChar char="•"/>
            </a:pPr>
            <a:r>
              <a:rPr lang="en-US" sz="3900" dirty="0">
                <a:solidFill>
                  <a:schemeClr val="bg1"/>
                </a:solidFill>
              </a:rPr>
              <a:t>The one who loves his neighbor will treat his neighbor the way God commands him</a:t>
            </a:r>
            <a:endParaRPr lang="en-US" sz="4000" dirty="0">
              <a:solidFill>
                <a:schemeClr val="bg1"/>
              </a:solidFill>
            </a:endParaRPr>
          </a:p>
        </p:txBody>
      </p:sp>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6" name="Title 1">
            <a:extLst>
              <a:ext uri="{FF2B5EF4-FFF2-40B4-BE49-F238E27FC236}">
                <a16:creationId xmlns:a16="http://schemas.microsoft.com/office/drawing/2014/main" id="{122F87D0-02E1-5D43-961B-AEC6FB12D6EB}"/>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Matthew 22:32-40</a:t>
            </a:r>
          </a:p>
        </p:txBody>
      </p:sp>
    </p:spTree>
    <p:extLst>
      <p:ext uri="{BB962C8B-B14F-4D97-AF65-F5344CB8AC3E}">
        <p14:creationId xmlns:p14="http://schemas.microsoft.com/office/powerpoint/2010/main" val="402436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sp>
        <p:nvSpPr>
          <p:cNvPr id="3" name="Subtitle 2">
            <a:extLst>
              <a:ext uri="{FF2B5EF4-FFF2-40B4-BE49-F238E27FC236}">
                <a16:creationId xmlns:a16="http://schemas.microsoft.com/office/drawing/2014/main" id="{3C9DE782-576A-544A-A68F-C626391DB27B}"/>
              </a:ext>
            </a:extLst>
          </p:cNvPr>
          <p:cNvSpPr>
            <a:spLocks noGrp="1"/>
          </p:cNvSpPr>
          <p:nvPr>
            <p:ph type="subTitle" idx="1"/>
          </p:nvPr>
        </p:nvSpPr>
        <p:spPr>
          <a:xfrm>
            <a:off x="518043" y="2245497"/>
            <a:ext cx="8096567" cy="3529661"/>
          </a:xfrm>
        </p:spPr>
        <p:txBody>
          <a:bodyPr anchor="ctr">
            <a:normAutofit/>
          </a:bodyPr>
          <a:lstStyle/>
          <a:p>
            <a:pPr marL="365125" algn="ctr"/>
            <a:r>
              <a:rPr lang="en-US" sz="4400" dirty="0">
                <a:solidFill>
                  <a:schemeClr val="bg1"/>
                </a:solidFill>
              </a:rPr>
              <a:t>What are some of those things that I should do toward others —including my brethren?</a:t>
            </a:r>
          </a:p>
        </p:txBody>
      </p:sp>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Obligations to Others</a:t>
            </a:r>
          </a:p>
        </p:txBody>
      </p:sp>
    </p:spTree>
    <p:extLst>
      <p:ext uri="{BB962C8B-B14F-4D97-AF65-F5344CB8AC3E}">
        <p14:creationId xmlns:p14="http://schemas.microsoft.com/office/powerpoint/2010/main" val="207922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Obligations to Others</a:t>
            </a:r>
          </a:p>
        </p:txBody>
      </p:sp>
      <p:sp>
        <p:nvSpPr>
          <p:cNvPr id="8" name="Subtitle 2">
            <a:extLst>
              <a:ext uri="{FF2B5EF4-FFF2-40B4-BE49-F238E27FC236}">
                <a16:creationId xmlns:a16="http://schemas.microsoft.com/office/drawing/2014/main" id="{C55E76A6-07DD-7A4A-B4F3-C20CD006263E}"/>
              </a:ext>
            </a:extLst>
          </p:cNvPr>
          <p:cNvSpPr>
            <a:spLocks noGrp="1"/>
          </p:cNvSpPr>
          <p:nvPr>
            <p:ph type="subTitle" idx="1"/>
          </p:nvPr>
        </p:nvSpPr>
        <p:spPr>
          <a:xfrm>
            <a:off x="518043" y="2245498"/>
            <a:ext cx="8096567" cy="2855892"/>
          </a:xfrm>
        </p:spPr>
        <p:txBody>
          <a:bodyPr anchor="t">
            <a:normAutofit/>
          </a:bodyPr>
          <a:lstStyle/>
          <a:p>
            <a:pPr algn="ctr">
              <a:spcAft>
                <a:spcPts val="600"/>
              </a:spcAft>
            </a:pPr>
            <a:r>
              <a:rPr lang="en-US" sz="6000" dirty="0">
                <a:solidFill>
                  <a:schemeClr val="bg1"/>
                </a:solidFill>
              </a:rPr>
              <a:t>1. Love</a:t>
            </a:r>
          </a:p>
          <a:p>
            <a:pPr marL="698500" indent="-333375">
              <a:buFont typeface="Arial" panose="020B0604020202020204" pitchFamily="34" charset="0"/>
              <a:buChar char="•"/>
            </a:pPr>
            <a:r>
              <a:rPr lang="en-US" sz="3900" dirty="0">
                <a:solidFill>
                  <a:schemeClr val="bg1"/>
                </a:solidFill>
              </a:rPr>
              <a:t>Love is to be the motive behind all that we do as Christians (1 Cor. 13:1-3)</a:t>
            </a:r>
          </a:p>
        </p:txBody>
      </p:sp>
      <p:sp>
        <p:nvSpPr>
          <p:cNvPr id="9" name="Subtitle 2">
            <a:extLst>
              <a:ext uri="{FF2B5EF4-FFF2-40B4-BE49-F238E27FC236}">
                <a16:creationId xmlns:a16="http://schemas.microsoft.com/office/drawing/2014/main" id="{1172426A-5E24-9444-9F26-76DD0BC3CF28}"/>
              </a:ext>
            </a:extLst>
          </p:cNvPr>
          <p:cNvSpPr txBox="1">
            <a:spLocks/>
          </p:cNvSpPr>
          <p:nvPr/>
        </p:nvSpPr>
        <p:spPr>
          <a:xfrm>
            <a:off x="1331495" y="5101390"/>
            <a:ext cx="6962273" cy="1371599"/>
          </a:xfrm>
          <a:prstGeom prst="rect">
            <a:avLst/>
          </a:prstGeom>
        </p:spPr>
        <p:txBody>
          <a:bodyPr vert="horz" lIns="91440" tIns="45720" rIns="91440" bIns="45720" numCol="2"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Calibri" panose="020F0502020204030204" pitchFamily="34" charset="0"/>
                <a:ea typeface="+mn-ea"/>
                <a:cs typeface="Calibri" panose="020F050202020403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Calibri" panose="020F0502020204030204" pitchFamily="34" charset="0"/>
                <a:ea typeface="+mn-ea"/>
                <a:cs typeface="Calibri" panose="020F050202020403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Calibri" panose="020F0502020204030204" pitchFamily="34" charset="0"/>
                <a:ea typeface="+mn-ea"/>
                <a:cs typeface="Calibri" panose="020F050202020403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Calibri" panose="020F0502020204030204" pitchFamily="34" charset="0"/>
                <a:ea typeface="+mn-ea"/>
                <a:cs typeface="Calibri" panose="020F050202020403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Calibri" panose="020F0502020204030204" pitchFamily="34" charset="0"/>
                <a:ea typeface="+mn-ea"/>
                <a:cs typeface="Calibri" panose="020F050202020403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698500" indent="-333375">
              <a:buFont typeface="Arial" panose="020B0604020202020204" pitchFamily="34" charset="0"/>
              <a:buChar char="•"/>
            </a:pPr>
            <a:r>
              <a:rPr lang="en-US" sz="3900" dirty="0">
                <a:solidFill>
                  <a:schemeClr val="bg1"/>
                </a:solidFill>
              </a:rPr>
              <a:t>Worship </a:t>
            </a:r>
          </a:p>
          <a:p>
            <a:pPr marL="698500" indent="-333375">
              <a:buFont typeface="Arial" panose="020B0604020202020204" pitchFamily="34" charset="0"/>
              <a:buChar char="•"/>
            </a:pPr>
            <a:r>
              <a:rPr lang="en-US" sz="3900" dirty="0">
                <a:solidFill>
                  <a:schemeClr val="bg1"/>
                </a:solidFill>
              </a:rPr>
              <a:t>Work</a:t>
            </a:r>
          </a:p>
          <a:p>
            <a:pPr marL="698500" indent="-333375">
              <a:buFont typeface="Arial" panose="020B0604020202020204" pitchFamily="34" charset="0"/>
              <a:buChar char="•"/>
            </a:pPr>
            <a:endParaRPr lang="en-US" sz="3900" dirty="0">
              <a:solidFill>
                <a:schemeClr val="bg1"/>
              </a:solidFill>
            </a:endParaRPr>
          </a:p>
          <a:p>
            <a:pPr marL="698500" indent="-333375">
              <a:buFont typeface="Arial" panose="020B0604020202020204" pitchFamily="34" charset="0"/>
              <a:buChar char="•"/>
            </a:pPr>
            <a:r>
              <a:rPr lang="en-US" sz="3900" dirty="0">
                <a:solidFill>
                  <a:schemeClr val="bg1"/>
                </a:solidFill>
              </a:rPr>
              <a:t>Teaching </a:t>
            </a:r>
          </a:p>
          <a:p>
            <a:pPr marL="698500" indent="-333375">
              <a:buFont typeface="Arial" panose="020B0604020202020204" pitchFamily="34" charset="0"/>
              <a:buChar char="•"/>
            </a:pPr>
            <a:r>
              <a:rPr lang="en-US" sz="3900" dirty="0">
                <a:solidFill>
                  <a:schemeClr val="bg1"/>
                </a:solidFill>
              </a:rPr>
              <a:t>Benevolence </a:t>
            </a:r>
          </a:p>
          <a:p>
            <a:pPr marL="698500" indent="-333375">
              <a:buFont typeface="Arial" panose="020B0604020202020204" pitchFamily="34" charset="0"/>
              <a:buChar char="•"/>
            </a:pPr>
            <a:endParaRPr lang="en-US" sz="3900" dirty="0">
              <a:solidFill>
                <a:schemeClr val="bg1"/>
              </a:solidFill>
            </a:endParaRPr>
          </a:p>
        </p:txBody>
      </p:sp>
    </p:spTree>
    <p:extLst>
      <p:ext uri="{BB962C8B-B14F-4D97-AF65-F5344CB8AC3E}">
        <p14:creationId xmlns:p14="http://schemas.microsoft.com/office/powerpoint/2010/main" val="19393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Obligations to Others</a:t>
            </a:r>
          </a:p>
        </p:txBody>
      </p:sp>
      <p:sp>
        <p:nvSpPr>
          <p:cNvPr id="8" name="Subtitle 2">
            <a:extLst>
              <a:ext uri="{FF2B5EF4-FFF2-40B4-BE49-F238E27FC236}">
                <a16:creationId xmlns:a16="http://schemas.microsoft.com/office/drawing/2014/main" id="{C55E76A6-07DD-7A4A-B4F3-C20CD006263E}"/>
              </a:ext>
            </a:extLst>
          </p:cNvPr>
          <p:cNvSpPr>
            <a:spLocks noGrp="1"/>
          </p:cNvSpPr>
          <p:nvPr>
            <p:ph type="subTitle" idx="1"/>
          </p:nvPr>
        </p:nvSpPr>
        <p:spPr>
          <a:xfrm>
            <a:off x="518043" y="2245498"/>
            <a:ext cx="8096567" cy="4492186"/>
          </a:xfrm>
        </p:spPr>
        <p:txBody>
          <a:bodyPr anchor="t">
            <a:normAutofit/>
          </a:bodyPr>
          <a:lstStyle/>
          <a:p>
            <a:pPr algn="ctr">
              <a:spcAft>
                <a:spcPts val="600"/>
              </a:spcAft>
            </a:pPr>
            <a:r>
              <a:rPr lang="en-US" sz="6000" dirty="0">
                <a:solidFill>
                  <a:schemeClr val="bg1"/>
                </a:solidFill>
              </a:rPr>
              <a:t>1. Love</a:t>
            </a:r>
          </a:p>
          <a:p>
            <a:pPr marL="698500" indent="-333375">
              <a:buFont typeface="Arial" panose="020B0604020202020204" pitchFamily="34" charset="0"/>
              <a:buChar char="•"/>
            </a:pPr>
            <a:r>
              <a:rPr lang="en-US" sz="3900" dirty="0">
                <a:solidFill>
                  <a:schemeClr val="bg1"/>
                </a:solidFill>
              </a:rPr>
              <a:t>The outward service is love being expressed (John 15:14). </a:t>
            </a:r>
          </a:p>
          <a:p>
            <a:pPr marL="698500" indent="-333375">
              <a:buFont typeface="Arial" panose="020B0604020202020204" pitchFamily="34" charset="0"/>
              <a:buChar char="•"/>
            </a:pPr>
            <a:r>
              <a:rPr lang="en-US" sz="3900" dirty="0">
                <a:solidFill>
                  <a:schemeClr val="bg1"/>
                </a:solidFill>
              </a:rPr>
              <a:t>Neither love or outward service is acceptable without the other (1 Cor. 13:4-8).</a:t>
            </a:r>
          </a:p>
        </p:txBody>
      </p:sp>
    </p:spTree>
    <p:extLst>
      <p:ext uri="{BB962C8B-B14F-4D97-AF65-F5344CB8AC3E}">
        <p14:creationId xmlns:p14="http://schemas.microsoft.com/office/powerpoint/2010/main" val="248097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Obligations to Others</a:t>
            </a:r>
          </a:p>
        </p:txBody>
      </p:sp>
      <p:sp>
        <p:nvSpPr>
          <p:cNvPr id="8" name="Subtitle 2">
            <a:extLst>
              <a:ext uri="{FF2B5EF4-FFF2-40B4-BE49-F238E27FC236}">
                <a16:creationId xmlns:a16="http://schemas.microsoft.com/office/drawing/2014/main" id="{C55E76A6-07DD-7A4A-B4F3-C20CD006263E}"/>
              </a:ext>
            </a:extLst>
          </p:cNvPr>
          <p:cNvSpPr>
            <a:spLocks noGrp="1"/>
          </p:cNvSpPr>
          <p:nvPr>
            <p:ph type="subTitle" idx="1"/>
          </p:nvPr>
        </p:nvSpPr>
        <p:spPr>
          <a:xfrm>
            <a:off x="518043" y="2245498"/>
            <a:ext cx="8096567" cy="4612502"/>
          </a:xfrm>
        </p:spPr>
        <p:txBody>
          <a:bodyPr anchor="t">
            <a:normAutofit/>
          </a:bodyPr>
          <a:lstStyle/>
          <a:p>
            <a:pPr algn="ctr">
              <a:spcAft>
                <a:spcPts val="600"/>
              </a:spcAft>
            </a:pPr>
            <a:r>
              <a:rPr lang="en-US" sz="6000" dirty="0">
                <a:solidFill>
                  <a:schemeClr val="bg1"/>
                </a:solidFill>
              </a:rPr>
              <a:t>2. Helpfulness</a:t>
            </a:r>
          </a:p>
          <a:p>
            <a:pPr marL="698500" indent="-333375">
              <a:buFont typeface="Arial" panose="020B0604020202020204" pitchFamily="34" charset="0"/>
              <a:buChar char="•"/>
            </a:pPr>
            <a:r>
              <a:rPr lang="en-US" sz="3700" dirty="0">
                <a:solidFill>
                  <a:schemeClr val="bg1"/>
                </a:solidFill>
              </a:rPr>
              <a:t>This demonstrates love and faith  (Jas. 2:14-17).</a:t>
            </a:r>
          </a:p>
          <a:p>
            <a:pPr marL="698500" indent="-333375">
              <a:buFont typeface="Arial" panose="020B0604020202020204" pitchFamily="34" charset="0"/>
              <a:buChar char="•"/>
            </a:pPr>
            <a:r>
              <a:rPr lang="en-US" sz="3700" dirty="0">
                <a:solidFill>
                  <a:schemeClr val="bg1"/>
                </a:solidFill>
              </a:rPr>
              <a:t>Parable of Good Samaritan (Luke 10:25-37).</a:t>
            </a:r>
          </a:p>
          <a:p>
            <a:pPr marL="698500" indent="-333375">
              <a:buFont typeface="Arial" panose="020B0604020202020204" pitchFamily="34" charset="0"/>
              <a:buChar char="•"/>
            </a:pPr>
            <a:r>
              <a:rPr lang="en-US" sz="3700" dirty="0">
                <a:solidFill>
                  <a:schemeClr val="bg1"/>
                </a:solidFill>
              </a:rPr>
              <a:t>We will be judged for this (Matt. 25:31-46).</a:t>
            </a:r>
          </a:p>
        </p:txBody>
      </p:sp>
    </p:spTree>
    <p:extLst>
      <p:ext uri="{BB962C8B-B14F-4D97-AF65-F5344CB8AC3E}">
        <p14:creationId xmlns:p14="http://schemas.microsoft.com/office/powerpoint/2010/main" val="369884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Obligations to Others</a:t>
            </a:r>
          </a:p>
        </p:txBody>
      </p:sp>
      <p:sp>
        <p:nvSpPr>
          <p:cNvPr id="8" name="Subtitle 2">
            <a:extLst>
              <a:ext uri="{FF2B5EF4-FFF2-40B4-BE49-F238E27FC236}">
                <a16:creationId xmlns:a16="http://schemas.microsoft.com/office/drawing/2014/main" id="{C55E76A6-07DD-7A4A-B4F3-C20CD006263E}"/>
              </a:ext>
            </a:extLst>
          </p:cNvPr>
          <p:cNvSpPr>
            <a:spLocks noGrp="1"/>
          </p:cNvSpPr>
          <p:nvPr>
            <p:ph type="subTitle" idx="1"/>
          </p:nvPr>
        </p:nvSpPr>
        <p:spPr>
          <a:xfrm>
            <a:off x="518043" y="2245498"/>
            <a:ext cx="8096567" cy="4612502"/>
          </a:xfrm>
        </p:spPr>
        <p:txBody>
          <a:bodyPr anchor="t">
            <a:normAutofit/>
          </a:bodyPr>
          <a:lstStyle/>
          <a:p>
            <a:pPr algn="ctr">
              <a:spcAft>
                <a:spcPts val="600"/>
              </a:spcAft>
            </a:pPr>
            <a:r>
              <a:rPr lang="en-US" sz="6000" dirty="0">
                <a:solidFill>
                  <a:schemeClr val="bg1"/>
                </a:solidFill>
              </a:rPr>
              <a:t>2. Helpfulness</a:t>
            </a:r>
          </a:p>
          <a:p>
            <a:pPr marL="698500" indent="-333375">
              <a:buFont typeface="Arial" panose="020B0604020202020204" pitchFamily="34" charset="0"/>
              <a:buChar char="•"/>
            </a:pPr>
            <a:r>
              <a:rPr lang="en-US" sz="3900" dirty="0">
                <a:solidFill>
                  <a:schemeClr val="bg1"/>
                </a:solidFill>
              </a:rPr>
              <a:t>As certainly as we have the obligation to worship, we have the obligation to others to be helpful (Jas. 1:27; Gal. 6:2, 10).</a:t>
            </a:r>
          </a:p>
        </p:txBody>
      </p:sp>
    </p:spTree>
    <p:extLst>
      <p:ext uri="{BB962C8B-B14F-4D97-AF65-F5344CB8AC3E}">
        <p14:creationId xmlns:p14="http://schemas.microsoft.com/office/powerpoint/2010/main" val="22312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A8CDD-AFD1-E74F-91BF-1E278A9C37F5}"/>
              </a:ext>
            </a:extLst>
          </p:cNvPr>
          <p:cNvPicPr>
            <a:picLocks noChangeAspect="1"/>
          </p:cNvPicPr>
          <p:nvPr/>
        </p:nvPicPr>
        <p:blipFill>
          <a:blip r:embed="rId2">
            <a:lum bright="-20000"/>
          </a:blip>
          <a:stretch>
            <a:fillRect/>
          </a:stretch>
        </p:blipFill>
        <p:spPr>
          <a:xfrm>
            <a:off x="0" y="-1"/>
            <a:ext cx="9144000" cy="6858001"/>
          </a:xfrm>
          <a:prstGeom prst="rect">
            <a:avLst/>
          </a:prstGeom>
        </p:spPr>
      </p:pic>
      <p:pic>
        <p:nvPicPr>
          <p:cNvPr id="4" name="Picture 3">
            <a:extLst>
              <a:ext uri="{FF2B5EF4-FFF2-40B4-BE49-F238E27FC236}">
                <a16:creationId xmlns:a16="http://schemas.microsoft.com/office/drawing/2014/main" id="{C222B7B6-FAD8-41AD-905C-FE05FB10D5A4}"/>
              </a:ext>
            </a:extLst>
          </p:cNvPr>
          <p:cNvPicPr>
            <a:picLocks noChangeAspect="1"/>
          </p:cNvPicPr>
          <p:nvPr/>
        </p:nvPicPr>
        <p:blipFill rotWithShape="1">
          <a:blip r:embed="rId3">
            <a:duotone>
              <a:schemeClr val="accent2">
                <a:shade val="45000"/>
                <a:satMod val="135000"/>
              </a:schemeClr>
              <a:prstClr val="white"/>
            </a:duotone>
            <a:alphaModFix amt="54000"/>
            <a:extLst>
              <a:ext uri="{BEBA8EAE-BF5A-486C-A8C5-ECC9F3942E4B}">
                <a14:imgProps xmlns:a14="http://schemas.microsoft.com/office/drawing/2010/main">
                  <a14:imgLayer r:embed="rId4">
                    <a14:imgEffect>
                      <a14:brightnessContrast bright="-50000"/>
                    </a14:imgEffect>
                  </a14:imgLayer>
                </a14:imgProps>
              </a:ext>
            </a:extLst>
          </a:blip>
          <a:srcRect t="22252" b="46512"/>
          <a:stretch/>
        </p:blipFill>
        <p:spPr>
          <a:xfrm flipV="1">
            <a:off x="16" y="-1"/>
            <a:ext cx="9143984" cy="1957138"/>
          </a:xfrm>
          <a:prstGeom prst="rect">
            <a:avLst/>
          </a:prstGeom>
        </p:spPr>
      </p:pic>
      <p:sp>
        <p:nvSpPr>
          <p:cNvPr id="2" name="Title 1">
            <a:extLst>
              <a:ext uri="{FF2B5EF4-FFF2-40B4-BE49-F238E27FC236}">
                <a16:creationId xmlns:a16="http://schemas.microsoft.com/office/drawing/2014/main" id="{CC6EF09B-85F6-594A-A655-755FEBA31A40}"/>
              </a:ext>
            </a:extLst>
          </p:cNvPr>
          <p:cNvSpPr>
            <a:spLocks noGrp="1"/>
          </p:cNvSpPr>
          <p:nvPr>
            <p:ph type="ctrTitle"/>
          </p:nvPr>
        </p:nvSpPr>
        <p:spPr>
          <a:xfrm>
            <a:off x="-16" y="-1"/>
            <a:ext cx="9144000" cy="1957138"/>
          </a:xfrm>
        </p:spPr>
        <p:txBody>
          <a:bodyPr anchor="ctr">
            <a:normAutofit/>
          </a:bodyPr>
          <a:lstStyle/>
          <a:p>
            <a:pPr algn="ctr"/>
            <a:r>
              <a:rPr lang="en-US" sz="6600" cap="none" dirty="0">
                <a:solidFill>
                  <a:schemeClr val="bg1"/>
                </a:solidFill>
              </a:rPr>
              <a:t>Obligations to Others</a:t>
            </a:r>
          </a:p>
        </p:txBody>
      </p:sp>
      <p:sp>
        <p:nvSpPr>
          <p:cNvPr id="8" name="Subtitle 2">
            <a:extLst>
              <a:ext uri="{FF2B5EF4-FFF2-40B4-BE49-F238E27FC236}">
                <a16:creationId xmlns:a16="http://schemas.microsoft.com/office/drawing/2014/main" id="{C55E76A6-07DD-7A4A-B4F3-C20CD006263E}"/>
              </a:ext>
            </a:extLst>
          </p:cNvPr>
          <p:cNvSpPr>
            <a:spLocks noGrp="1"/>
          </p:cNvSpPr>
          <p:nvPr>
            <p:ph type="subTitle" idx="1"/>
          </p:nvPr>
        </p:nvSpPr>
        <p:spPr>
          <a:xfrm>
            <a:off x="518043" y="2245498"/>
            <a:ext cx="8096567" cy="4612502"/>
          </a:xfrm>
        </p:spPr>
        <p:txBody>
          <a:bodyPr anchor="t">
            <a:normAutofit/>
          </a:bodyPr>
          <a:lstStyle/>
          <a:p>
            <a:pPr algn="ctr">
              <a:spcAft>
                <a:spcPts val="600"/>
              </a:spcAft>
            </a:pPr>
            <a:r>
              <a:rPr lang="en-US" sz="6000" dirty="0">
                <a:solidFill>
                  <a:schemeClr val="bg1"/>
                </a:solidFill>
              </a:rPr>
              <a:t>3. Consideration</a:t>
            </a:r>
          </a:p>
          <a:p>
            <a:pPr marL="698500" indent="-333375">
              <a:buFont typeface="Arial" panose="020B0604020202020204" pitchFamily="34" charset="0"/>
              <a:buChar char="•"/>
            </a:pPr>
            <a:r>
              <a:rPr lang="en-US" sz="3900" dirty="0">
                <a:solidFill>
                  <a:schemeClr val="bg1"/>
                </a:solidFill>
              </a:rPr>
              <a:t>We should count others better than ourselves (Phil. 2:1-8).</a:t>
            </a:r>
          </a:p>
          <a:p>
            <a:pPr marL="698500" indent="-333375">
              <a:buFont typeface="Arial" panose="020B0604020202020204" pitchFamily="34" charset="0"/>
              <a:buChar char="•"/>
            </a:pPr>
            <a:r>
              <a:rPr lang="en-US" sz="3900" dirty="0">
                <a:solidFill>
                  <a:schemeClr val="bg1"/>
                </a:solidFill>
              </a:rPr>
              <a:t>We are like Christ when we consider others over ourselves (3 John 9-10).</a:t>
            </a:r>
          </a:p>
        </p:txBody>
      </p:sp>
    </p:spTree>
    <p:extLst>
      <p:ext uri="{BB962C8B-B14F-4D97-AF65-F5344CB8AC3E}">
        <p14:creationId xmlns:p14="http://schemas.microsoft.com/office/powerpoint/2010/main" val="282000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Gradient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59</TotalTime>
  <Words>477</Words>
  <Application>Microsoft Macintosh PowerPoint</Application>
  <PresentationFormat>On-screen Show (4:3)</PresentationFormat>
  <Paragraphs>56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Univers</vt:lpstr>
      <vt:lpstr>GradientVTI</vt:lpstr>
      <vt:lpstr>Matthew 22:32-40</vt:lpstr>
      <vt:lpstr>Matthew 22:32-40</vt:lpstr>
      <vt:lpstr>Matthew 22:32-40</vt:lpstr>
      <vt:lpstr>Obligations to Others</vt:lpstr>
      <vt:lpstr>Obligations to Others</vt:lpstr>
      <vt:lpstr>Obligations to Others</vt:lpstr>
      <vt:lpstr>Obligations to Others</vt:lpstr>
      <vt:lpstr>Obligations to Others</vt:lpstr>
      <vt:lpstr>Obligations to Others</vt:lpstr>
      <vt:lpstr>Obligations to Others</vt:lpstr>
      <vt:lpstr>Obligations to Others</vt:lpstr>
      <vt:lpstr>Obligations to Others</vt:lpstr>
      <vt:lpstr>Obligations to Others</vt:lpstr>
      <vt:lpstr>Obligations to Others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22:32-40</dc:title>
  <dc:creator>Kyle Pope</dc:creator>
  <cp:lastModifiedBy>Kyle Pope</cp:lastModifiedBy>
  <cp:revision>10</cp:revision>
  <dcterms:created xsi:type="dcterms:W3CDTF">2020-12-19T17:55:12Z</dcterms:created>
  <dcterms:modified xsi:type="dcterms:W3CDTF">2020-12-29T19:12:31Z</dcterms:modified>
</cp:coreProperties>
</file>