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 id="269" r:id="rId4"/>
    <p:sldId id="270" r:id="rId5"/>
    <p:sldId id="271" r:id="rId6"/>
    <p:sldId id="260" r:id="rId7"/>
    <p:sldId id="272" r:id="rId8"/>
    <p:sldId id="273" r:id="rId9"/>
    <p:sldId id="261" r:id="rId10"/>
    <p:sldId id="274" r:id="rId11"/>
    <p:sldId id="265" r:id="rId12"/>
    <p:sldId id="266" r:id="rId13"/>
    <p:sldId id="267" r:id="rId14"/>
    <p:sldId id="268" r:id="rId15"/>
    <p:sldId id="283" r:id="rId16"/>
    <p:sldId id="262" r:id="rId17"/>
    <p:sldId id="277" r:id="rId18"/>
    <p:sldId id="275" r:id="rId19"/>
    <p:sldId id="276" r:id="rId20"/>
    <p:sldId id="263" r:id="rId21"/>
    <p:sldId id="278" r:id="rId22"/>
    <p:sldId id="279" r:id="rId23"/>
    <p:sldId id="264" r:id="rId24"/>
    <p:sldId id="280"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p:restoredTop sz="94886"/>
  </p:normalViewPr>
  <p:slideViewPr>
    <p:cSldViewPr snapToGrid="0" snapToObjects="1">
      <p:cViewPr varScale="1">
        <p:scale>
          <a:sx n="85" d="100"/>
          <a:sy n="85" d="100"/>
        </p:scale>
        <p:origin x="1336"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80011" y="484482"/>
            <a:ext cx="5183981" cy="2954655"/>
          </a:xfrm>
        </p:spPr>
        <p:txBody>
          <a:bodyPr anchor="b">
            <a:normAutofit/>
          </a:bodyPr>
          <a:lstStyle>
            <a:lvl1pPr algn="ctr">
              <a:defRPr sz="4200" cap="all" spc="-75" baseline="0"/>
            </a:lvl1pPr>
          </a:lstStyle>
          <a:p>
            <a:r>
              <a:rPr lang="en-US"/>
              <a:t>Click to edit Master title style</a:t>
            </a:r>
            <a:endParaRPr lang="en-US" dirty="0"/>
          </a:p>
        </p:txBody>
      </p:sp>
      <p:sp>
        <p:nvSpPr>
          <p:cNvPr id="3" name="Subtitle 2"/>
          <p:cNvSpPr>
            <a:spLocks noGrp="1"/>
          </p:cNvSpPr>
          <p:nvPr>
            <p:ph type="subTitle" idx="1"/>
          </p:nvPr>
        </p:nvSpPr>
        <p:spPr>
          <a:xfrm>
            <a:off x="1980011" y="3799136"/>
            <a:ext cx="5183981" cy="1969841"/>
          </a:xfrm>
        </p:spPr>
        <p:txBody>
          <a:bodyPr>
            <a:normAutofit/>
          </a:bodyPr>
          <a:lstStyle>
            <a:lvl1pPr marL="0" indent="0" algn="ctr">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2395C5C9-164C-46B3-A87E-7660D39D3106}" type="datetime2">
              <a:rPr lang="en-US" smtClean="0"/>
              <a:pPr/>
              <a:t>Tuesday, December 29, 2020</a:t>
            </a:fld>
            <a:endParaRPr lang="en-US" dirty="0"/>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6"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264327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40000" y="2636841"/>
            <a:ext cx="8046244"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5B75179A-1E2B-41AB-B400-4F1B4022FAEE}" type="datetime2">
              <a:rPr lang="en-US" smtClean="0"/>
              <a:pPr/>
              <a:t>Tuesday, December 29, 2020</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7704536"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3237552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05365" y="720003"/>
            <a:ext cx="1107996"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48879" y="720003"/>
            <a:ext cx="6697211"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05681D0F-6595-4F14-8EF3-954CD87C797B}" type="datetime2">
              <a:rPr lang="en-US" smtClean="0"/>
              <a:pPr/>
              <a:t>Tuesday, December 29, 2020</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7704536"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4157975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40000" y="2541603"/>
            <a:ext cx="8046244"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4DDCFF8A-AAF8-4A12-8A91-9CA0EAF6CBB9}" type="datetime2">
              <a:rPr lang="en-US" smtClean="0"/>
              <a:pPr/>
              <a:t>Tuesday, December 29, 2020</a:t>
            </a:fld>
            <a:endParaRPr lang="en-US" dirty="0"/>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6"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3460943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0001" y="619200"/>
            <a:ext cx="8046245" cy="2879724"/>
          </a:xfrm>
        </p:spPr>
        <p:txBody>
          <a:bodyPr anchor="b">
            <a:normAutofit/>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539933" y="3858924"/>
            <a:ext cx="8046245" cy="1919076"/>
          </a:xfrm>
        </p:spPr>
        <p:txBody>
          <a:bodyPr>
            <a:normAutofit/>
          </a:bodyPr>
          <a:lstStyle>
            <a:lvl1pPr marL="0" indent="0">
              <a:buNone/>
              <a:defRPr sz="2100">
                <a:solidFill>
                  <a:schemeClr val="tx1">
                    <a:tint val="75000"/>
                    <a:alpha val="6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ABCC25C3-021A-4B0B-8F70-0C181FE1CF45}" type="datetime2">
              <a:rPr lang="en-US" smtClean="0"/>
              <a:pPr/>
              <a:t>Tuesday, December 29, 2020</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6"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115041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40000" y="2541603"/>
            <a:ext cx="375285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43801" y="2541600"/>
            <a:ext cx="375285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0C23D88D-8CEC-4ED9-A53B-5596187D9A16}" type="datetime2">
              <a:rPr lang="en-US" smtClean="0"/>
              <a:pPr/>
              <a:t>Tuesday, December 29, 2020</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6"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3794215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3"/>
            <a:ext cx="8046244"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540001" y="1840698"/>
            <a:ext cx="3761729" cy="565796"/>
          </a:xfrm>
        </p:spPr>
        <p:txBody>
          <a:bodyPr wrap="square" anchor="b">
            <a:normAutofit/>
          </a:bodyPr>
          <a:lstStyle>
            <a:lvl1pPr marL="0" indent="0">
              <a:lnSpc>
                <a:spcPct val="120000"/>
              </a:lnSpc>
              <a:buNone/>
              <a:defRPr sz="1200" b="0" cap="all" spc="150" baseline="0">
                <a:solidFill>
                  <a:schemeClr val="tx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40001" y="2541603"/>
            <a:ext cx="375285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43801" y="1840698"/>
            <a:ext cx="3761729" cy="565796"/>
          </a:xfrm>
        </p:spPr>
        <p:txBody>
          <a:bodyPr anchor="b">
            <a:normAutofit/>
          </a:bodyPr>
          <a:lstStyle>
            <a:lvl1pPr marL="0" indent="0">
              <a:lnSpc>
                <a:spcPct val="120000"/>
              </a:lnSpc>
              <a:buNone/>
              <a:defRPr sz="1200" b="0" cap="all" spc="150" baseline="0">
                <a:solidFill>
                  <a:schemeClr val="tx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43800" y="2541603"/>
            <a:ext cx="375285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48878" y="6138000"/>
            <a:ext cx="2321720" cy="720000"/>
          </a:xfrm>
          <a:prstGeom prst="rect">
            <a:avLst/>
          </a:prstGeom>
        </p:spPr>
        <p:txBody>
          <a:bodyPr/>
          <a:lstStyle/>
          <a:p>
            <a:fld id="{D2CCD382-DFDA-4722-A27A-59C21AD112F2}" type="datetime2">
              <a:rPr lang="en-US" smtClean="0"/>
              <a:pPr/>
              <a:t>Tuesday, December 29, 2020</a:t>
            </a:fld>
            <a:endParaRPr lang="en-US"/>
          </a:p>
        </p:txBody>
      </p:sp>
      <p:sp>
        <p:nvSpPr>
          <p:cNvPr id="8" name="Footer Placeholder 7"/>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7704536"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1763083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548878" y="6138000"/>
            <a:ext cx="2321720" cy="720000"/>
          </a:xfrm>
          <a:prstGeom prst="rect">
            <a:avLst/>
          </a:prstGeom>
        </p:spPr>
        <p:txBody>
          <a:bodyPr/>
          <a:lstStyle/>
          <a:p>
            <a:fld id="{22F2A30D-1C09-413F-AAB1-38F366000715}" type="datetime2">
              <a:rPr lang="en-US" smtClean="0"/>
              <a:pPr/>
              <a:t>Tuesday, December 29, 2020</a:t>
            </a:fld>
            <a:endParaRPr lang="en-US"/>
          </a:p>
        </p:txBody>
      </p:sp>
      <p:sp>
        <p:nvSpPr>
          <p:cNvPr id="4" name="Footer Placeholder 3"/>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7704536"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264203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48878" y="6138000"/>
            <a:ext cx="2321720" cy="720000"/>
          </a:xfrm>
          <a:prstGeom prst="rect">
            <a:avLst/>
          </a:prstGeom>
        </p:spPr>
        <p:txBody>
          <a:bodyPr/>
          <a:lstStyle/>
          <a:p>
            <a:fld id="{6DB82B9C-D65E-4F64-95C3-B10F3B00F0D9}" type="datetime2">
              <a:rPr lang="en-US" smtClean="0"/>
              <a:pPr/>
              <a:t>Tuesday, December 29, 2020</a:t>
            </a:fld>
            <a:endParaRPr lang="en-US"/>
          </a:p>
        </p:txBody>
      </p:sp>
      <p:sp>
        <p:nvSpPr>
          <p:cNvPr id="3" name="Footer Placeholder 2"/>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7704536"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3301987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2" y="619200"/>
            <a:ext cx="2330597" cy="1477328"/>
          </a:xfrm>
        </p:spPr>
        <p:txBody>
          <a:bodyPr anchor="t" anchorCtr="0">
            <a:normAutofit/>
          </a:bodyPr>
          <a:lstStyle>
            <a:lvl1pPr>
              <a:lnSpc>
                <a:spcPct val="100000"/>
              </a:lnSpc>
              <a:defRPr sz="2100"/>
            </a:lvl1pPr>
          </a:lstStyle>
          <a:p>
            <a:r>
              <a:rPr lang="en-US"/>
              <a:t>Click to edit Master title style</a:t>
            </a:r>
            <a:endParaRPr lang="en-US" dirty="0"/>
          </a:p>
        </p:txBody>
      </p:sp>
      <p:sp>
        <p:nvSpPr>
          <p:cNvPr id="3" name="Content Placeholder 2"/>
          <p:cNvSpPr>
            <a:spLocks noGrp="1"/>
          </p:cNvSpPr>
          <p:nvPr>
            <p:ph idx="1"/>
          </p:nvPr>
        </p:nvSpPr>
        <p:spPr>
          <a:xfrm>
            <a:off x="3411142" y="584665"/>
            <a:ext cx="5183981" cy="5184313"/>
          </a:xfrm>
        </p:spPr>
        <p:txBody>
          <a:bodyPr/>
          <a:lstStyle>
            <a:lvl1pPr marL="0" indent="0">
              <a:lnSpc>
                <a:spcPct val="100000"/>
              </a:lnSpc>
              <a:buNone/>
              <a:defRPr sz="3600"/>
            </a:lvl1pPr>
            <a:lvl2pPr marL="685800" indent="-342900">
              <a:buFont typeface="Arial" panose="020B0604020202020204" pitchFamily="34" charset="0"/>
              <a:buChar char="•"/>
              <a:defRPr sz="1500"/>
            </a:lvl2pPr>
            <a:lvl3pPr marL="942975" indent="-257175">
              <a:buFont typeface="Arial" panose="020B0604020202020204" pitchFamily="34" charset="0"/>
              <a:buChar char="•"/>
              <a:defRPr sz="1500"/>
            </a:lvl3pPr>
            <a:lvl4pPr marL="1285875" indent="-257175">
              <a:buFont typeface="Arial" panose="020B0604020202020204" pitchFamily="34" charset="0"/>
              <a:buChar char="•"/>
              <a:defRPr sz="1500"/>
            </a:lvl4pPr>
            <a:lvl5pPr marL="1628775" indent="-257175">
              <a:buFont typeface="Arial" panose="020B0604020202020204" pitchFamily="34" charset="0"/>
              <a:buChar cha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0002" y="2541603"/>
            <a:ext cx="2330597" cy="3231837"/>
          </a:xfrm>
        </p:spPr>
        <p:txBody>
          <a:bodyPr>
            <a:normAutofit/>
          </a:bodyPr>
          <a:lstStyle>
            <a:lvl1pPr marL="0" indent="0">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B7F5FDCC-6AAC-4A08-B9E0-3793AB5E64C3}" type="datetime2">
              <a:rPr lang="en-US" smtClean="0"/>
              <a:pPr/>
              <a:t>Tuesday, December 29, 2020</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6"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252624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1" y="619200"/>
            <a:ext cx="2321720" cy="1476000"/>
          </a:xfrm>
        </p:spPr>
        <p:txBody>
          <a:bodyPr anchor="t" anchorCtr="0">
            <a:normAutofit/>
          </a:bodyPr>
          <a:lstStyle>
            <a:lvl1pPr>
              <a:defRPr sz="21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411142" y="728664"/>
            <a:ext cx="5192859" cy="504031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0001" y="2541600"/>
            <a:ext cx="2321719" cy="3232800"/>
          </a:xfrm>
        </p:spPr>
        <p:txBody>
          <a:bodyPr>
            <a:normAutofit/>
          </a:bodyPr>
          <a:lstStyle>
            <a:lvl1pPr marL="0" indent="0">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349FE94D-439C-40F1-900E-BC07940E3988}" type="datetime2">
              <a:rPr lang="en-US" smtClean="0"/>
              <a:pPr/>
              <a:t>Tuesday, December 29, 2020</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6" y="6138000"/>
            <a:ext cx="890587" cy="720000"/>
          </a:xfrm>
          <a:prstGeom prst="rect">
            <a:avLst/>
          </a:prstGeom>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458353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9144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540001" y="619200"/>
            <a:ext cx="804624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540000" y="2541603"/>
            <a:ext cx="8046244"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8878" y="6138000"/>
            <a:ext cx="2321720" cy="720000"/>
          </a:xfrm>
          <a:prstGeom prst="rect">
            <a:avLst/>
          </a:prstGeom>
        </p:spPr>
        <p:txBody>
          <a:bodyPr vert="horz" lIns="0" tIns="180000" rIns="0" bIns="180000" rtlCol="0" anchor="ctr"/>
          <a:lstStyle>
            <a:lvl1pPr algn="l">
              <a:lnSpc>
                <a:spcPct val="120000"/>
              </a:lnSpc>
              <a:defRPr sz="900" spc="15" baseline="0">
                <a:solidFill>
                  <a:schemeClr val="tx1"/>
                </a:solidFill>
                <a:latin typeface="+mn-lt"/>
              </a:defRPr>
            </a:lvl1pPr>
          </a:lstStyle>
          <a:p>
            <a:fld id="{8DEA2CF1-0EB2-4673-802D-3371233E4A77}" type="datetime2">
              <a:rPr lang="en-US" smtClean="0"/>
              <a:pPr/>
              <a:t>Tuesday, December 29, 2020</a:t>
            </a:fld>
            <a:endParaRPr lang="en-US" dirty="0"/>
          </a:p>
        </p:txBody>
      </p:sp>
      <p:sp>
        <p:nvSpPr>
          <p:cNvPr id="5" name="Footer Placeholder 4"/>
          <p:cNvSpPr>
            <a:spLocks noGrp="1"/>
          </p:cNvSpPr>
          <p:nvPr>
            <p:ph type="ftr" sz="quarter" idx="3"/>
          </p:nvPr>
        </p:nvSpPr>
        <p:spPr>
          <a:xfrm>
            <a:off x="3411141" y="6138000"/>
            <a:ext cx="3752850" cy="720000"/>
          </a:xfrm>
          <a:prstGeom prst="rect">
            <a:avLst/>
          </a:prstGeom>
        </p:spPr>
        <p:txBody>
          <a:bodyPr vert="horz" lIns="0" tIns="180000" rIns="0" bIns="180000" rtlCol="0" anchor="ctr"/>
          <a:lstStyle>
            <a:lvl1pPr algn="ctr">
              <a:lnSpc>
                <a:spcPct val="120000"/>
              </a:lnSpc>
              <a:defRPr sz="900" spc="15"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7704536" y="6138000"/>
            <a:ext cx="890587" cy="720000"/>
          </a:xfrm>
          <a:prstGeom prst="rect">
            <a:avLst/>
          </a:prstGeom>
        </p:spPr>
        <p:txBody>
          <a:bodyPr vert="horz" lIns="0" tIns="180000" rIns="0" bIns="180000" rtlCol="0" anchor="ctr"/>
          <a:lstStyle>
            <a:lvl1pPr algn="r">
              <a:lnSpc>
                <a:spcPct val="120000"/>
              </a:lnSpc>
              <a:defRPr sz="900" spc="15"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2307667118"/>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685800" rtl="0" eaLnBrk="1" latinLnBrk="0" hangingPunct="1">
        <a:lnSpc>
          <a:spcPct val="88000"/>
        </a:lnSpc>
        <a:spcBef>
          <a:spcPct val="0"/>
        </a:spcBef>
        <a:buNone/>
        <a:defRPr sz="3300" kern="1200" cap="none" spc="30"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Clr>
          <a:schemeClr val="accent4"/>
        </a:buClr>
        <a:buFont typeface="The Hand Extrablack" panose="03070A02030502020204" pitchFamily="66" charset="0"/>
        <a:buChar char="•"/>
        <a:defRPr sz="1500" kern="1200" spc="15" baseline="0">
          <a:solidFill>
            <a:schemeClr val="tx1">
              <a:alpha val="58000"/>
            </a:schemeClr>
          </a:solidFill>
          <a:latin typeface="+mn-lt"/>
          <a:ea typeface="+mn-ea"/>
          <a:cs typeface="+mn-cs"/>
        </a:defRPr>
      </a:lvl1pPr>
      <a:lvl2pPr marL="514350" indent="-171450" algn="l" defTabSz="685800" rtl="0" eaLnBrk="1" latinLnBrk="0" hangingPunct="1">
        <a:lnSpc>
          <a:spcPct val="120000"/>
        </a:lnSpc>
        <a:spcBef>
          <a:spcPts val="375"/>
        </a:spcBef>
        <a:buClr>
          <a:schemeClr val="accent4"/>
        </a:buClr>
        <a:buFont typeface="The Hand Extrablack" panose="03070A02030502020204" pitchFamily="66" charset="0"/>
        <a:buChar char="•"/>
        <a:defRPr sz="1500" kern="1200" spc="15" baseline="0">
          <a:solidFill>
            <a:schemeClr val="tx1">
              <a:alpha val="58000"/>
            </a:schemeClr>
          </a:solidFill>
          <a:latin typeface="+mn-lt"/>
          <a:ea typeface="+mn-ea"/>
          <a:cs typeface="+mn-cs"/>
        </a:defRPr>
      </a:lvl2pPr>
      <a:lvl3pPr marL="857250" indent="-171450" algn="l" defTabSz="685800" rtl="0" eaLnBrk="1" latinLnBrk="0" hangingPunct="1">
        <a:lnSpc>
          <a:spcPct val="120000"/>
        </a:lnSpc>
        <a:spcBef>
          <a:spcPts val="375"/>
        </a:spcBef>
        <a:buClr>
          <a:schemeClr val="accent4"/>
        </a:buClr>
        <a:buFont typeface="The Hand Extrablack" panose="03070A02030502020204" pitchFamily="66" charset="0"/>
        <a:buChar char="•"/>
        <a:defRPr sz="1500" kern="1200" spc="15" baseline="0">
          <a:solidFill>
            <a:schemeClr val="tx1">
              <a:alpha val="58000"/>
            </a:schemeClr>
          </a:solidFill>
          <a:latin typeface="+mn-lt"/>
          <a:ea typeface="+mn-ea"/>
          <a:cs typeface="+mn-cs"/>
        </a:defRPr>
      </a:lvl3pPr>
      <a:lvl4pPr marL="1200150" indent="-171450" algn="l" defTabSz="685800" rtl="0" eaLnBrk="1" latinLnBrk="0" hangingPunct="1">
        <a:lnSpc>
          <a:spcPct val="120000"/>
        </a:lnSpc>
        <a:spcBef>
          <a:spcPts val="375"/>
        </a:spcBef>
        <a:buClr>
          <a:schemeClr val="accent4"/>
        </a:buClr>
        <a:buFont typeface="The Hand Extrablack" panose="03070A02030502020204" pitchFamily="66" charset="0"/>
        <a:buChar char="•"/>
        <a:defRPr sz="1500" kern="1200" spc="15" baseline="0">
          <a:solidFill>
            <a:schemeClr val="tx1">
              <a:alpha val="58000"/>
            </a:schemeClr>
          </a:solidFill>
          <a:latin typeface="+mn-lt"/>
          <a:ea typeface="+mn-ea"/>
          <a:cs typeface="+mn-cs"/>
        </a:defRPr>
      </a:lvl4pPr>
      <a:lvl5pPr marL="1543050" indent="-171450" algn="l" defTabSz="685800" rtl="0" eaLnBrk="1" latinLnBrk="0" hangingPunct="1">
        <a:lnSpc>
          <a:spcPct val="120000"/>
        </a:lnSpc>
        <a:spcBef>
          <a:spcPts val="375"/>
        </a:spcBef>
        <a:buClr>
          <a:schemeClr val="accent4"/>
        </a:buClr>
        <a:buFont typeface="The Hand Extrablack" panose="03070A02030502020204" pitchFamily="66" charset="0"/>
        <a:buChar char="•"/>
        <a:defRPr sz="1500" kern="1200" spc="15" baseline="0">
          <a:solidFill>
            <a:schemeClr val="tx1">
              <a:alpha val="58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Psalm 34:18-19</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427747"/>
            <a:ext cx="8181474" cy="2785378"/>
          </a:xfrm>
          <a:prstGeom prst="rect">
            <a:avLst/>
          </a:prstGeom>
          <a:noFill/>
        </p:spPr>
        <p:txBody>
          <a:bodyPr wrap="square" rtlCol="0">
            <a:spAutoFit/>
          </a:bodyPr>
          <a:lstStyle/>
          <a:p>
            <a:r>
              <a:rPr lang="en-US" sz="3500" b="1" dirty="0">
                <a:latin typeface="Calibri" panose="020F0502020204030204" pitchFamily="34" charset="0"/>
                <a:cs typeface="Calibri" panose="020F0502020204030204" pitchFamily="34" charset="0"/>
              </a:rPr>
              <a:t>“The LORD is near to those who have a broken heart, And saves such as have a contrite spirit. Many are the afflictions of the righteous, But the LORD delivers him out of them all” (NKJV)</a:t>
            </a:r>
          </a:p>
        </p:txBody>
      </p:sp>
    </p:spTree>
    <p:extLst>
      <p:ext uri="{BB962C8B-B14F-4D97-AF65-F5344CB8AC3E}">
        <p14:creationId xmlns:p14="http://schemas.microsoft.com/office/powerpoint/2010/main" val="328342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2 Samuel 12:23</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2023605"/>
            <a:ext cx="8181474" cy="1708160"/>
          </a:xfrm>
          <a:prstGeom prst="rect">
            <a:avLst/>
          </a:prstGeom>
          <a:noFill/>
        </p:spPr>
        <p:txBody>
          <a:bodyPr wrap="square" rtlCol="0">
            <a:spAutoFit/>
          </a:bodyPr>
          <a:lstStyle/>
          <a:p>
            <a:r>
              <a:rPr lang="en-US" sz="3500" b="1" dirty="0">
                <a:latin typeface="Calibri" panose="020F0502020204030204" pitchFamily="34" charset="0"/>
                <a:cs typeface="Calibri" panose="020F0502020204030204" pitchFamily="34" charset="0"/>
              </a:rPr>
              <a:t>“But now he is dead; why should I fast? Can I bring him back again? I shall go to him, but he shall not return to me.”</a:t>
            </a:r>
          </a:p>
        </p:txBody>
      </p:sp>
    </p:spTree>
    <p:extLst>
      <p:ext uri="{BB962C8B-B14F-4D97-AF65-F5344CB8AC3E}">
        <p14:creationId xmlns:p14="http://schemas.microsoft.com/office/powerpoint/2010/main" val="1188028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Dealing with Grief</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350803"/>
            <a:ext cx="8181474" cy="707886"/>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Five Stages of Grief</a:t>
            </a:r>
          </a:p>
        </p:txBody>
      </p:sp>
      <p:sp>
        <p:nvSpPr>
          <p:cNvPr id="2" name="TextBox 1">
            <a:extLst>
              <a:ext uri="{FF2B5EF4-FFF2-40B4-BE49-F238E27FC236}">
                <a16:creationId xmlns:a16="http://schemas.microsoft.com/office/drawing/2014/main" id="{AC32CDBE-52DB-DA4D-B72D-D836D5A9E35D}"/>
              </a:ext>
            </a:extLst>
          </p:cNvPr>
          <p:cNvSpPr txBox="1"/>
          <p:nvPr/>
        </p:nvSpPr>
        <p:spPr>
          <a:xfrm>
            <a:off x="481263" y="5771147"/>
            <a:ext cx="7570537"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“Coping with Grief and Loss” </a:t>
            </a:r>
            <a:r>
              <a:rPr lang="en-US" i="1" dirty="0" err="1">
                <a:latin typeface="Calibri" panose="020F0502020204030204" pitchFamily="34" charset="0"/>
                <a:cs typeface="Calibri" panose="020F0502020204030204" pitchFamily="34" charset="0"/>
              </a:rPr>
              <a:t>HelpGuide.org</a:t>
            </a:r>
            <a:endParaRPr lang="en-US" i="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https://</a:t>
            </a:r>
            <a:r>
              <a:rPr lang="en-US" dirty="0" err="1">
                <a:latin typeface="Calibri" panose="020F0502020204030204" pitchFamily="34" charset="0"/>
                <a:cs typeface="Calibri" panose="020F0502020204030204" pitchFamily="34" charset="0"/>
              </a:rPr>
              <a:t>www.helpguide.org</a:t>
            </a:r>
            <a:r>
              <a:rPr lang="en-US" dirty="0">
                <a:latin typeface="Calibri" panose="020F0502020204030204" pitchFamily="34" charset="0"/>
                <a:cs typeface="Calibri" panose="020F0502020204030204" pitchFamily="34" charset="0"/>
              </a:rPr>
              <a:t>/articles/grief/coping-with-grief-and-</a:t>
            </a:r>
            <a:r>
              <a:rPr lang="en-US" dirty="0" err="1">
                <a:latin typeface="Calibri" panose="020F0502020204030204" pitchFamily="34" charset="0"/>
                <a:cs typeface="Calibri" panose="020F0502020204030204" pitchFamily="34" charset="0"/>
              </a:rPr>
              <a:t>loss.htm</a:t>
            </a:r>
            <a:endParaRPr lang="en-US"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6BD951AB-08D7-0343-B2A8-043F2009BC18}"/>
              </a:ext>
            </a:extLst>
          </p:cNvPr>
          <p:cNvSpPr txBox="1"/>
          <p:nvPr/>
        </p:nvSpPr>
        <p:spPr>
          <a:xfrm>
            <a:off x="481263" y="2058689"/>
            <a:ext cx="8181474" cy="2173704"/>
          </a:xfrm>
          <a:prstGeom prst="rect">
            <a:avLst/>
          </a:prstGeom>
          <a:noFill/>
        </p:spPr>
        <p:txBody>
          <a:bodyPr wrap="square" numCol="1" rtlCol="0">
            <a:noAutofit/>
          </a:bodyPr>
          <a:lstStyle/>
          <a:p>
            <a:pPr marL="742950" indent="-742950">
              <a:buFont typeface="+mj-lt"/>
              <a:buAutoNum type="arabicPeriod"/>
            </a:pPr>
            <a:r>
              <a:rPr lang="en-US" sz="3800" b="1" dirty="0">
                <a:latin typeface="Calibri" panose="020F0502020204030204" pitchFamily="34" charset="0"/>
                <a:cs typeface="Calibri" panose="020F0502020204030204" pitchFamily="34" charset="0"/>
              </a:rPr>
              <a:t>Denial: </a:t>
            </a:r>
            <a:r>
              <a:rPr lang="en-US" sz="3800" dirty="0">
                <a:latin typeface="Calibri" panose="020F0502020204030204" pitchFamily="34" charset="0"/>
                <a:cs typeface="Calibri" panose="020F0502020204030204" pitchFamily="34" charset="0"/>
              </a:rPr>
              <a:t>“This can’t be happening to me.”</a:t>
            </a:r>
          </a:p>
          <a:p>
            <a:pPr marL="742950" indent="-742950">
              <a:buFont typeface="+mj-lt"/>
              <a:buAutoNum type="arabicPeriod"/>
            </a:pPr>
            <a:r>
              <a:rPr lang="en-US" sz="3800" b="1" dirty="0">
                <a:latin typeface="Calibri" panose="020F0502020204030204" pitchFamily="34" charset="0"/>
                <a:cs typeface="Calibri" panose="020F0502020204030204" pitchFamily="34" charset="0"/>
              </a:rPr>
              <a:t>Anger: </a:t>
            </a:r>
            <a:r>
              <a:rPr lang="en-US" sz="3800" dirty="0">
                <a:latin typeface="Calibri" panose="020F0502020204030204" pitchFamily="34" charset="0"/>
                <a:cs typeface="Calibri" panose="020F0502020204030204" pitchFamily="34" charset="0"/>
              </a:rPr>
              <a:t>“Why is this happening? Who is to blame?”</a:t>
            </a:r>
          </a:p>
        </p:txBody>
      </p:sp>
    </p:spTree>
    <p:extLst>
      <p:ext uri="{BB962C8B-B14F-4D97-AF65-F5344CB8AC3E}">
        <p14:creationId xmlns:p14="http://schemas.microsoft.com/office/powerpoint/2010/main" val="3717288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Dealing with Grief</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350803"/>
            <a:ext cx="8181474" cy="707886"/>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Five Stages of Grief</a:t>
            </a:r>
          </a:p>
        </p:txBody>
      </p:sp>
      <p:sp>
        <p:nvSpPr>
          <p:cNvPr id="2" name="TextBox 1">
            <a:extLst>
              <a:ext uri="{FF2B5EF4-FFF2-40B4-BE49-F238E27FC236}">
                <a16:creationId xmlns:a16="http://schemas.microsoft.com/office/drawing/2014/main" id="{AC32CDBE-52DB-DA4D-B72D-D836D5A9E35D}"/>
              </a:ext>
            </a:extLst>
          </p:cNvPr>
          <p:cNvSpPr txBox="1"/>
          <p:nvPr/>
        </p:nvSpPr>
        <p:spPr>
          <a:xfrm>
            <a:off x="481263" y="5771147"/>
            <a:ext cx="7570537"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“Coping with Grief and Loss” </a:t>
            </a:r>
            <a:r>
              <a:rPr lang="en-US" i="1" dirty="0" err="1">
                <a:latin typeface="Calibri" panose="020F0502020204030204" pitchFamily="34" charset="0"/>
                <a:cs typeface="Calibri" panose="020F0502020204030204" pitchFamily="34" charset="0"/>
              </a:rPr>
              <a:t>HelpGuide.org</a:t>
            </a:r>
            <a:endParaRPr lang="en-US" i="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https://</a:t>
            </a:r>
            <a:r>
              <a:rPr lang="en-US" dirty="0" err="1">
                <a:latin typeface="Calibri" panose="020F0502020204030204" pitchFamily="34" charset="0"/>
                <a:cs typeface="Calibri" panose="020F0502020204030204" pitchFamily="34" charset="0"/>
              </a:rPr>
              <a:t>www.helpguide.org</a:t>
            </a:r>
            <a:r>
              <a:rPr lang="en-US" dirty="0">
                <a:latin typeface="Calibri" panose="020F0502020204030204" pitchFamily="34" charset="0"/>
                <a:cs typeface="Calibri" panose="020F0502020204030204" pitchFamily="34" charset="0"/>
              </a:rPr>
              <a:t>/articles/grief/coping-with-grief-and-</a:t>
            </a:r>
            <a:r>
              <a:rPr lang="en-US" dirty="0" err="1">
                <a:latin typeface="Calibri" panose="020F0502020204030204" pitchFamily="34" charset="0"/>
                <a:cs typeface="Calibri" panose="020F0502020204030204" pitchFamily="34" charset="0"/>
              </a:rPr>
              <a:t>loss.htm</a:t>
            </a:r>
            <a:endParaRPr lang="en-US"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6BD951AB-08D7-0343-B2A8-043F2009BC18}"/>
              </a:ext>
            </a:extLst>
          </p:cNvPr>
          <p:cNvSpPr txBox="1"/>
          <p:nvPr/>
        </p:nvSpPr>
        <p:spPr>
          <a:xfrm>
            <a:off x="481263" y="2058689"/>
            <a:ext cx="8181474" cy="2173704"/>
          </a:xfrm>
          <a:prstGeom prst="rect">
            <a:avLst/>
          </a:prstGeom>
          <a:noFill/>
        </p:spPr>
        <p:txBody>
          <a:bodyPr wrap="square" numCol="1" rtlCol="0">
            <a:noAutofit/>
          </a:bodyPr>
          <a:lstStyle/>
          <a:p>
            <a:pPr marL="742950" indent="-742950">
              <a:buFont typeface="+mj-lt"/>
              <a:buAutoNum type="arabicPeriod" startAt="3"/>
            </a:pPr>
            <a:r>
              <a:rPr lang="en-US" sz="3800" b="1" dirty="0">
                <a:latin typeface="Calibri" panose="020F0502020204030204" pitchFamily="34" charset="0"/>
                <a:cs typeface="Calibri" panose="020F0502020204030204" pitchFamily="34" charset="0"/>
              </a:rPr>
              <a:t>Bargaining: </a:t>
            </a:r>
            <a:r>
              <a:rPr lang="en-US" sz="3800" dirty="0">
                <a:latin typeface="Calibri" panose="020F0502020204030204" pitchFamily="34" charset="0"/>
                <a:cs typeface="Calibri" panose="020F0502020204030204" pitchFamily="34" charset="0"/>
              </a:rPr>
              <a:t>“Make this not happen, and in return I will ____.”</a:t>
            </a:r>
          </a:p>
          <a:p>
            <a:pPr marL="742950" indent="-742950">
              <a:buFont typeface="+mj-lt"/>
              <a:buAutoNum type="arabicPeriod" startAt="3"/>
            </a:pPr>
            <a:r>
              <a:rPr lang="en-US" sz="3800" b="1" dirty="0">
                <a:latin typeface="Calibri" panose="020F0502020204030204" pitchFamily="34" charset="0"/>
                <a:cs typeface="Calibri" panose="020F0502020204030204" pitchFamily="34" charset="0"/>
              </a:rPr>
              <a:t>Depression: </a:t>
            </a:r>
            <a:r>
              <a:rPr lang="en-US" sz="3800" dirty="0">
                <a:latin typeface="Calibri" panose="020F0502020204030204" pitchFamily="34" charset="0"/>
                <a:cs typeface="Calibri" panose="020F0502020204030204" pitchFamily="34" charset="0"/>
              </a:rPr>
              <a:t>“I’m too sad to do anything.”</a:t>
            </a:r>
          </a:p>
        </p:txBody>
      </p:sp>
    </p:spTree>
    <p:extLst>
      <p:ext uri="{BB962C8B-B14F-4D97-AF65-F5344CB8AC3E}">
        <p14:creationId xmlns:p14="http://schemas.microsoft.com/office/powerpoint/2010/main" val="623540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Dealing with Grief</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350803"/>
            <a:ext cx="8181474" cy="707886"/>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Five Stages of Grief</a:t>
            </a:r>
          </a:p>
        </p:txBody>
      </p:sp>
      <p:sp>
        <p:nvSpPr>
          <p:cNvPr id="2" name="TextBox 1">
            <a:extLst>
              <a:ext uri="{FF2B5EF4-FFF2-40B4-BE49-F238E27FC236}">
                <a16:creationId xmlns:a16="http://schemas.microsoft.com/office/drawing/2014/main" id="{AC32CDBE-52DB-DA4D-B72D-D836D5A9E35D}"/>
              </a:ext>
            </a:extLst>
          </p:cNvPr>
          <p:cNvSpPr txBox="1"/>
          <p:nvPr/>
        </p:nvSpPr>
        <p:spPr>
          <a:xfrm>
            <a:off x="481263" y="5771147"/>
            <a:ext cx="7570537"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“Coping with Grief and Loss” </a:t>
            </a:r>
            <a:r>
              <a:rPr lang="en-US" i="1" dirty="0" err="1">
                <a:latin typeface="Calibri" panose="020F0502020204030204" pitchFamily="34" charset="0"/>
                <a:cs typeface="Calibri" panose="020F0502020204030204" pitchFamily="34" charset="0"/>
              </a:rPr>
              <a:t>HelpGuide.org</a:t>
            </a:r>
            <a:endParaRPr lang="en-US" i="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https://</a:t>
            </a:r>
            <a:r>
              <a:rPr lang="en-US" dirty="0" err="1">
                <a:latin typeface="Calibri" panose="020F0502020204030204" pitchFamily="34" charset="0"/>
                <a:cs typeface="Calibri" panose="020F0502020204030204" pitchFamily="34" charset="0"/>
              </a:rPr>
              <a:t>www.helpguide.org</a:t>
            </a:r>
            <a:r>
              <a:rPr lang="en-US" dirty="0">
                <a:latin typeface="Calibri" panose="020F0502020204030204" pitchFamily="34" charset="0"/>
                <a:cs typeface="Calibri" panose="020F0502020204030204" pitchFamily="34" charset="0"/>
              </a:rPr>
              <a:t>/articles/grief/coping-with-grief-and-</a:t>
            </a:r>
            <a:r>
              <a:rPr lang="en-US" dirty="0" err="1">
                <a:latin typeface="Calibri" panose="020F0502020204030204" pitchFamily="34" charset="0"/>
                <a:cs typeface="Calibri" panose="020F0502020204030204" pitchFamily="34" charset="0"/>
              </a:rPr>
              <a:t>loss.htm</a:t>
            </a:r>
            <a:endParaRPr lang="en-US"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6BD951AB-08D7-0343-B2A8-043F2009BC18}"/>
              </a:ext>
            </a:extLst>
          </p:cNvPr>
          <p:cNvSpPr txBox="1"/>
          <p:nvPr/>
        </p:nvSpPr>
        <p:spPr>
          <a:xfrm>
            <a:off x="481263" y="2070070"/>
            <a:ext cx="8181474" cy="2173704"/>
          </a:xfrm>
          <a:prstGeom prst="rect">
            <a:avLst/>
          </a:prstGeom>
          <a:noFill/>
        </p:spPr>
        <p:txBody>
          <a:bodyPr wrap="square" numCol="1" rtlCol="0">
            <a:noAutofit/>
          </a:bodyPr>
          <a:lstStyle/>
          <a:p>
            <a:pPr marL="742950" indent="-742950">
              <a:buFont typeface="+mj-lt"/>
              <a:buAutoNum type="arabicPeriod" startAt="5"/>
            </a:pPr>
            <a:r>
              <a:rPr lang="en-US" sz="3800" b="1" dirty="0">
                <a:latin typeface="Calibri" panose="020F0502020204030204" pitchFamily="34" charset="0"/>
                <a:cs typeface="Calibri" panose="020F0502020204030204" pitchFamily="34" charset="0"/>
              </a:rPr>
              <a:t>Acceptance: </a:t>
            </a:r>
            <a:r>
              <a:rPr lang="en-US" sz="3800" dirty="0">
                <a:latin typeface="Calibri" panose="020F0502020204030204" pitchFamily="34" charset="0"/>
                <a:cs typeface="Calibri" panose="020F0502020204030204" pitchFamily="34" charset="0"/>
              </a:rPr>
              <a:t>“I’m at peace with what happened.”</a:t>
            </a:r>
          </a:p>
        </p:txBody>
      </p:sp>
    </p:spTree>
    <p:extLst>
      <p:ext uri="{BB962C8B-B14F-4D97-AF65-F5344CB8AC3E}">
        <p14:creationId xmlns:p14="http://schemas.microsoft.com/office/powerpoint/2010/main" val="4000759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Dealing with Grief</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350803"/>
            <a:ext cx="8181474" cy="707886"/>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Five Stages of Grief</a:t>
            </a:r>
          </a:p>
        </p:txBody>
      </p:sp>
      <p:sp>
        <p:nvSpPr>
          <p:cNvPr id="2" name="TextBox 1">
            <a:extLst>
              <a:ext uri="{FF2B5EF4-FFF2-40B4-BE49-F238E27FC236}">
                <a16:creationId xmlns:a16="http://schemas.microsoft.com/office/drawing/2014/main" id="{AC32CDBE-52DB-DA4D-B72D-D836D5A9E35D}"/>
              </a:ext>
            </a:extLst>
          </p:cNvPr>
          <p:cNvSpPr txBox="1"/>
          <p:nvPr/>
        </p:nvSpPr>
        <p:spPr>
          <a:xfrm>
            <a:off x="481263" y="5771147"/>
            <a:ext cx="7570537"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“Coping with Grief and Loss” </a:t>
            </a:r>
            <a:r>
              <a:rPr lang="en-US" i="1" dirty="0" err="1">
                <a:latin typeface="Calibri" panose="020F0502020204030204" pitchFamily="34" charset="0"/>
                <a:cs typeface="Calibri" panose="020F0502020204030204" pitchFamily="34" charset="0"/>
              </a:rPr>
              <a:t>HelpGuide.org</a:t>
            </a:r>
            <a:endParaRPr lang="en-US" i="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https://</a:t>
            </a:r>
            <a:r>
              <a:rPr lang="en-US" dirty="0" err="1">
                <a:latin typeface="Calibri" panose="020F0502020204030204" pitchFamily="34" charset="0"/>
                <a:cs typeface="Calibri" panose="020F0502020204030204" pitchFamily="34" charset="0"/>
              </a:rPr>
              <a:t>www.helpguide.org</a:t>
            </a:r>
            <a:r>
              <a:rPr lang="en-US" dirty="0">
                <a:latin typeface="Calibri" panose="020F0502020204030204" pitchFamily="34" charset="0"/>
                <a:cs typeface="Calibri" panose="020F0502020204030204" pitchFamily="34" charset="0"/>
              </a:rPr>
              <a:t>/articles/grief/coping-with-grief-and-</a:t>
            </a:r>
            <a:r>
              <a:rPr lang="en-US" dirty="0" err="1">
                <a:latin typeface="Calibri" panose="020F0502020204030204" pitchFamily="34" charset="0"/>
                <a:cs typeface="Calibri" panose="020F0502020204030204" pitchFamily="34" charset="0"/>
              </a:rPr>
              <a:t>loss.htm</a:t>
            </a:r>
            <a:endParaRPr lang="en-US"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6BD951AB-08D7-0343-B2A8-043F2009BC18}"/>
              </a:ext>
            </a:extLst>
          </p:cNvPr>
          <p:cNvSpPr txBox="1"/>
          <p:nvPr/>
        </p:nvSpPr>
        <p:spPr>
          <a:xfrm>
            <a:off x="481263" y="2132847"/>
            <a:ext cx="8181474" cy="2173704"/>
          </a:xfrm>
          <a:prstGeom prst="rect">
            <a:avLst/>
          </a:prstGeom>
          <a:noFill/>
        </p:spPr>
        <p:txBody>
          <a:bodyPr wrap="square" numCol="1" rtlCol="0">
            <a:noAutofit/>
          </a:bodyPr>
          <a:lstStyle/>
          <a:p>
            <a:pPr algn="ctr"/>
            <a:r>
              <a:rPr lang="en-US" sz="3600" b="1" i="1" dirty="0">
                <a:latin typeface="Calibri" panose="020F0502020204030204" pitchFamily="34" charset="0"/>
                <a:cs typeface="Calibri" panose="020F0502020204030204" pitchFamily="34" charset="0"/>
              </a:rPr>
              <a:t>You do not have to go through each stage in order to heal.</a:t>
            </a:r>
          </a:p>
          <a:p>
            <a:pPr algn="ctr"/>
            <a:r>
              <a:rPr lang="en-US" sz="3600" b="1" i="1" dirty="0">
                <a:latin typeface="Calibri" panose="020F0502020204030204" pitchFamily="34" charset="0"/>
                <a:cs typeface="Calibri" panose="020F0502020204030204" pitchFamily="34" charset="0"/>
              </a:rPr>
              <a:t>There is not a typical response to loss, as there is no typical loss</a:t>
            </a:r>
            <a:r>
              <a:rPr lang="en-US" sz="3600" i="1"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441479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Dealing with Grief</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350803"/>
            <a:ext cx="8181474" cy="707886"/>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Christians Can Face Grief Differently</a:t>
            </a:r>
          </a:p>
        </p:txBody>
      </p:sp>
      <p:sp>
        <p:nvSpPr>
          <p:cNvPr id="2" name="TextBox 1">
            <a:extLst>
              <a:ext uri="{FF2B5EF4-FFF2-40B4-BE49-F238E27FC236}">
                <a16:creationId xmlns:a16="http://schemas.microsoft.com/office/drawing/2014/main" id="{AC32CDBE-52DB-DA4D-B72D-D836D5A9E35D}"/>
              </a:ext>
            </a:extLst>
          </p:cNvPr>
          <p:cNvSpPr txBox="1"/>
          <p:nvPr/>
        </p:nvSpPr>
        <p:spPr>
          <a:xfrm>
            <a:off x="481263" y="5771147"/>
            <a:ext cx="7570537"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“Coping with Grief and Loss” </a:t>
            </a:r>
            <a:r>
              <a:rPr lang="en-US" i="1" dirty="0" err="1">
                <a:latin typeface="Calibri" panose="020F0502020204030204" pitchFamily="34" charset="0"/>
                <a:cs typeface="Calibri" panose="020F0502020204030204" pitchFamily="34" charset="0"/>
              </a:rPr>
              <a:t>HelpGuide.org</a:t>
            </a:r>
            <a:endParaRPr lang="en-US" i="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https://</a:t>
            </a:r>
            <a:r>
              <a:rPr lang="en-US" dirty="0" err="1">
                <a:latin typeface="Calibri" panose="020F0502020204030204" pitchFamily="34" charset="0"/>
                <a:cs typeface="Calibri" panose="020F0502020204030204" pitchFamily="34" charset="0"/>
              </a:rPr>
              <a:t>www.helpguide.org</a:t>
            </a:r>
            <a:r>
              <a:rPr lang="en-US" dirty="0">
                <a:latin typeface="Calibri" panose="020F0502020204030204" pitchFamily="34" charset="0"/>
                <a:cs typeface="Calibri" panose="020F0502020204030204" pitchFamily="34" charset="0"/>
              </a:rPr>
              <a:t>/articles/grief/coping-with-grief-and-</a:t>
            </a:r>
            <a:r>
              <a:rPr lang="en-US" dirty="0" err="1">
                <a:latin typeface="Calibri" panose="020F0502020204030204" pitchFamily="34" charset="0"/>
                <a:cs typeface="Calibri" panose="020F0502020204030204" pitchFamily="34" charset="0"/>
              </a:rPr>
              <a:t>loss.htm</a:t>
            </a:r>
            <a:endParaRPr lang="en-US"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6BD951AB-08D7-0343-B2A8-043F2009BC18}"/>
              </a:ext>
            </a:extLst>
          </p:cNvPr>
          <p:cNvSpPr txBox="1"/>
          <p:nvPr/>
        </p:nvSpPr>
        <p:spPr>
          <a:xfrm>
            <a:off x="481263" y="2269709"/>
            <a:ext cx="8181474" cy="2173704"/>
          </a:xfrm>
          <a:prstGeom prst="rect">
            <a:avLst/>
          </a:prstGeom>
          <a:noFill/>
        </p:spPr>
        <p:txBody>
          <a:bodyPr wrap="square" numCol="1" rtlCol="0" anchor="ctr">
            <a:noAutofit/>
          </a:bodyPr>
          <a:lstStyle/>
          <a:p>
            <a:pPr algn="ctr"/>
            <a:r>
              <a:rPr lang="en-US" sz="3800" dirty="0">
                <a:latin typeface="Calibri" panose="020F0502020204030204" pitchFamily="34" charset="0"/>
                <a:cs typeface="Calibri" panose="020F0502020204030204" pitchFamily="34" charset="0"/>
              </a:rPr>
              <a:t>1 Thessalonians 4:13-18</a:t>
            </a:r>
          </a:p>
          <a:p>
            <a:pPr algn="ctr"/>
            <a:r>
              <a:rPr lang="en-US" sz="3800" dirty="0">
                <a:latin typeface="Calibri" panose="020F0502020204030204" pitchFamily="34" charset="0"/>
                <a:cs typeface="Calibri" panose="020F0502020204030204" pitchFamily="34" charset="0"/>
              </a:rPr>
              <a:t>Revelation 14:13</a:t>
            </a:r>
          </a:p>
          <a:p>
            <a:pPr algn="ctr"/>
            <a:r>
              <a:rPr lang="en-US" sz="3800" dirty="0">
                <a:latin typeface="Calibri" panose="020F0502020204030204" pitchFamily="34" charset="0"/>
                <a:cs typeface="Calibri" panose="020F0502020204030204" pitchFamily="34" charset="0"/>
              </a:rPr>
              <a:t>Revelation 21:3-5</a:t>
            </a:r>
          </a:p>
        </p:txBody>
      </p:sp>
    </p:spTree>
    <p:extLst>
      <p:ext uri="{BB962C8B-B14F-4D97-AF65-F5344CB8AC3E}">
        <p14:creationId xmlns:p14="http://schemas.microsoft.com/office/powerpoint/2010/main" val="573522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Dealing with Grief</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350803"/>
            <a:ext cx="8181474" cy="707886"/>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Dealing with the Grieving Process</a:t>
            </a:r>
          </a:p>
        </p:txBody>
      </p:sp>
      <p:sp>
        <p:nvSpPr>
          <p:cNvPr id="2" name="TextBox 1">
            <a:extLst>
              <a:ext uri="{FF2B5EF4-FFF2-40B4-BE49-F238E27FC236}">
                <a16:creationId xmlns:a16="http://schemas.microsoft.com/office/drawing/2014/main" id="{AC32CDBE-52DB-DA4D-B72D-D836D5A9E35D}"/>
              </a:ext>
            </a:extLst>
          </p:cNvPr>
          <p:cNvSpPr txBox="1"/>
          <p:nvPr/>
        </p:nvSpPr>
        <p:spPr>
          <a:xfrm>
            <a:off x="481263" y="5771147"/>
            <a:ext cx="7570537"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“Coping with Grief and Loss” </a:t>
            </a:r>
            <a:r>
              <a:rPr lang="en-US" i="1" dirty="0" err="1">
                <a:latin typeface="Calibri" panose="020F0502020204030204" pitchFamily="34" charset="0"/>
                <a:cs typeface="Calibri" panose="020F0502020204030204" pitchFamily="34" charset="0"/>
              </a:rPr>
              <a:t>HelpGuide.org</a:t>
            </a:r>
            <a:endParaRPr lang="en-US" i="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https://</a:t>
            </a:r>
            <a:r>
              <a:rPr lang="en-US" dirty="0" err="1">
                <a:latin typeface="Calibri" panose="020F0502020204030204" pitchFamily="34" charset="0"/>
                <a:cs typeface="Calibri" panose="020F0502020204030204" pitchFamily="34" charset="0"/>
              </a:rPr>
              <a:t>www.helpguide.org</a:t>
            </a:r>
            <a:r>
              <a:rPr lang="en-US" dirty="0">
                <a:latin typeface="Calibri" panose="020F0502020204030204" pitchFamily="34" charset="0"/>
                <a:cs typeface="Calibri" panose="020F0502020204030204" pitchFamily="34" charset="0"/>
              </a:rPr>
              <a:t>/articles/grief/coping-with-grief-and-</a:t>
            </a:r>
            <a:r>
              <a:rPr lang="en-US" dirty="0" err="1">
                <a:latin typeface="Calibri" panose="020F0502020204030204" pitchFamily="34" charset="0"/>
                <a:cs typeface="Calibri" panose="020F0502020204030204" pitchFamily="34" charset="0"/>
              </a:rPr>
              <a:t>loss.htm</a:t>
            </a:r>
            <a:endParaRPr lang="en-US"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6BD951AB-08D7-0343-B2A8-043F2009BC18}"/>
              </a:ext>
            </a:extLst>
          </p:cNvPr>
          <p:cNvSpPr txBox="1"/>
          <p:nvPr/>
        </p:nvSpPr>
        <p:spPr>
          <a:xfrm>
            <a:off x="481263" y="2269709"/>
            <a:ext cx="8181474" cy="2173704"/>
          </a:xfrm>
          <a:prstGeom prst="rect">
            <a:avLst/>
          </a:prstGeom>
          <a:noFill/>
        </p:spPr>
        <p:txBody>
          <a:bodyPr wrap="square" numCol="1" rtlCol="0">
            <a:noAutofit/>
          </a:bodyPr>
          <a:lstStyle/>
          <a:p>
            <a:pPr marL="742950" indent="-742950">
              <a:buFont typeface="+mj-lt"/>
              <a:buAutoNum type="arabicPeriod"/>
            </a:pPr>
            <a:r>
              <a:rPr lang="en-US" sz="3800" dirty="0">
                <a:latin typeface="Calibri" panose="020F0502020204030204" pitchFamily="34" charset="0"/>
                <a:cs typeface="Calibri" panose="020F0502020204030204" pitchFamily="34" charset="0"/>
              </a:rPr>
              <a:t>Acknowledge your pain.</a:t>
            </a:r>
          </a:p>
          <a:p>
            <a:pPr marL="742950" indent="-742950">
              <a:buFont typeface="+mj-lt"/>
              <a:buAutoNum type="arabicPeriod"/>
            </a:pPr>
            <a:r>
              <a:rPr lang="en-US" sz="3800" dirty="0">
                <a:latin typeface="Calibri" panose="020F0502020204030204" pitchFamily="34" charset="0"/>
                <a:cs typeface="Calibri" panose="020F0502020204030204" pitchFamily="34" charset="0"/>
              </a:rPr>
              <a:t>Accept that grief can trigger many different and unexpected emotions.</a:t>
            </a:r>
          </a:p>
        </p:txBody>
      </p:sp>
    </p:spTree>
    <p:extLst>
      <p:ext uri="{BB962C8B-B14F-4D97-AF65-F5344CB8AC3E}">
        <p14:creationId xmlns:p14="http://schemas.microsoft.com/office/powerpoint/2010/main" val="2012191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John 11:21-22</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575646"/>
            <a:ext cx="8181474" cy="2785378"/>
          </a:xfrm>
          <a:prstGeom prst="rect">
            <a:avLst/>
          </a:prstGeom>
          <a:noFill/>
        </p:spPr>
        <p:txBody>
          <a:bodyPr wrap="square" rtlCol="0">
            <a:spAutoFit/>
          </a:bodyPr>
          <a:lstStyle/>
          <a:p>
            <a:r>
              <a:rPr lang="en-US" sz="3500" b="1" dirty="0">
                <a:latin typeface="Calibri" panose="020F0502020204030204" pitchFamily="34" charset="0"/>
                <a:cs typeface="Calibri" panose="020F0502020204030204" pitchFamily="34" charset="0"/>
              </a:rPr>
              <a:t>Martha: “Then Martha said to Jesus, ‘Lord, if You had been here, my brother would not have died. But even now I know that whatever You ask of God, God will give You.’”</a:t>
            </a:r>
          </a:p>
        </p:txBody>
      </p:sp>
    </p:spTree>
    <p:extLst>
      <p:ext uri="{BB962C8B-B14F-4D97-AF65-F5344CB8AC3E}">
        <p14:creationId xmlns:p14="http://schemas.microsoft.com/office/powerpoint/2010/main" val="2614683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John 11:32</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575646"/>
            <a:ext cx="8181474" cy="2785378"/>
          </a:xfrm>
          <a:prstGeom prst="rect">
            <a:avLst/>
          </a:prstGeom>
          <a:noFill/>
        </p:spPr>
        <p:txBody>
          <a:bodyPr wrap="square" rtlCol="0">
            <a:spAutoFit/>
          </a:bodyPr>
          <a:lstStyle/>
          <a:p>
            <a:r>
              <a:rPr lang="en-US" sz="3500" b="1" dirty="0">
                <a:latin typeface="Calibri" panose="020F0502020204030204" pitchFamily="34" charset="0"/>
                <a:cs typeface="Calibri" panose="020F0502020204030204" pitchFamily="34" charset="0"/>
              </a:rPr>
              <a:t>Mary: “Then, when Mary came where Jesus was, and saw Him, she fell down at His feet, saying to Him, “Lord, if You had been here, my brother would not have died.”</a:t>
            </a:r>
          </a:p>
        </p:txBody>
      </p:sp>
    </p:spTree>
    <p:extLst>
      <p:ext uri="{BB962C8B-B14F-4D97-AF65-F5344CB8AC3E}">
        <p14:creationId xmlns:p14="http://schemas.microsoft.com/office/powerpoint/2010/main" val="292690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John 11:33-35</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252375"/>
            <a:ext cx="8181474" cy="3323987"/>
          </a:xfrm>
          <a:prstGeom prst="rect">
            <a:avLst/>
          </a:prstGeom>
          <a:noFill/>
        </p:spPr>
        <p:txBody>
          <a:bodyPr wrap="square" rtlCol="0">
            <a:spAutoFit/>
          </a:bodyPr>
          <a:lstStyle/>
          <a:p>
            <a:r>
              <a:rPr lang="en-US" sz="3500" b="1" dirty="0">
                <a:latin typeface="Calibri" panose="020F0502020204030204" pitchFamily="34" charset="0"/>
                <a:cs typeface="Calibri" panose="020F0502020204030204" pitchFamily="34" charset="0"/>
              </a:rPr>
              <a:t>Jesus: “Therefore, when Jesus saw her weeping, and the Jews who came with her weeping, He groaned in the spirit and was troubled. And He said, ‘Where have you laid him?’ They said to Him, ‘Lord, come and see. Jesus wept.”</a:t>
            </a:r>
          </a:p>
        </p:txBody>
      </p:sp>
    </p:spTree>
    <p:extLst>
      <p:ext uri="{BB962C8B-B14F-4D97-AF65-F5344CB8AC3E}">
        <p14:creationId xmlns:p14="http://schemas.microsoft.com/office/powerpoint/2010/main" val="476638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Dealing with Grief</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350803"/>
            <a:ext cx="8181474" cy="707886"/>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Causes of Grief</a:t>
            </a:r>
          </a:p>
        </p:txBody>
      </p:sp>
      <p:sp>
        <p:nvSpPr>
          <p:cNvPr id="2" name="TextBox 1">
            <a:extLst>
              <a:ext uri="{FF2B5EF4-FFF2-40B4-BE49-F238E27FC236}">
                <a16:creationId xmlns:a16="http://schemas.microsoft.com/office/drawing/2014/main" id="{AC32CDBE-52DB-DA4D-B72D-D836D5A9E35D}"/>
              </a:ext>
            </a:extLst>
          </p:cNvPr>
          <p:cNvSpPr txBox="1"/>
          <p:nvPr/>
        </p:nvSpPr>
        <p:spPr>
          <a:xfrm>
            <a:off x="481263" y="5771147"/>
            <a:ext cx="7570537"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“Coping with Grief and Loss” </a:t>
            </a:r>
            <a:r>
              <a:rPr lang="en-US" i="1" dirty="0" err="1">
                <a:latin typeface="Calibri" panose="020F0502020204030204" pitchFamily="34" charset="0"/>
                <a:cs typeface="Calibri" panose="020F0502020204030204" pitchFamily="34" charset="0"/>
              </a:rPr>
              <a:t>HelpGuide.org</a:t>
            </a:r>
            <a:endParaRPr lang="en-US" i="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https://</a:t>
            </a:r>
            <a:r>
              <a:rPr lang="en-US" dirty="0" err="1">
                <a:latin typeface="Calibri" panose="020F0502020204030204" pitchFamily="34" charset="0"/>
                <a:cs typeface="Calibri" panose="020F0502020204030204" pitchFamily="34" charset="0"/>
              </a:rPr>
              <a:t>www.helpguide.org</a:t>
            </a:r>
            <a:r>
              <a:rPr lang="en-US" dirty="0">
                <a:latin typeface="Calibri" panose="020F0502020204030204" pitchFamily="34" charset="0"/>
                <a:cs typeface="Calibri" panose="020F0502020204030204" pitchFamily="34" charset="0"/>
              </a:rPr>
              <a:t>/articles/grief/coping-with-grief-and-</a:t>
            </a:r>
            <a:r>
              <a:rPr lang="en-US" dirty="0" err="1">
                <a:latin typeface="Calibri" panose="020F0502020204030204" pitchFamily="34" charset="0"/>
                <a:cs typeface="Calibri" panose="020F0502020204030204" pitchFamily="34" charset="0"/>
              </a:rPr>
              <a:t>loss.htm</a:t>
            </a:r>
            <a:endParaRPr lang="en-US"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6BD951AB-08D7-0343-B2A8-043F2009BC18}"/>
              </a:ext>
            </a:extLst>
          </p:cNvPr>
          <p:cNvSpPr txBox="1"/>
          <p:nvPr/>
        </p:nvSpPr>
        <p:spPr>
          <a:xfrm>
            <a:off x="481263" y="2036311"/>
            <a:ext cx="8181474" cy="2407102"/>
          </a:xfrm>
          <a:prstGeom prst="rect">
            <a:avLst/>
          </a:prstGeom>
          <a:noFill/>
        </p:spPr>
        <p:txBody>
          <a:bodyPr wrap="square" numCol="2" rtlCol="0">
            <a:noAutofit/>
          </a:bodyPr>
          <a:lstStyle/>
          <a:p>
            <a:pPr marL="457200" indent="-457200">
              <a:buFont typeface="Arial" panose="020B0604020202020204" pitchFamily="34" charset="0"/>
              <a:buChar char="•"/>
            </a:pPr>
            <a:r>
              <a:rPr lang="en-US" sz="3500" dirty="0">
                <a:latin typeface="Calibri" panose="020F0502020204030204" pitchFamily="34" charset="0"/>
                <a:cs typeface="Calibri" panose="020F0502020204030204" pitchFamily="34" charset="0"/>
              </a:rPr>
              <a:t>Death</a:t>
            </a:r>
          </a:p>
          <a:p>
            <a:pPr marL="457200" indent="-457200">
              <a:buFont typeface="Arial" panose="020B0604020202020204" pitchFamily="34" charset="0"/>
              <a:buChar char="•"/>
            </a:pPr>
            <a:r>
              <a:rPr lang="en-US" sz="3500" dirty="0">
                <a:latin typeface="Calibri" panose="020F0502020204030204" pitchFamily="34" charset="0"/>
                <a:cs typeface="Calibri" panose="020F0502020204030204" pitchFamily="34" charset="0"/>
              </a:rPr>
              <a:t>Divorce</a:t>
            </a:r>
          </a:p>
          <a:p>
            <a:pPr marL="457200" indent="-457200">
              <a:buFont typeface="Arial" panose="020B0604020202020204" pitchFamily="34" charset="0"/>
              <a:buChar char="•"/>
            </a:pPr>
            <a:r>
              <a:rPr lang="en-US" sz="3500" dirty="0">
                <a:latin typeface="Calibri" panose="020F0502020204030204" pitchFamily="34" charset="0"/>
                <a:cs typeface="Calibri" panose="020F0502020204030204" pitchFamily="34" charset="0"/>
              </a:rPr>
              <a:t>Loss of health</a:t>
            </a:r>
          </a:p>
          <a:p>
            <a:pPr marL="457200" indent="-457200">
              <a:buFont typeface="Arial" panose="020B0604020202020204" pitchFamily="34" charset="0"/>
              <a:buChar char="•"/>
            </a:pPr>
            <a:r>
              <a:rPr lang="en-US" sz="3500" dirty="0">
                <a:latin typeface="Calibri" panose="020F0502020204030204" pitchFamily="34" charset="0"/>
                <a:cs typeface="Calibri" panose="020F0502020204030204" pitchFamily="34" charset="0"/>
              </a:rPr>
              <a:t>Death of pet</a:t>
            </a:r>
          </a:p>
          <a:p>
            <a:pPr marL="457200" indent="-457200">
              <a:buFont typeface="Arial" panose="020B0604020202020204" pitchFamily="34" charset="0"/>
              <a:buChar char="•"/>
            </a:pPr>
            <a:r>
              <a:rPr lang="en-US" sz="3500" dirty="0">
                <a:latin typeface="Calibri" panose="020F0502020204030204" pitchFamily="34" charset="0"/>
                <a:cs typeface="Calibri" panose="020F0502020204030204" pitchFamily="34" charset="0"/>
              </a:rPr>
              <a:t>Loss of financial stability</a:t>
            </a:r>
          </a:p>
          <a:p>
            <a:pPr marL="457200" indent="-457200">
              <a:buFont typeface="Arial" panose="020B0604020202020204" pitchFamily="34" charset="0"/>
              <a:buChar char="•"/>
            </a:pPr>
            <a:r>
              <a:rPr lang="en-US" sz="3500" dirty="0">
                <a:latin typeface="Calibri" panose="020F0502020204030204" pitchFamily="34" charset="0"/>
                <a:cs typeface="Calibri" panose="020F0502020204030204" pitchFamily="34" charset="0"/>
              </a:rPr>
              <a:t>Loss of a dream</a:t>
            </a:r>
          </a:p>
          <a:p>
            <a:pPr marL="457200" indent="-457200">
              <a:buFont typeface="Arial" panose="020B0604020202020204" pitchFamily="34" charset="0"/>
              <a:buChar char="•"/>
            </a:pPr>
            <a:r>
              <a:rPr lang="en-US" sz="3500" dirty="0">
                <a:latin typeface="Calibri" panose="020F0502020204030204" pitchFamily="34" charset="0"/>
                <a:cs typeface="Calibri" panose="020F0502020204030204" pitchFamily="34" charset="0"/>
              </a:rPr>
              <a:t>Sale of home</a:t>
            </a:r>
          </a:p>
        </p:txBody>
      </p:sp>
    </p:spTree>
    <p:extLst>
      <p:ext uri="{BB962C8B-B14F-4D97-AF65-F5344CB8AC3E}">
        <p14:creationId xmlns:p14="http://schemas.microsoft.com/office/powerpoint/2010/main" val="1307944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2000"/>
                                        <p:tgtEl>
                                          <p:spTgt spid="2"/>
                                        </p:tgtEl>
                                        <p:attrNameLst>
                                          <p:attrName>ppt_x</p:attrName>
                                        </p:attrNameLst>
                                      </p:cBhvr>
                                      <p:tavLst>
                                        <p:tav tm="0">
                                          <p:val>
                                            <p:strVal val="#ppt_x-#ppt_w*1.125000"/>
                                          </p:val>
                                        </p:tav>
                                        <p:tav tm="100000">
                                          <p:val>
                                            <p:strVal val="#ppt_x"/>
                                          </p:val>
                                        </p:tav>
                                      </p:tavLst>
                                    </p:anim>
                                    <p:animEffect transition="in" filter="wipe(right)">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1000"/>
                                        <p:tgtEl>
                                          <p:spTgt spid="8">
                                            <p:txEl>
                                              <p:pRg st="0" end="0"/>
                                            </p:txEl>
                                          </p:spTgt>
                                        </p:tgtEl>
                                      </p:cBhvr>
                                    </p:animEffect>
                                    <p:anim calcmode="lin" valueType="num">
                                      <p:cBhvr>
                                        <p:cTn id="2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8">
                                            <p:txEl>
                                              <p:pRg st="1" end="1"/>
                                            </p:txEl>
                                          </p:spTgt>
                                        </p:tgtEl>
                                        <p:attrNameLst>
                                          <p:attrName>style.visibility</p:attrName>
                                        </p:attrNameLst>
                                      </p:cBhvr>
                                      <p:to>
                                        <p:strVal val="visible"/>
                                      </p:to>
                                    </p:set>
                                    <p:animEffect transition="in" filter="fade">
                                      <p:cBhvr>
                                        <p:cTn id="34" dur="1000"/>
                                        <p:tgtEl>
                                          <p:spTgt spid="8">
                                            <p:txEl>
                                              <p:pRg st="1" end="1"/>
                                            </p:txEl>
                                          </p:spTgt>
                                        </p:tgtEl>
                                      </p:cBhvr>
                                    </p:animEffect>
                                    <p:anim calcmode="lin" valueType="num">
                                      <p:cBhvr>
                                        <p:cTn id="3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8">
                                            <p:txEl>
                                              <p:pRg st="2" end="2"/>
                                            </p:txEl>
                                          </p:spTgt>
                                        </p:tgtEl>
                                        <p:attrNameLst>
                                          <p:attrName>style.visibility</p:attrName>
                                        </p:attrNameLst>
                                      </p:cBhvr>
                                      <p:to>
                                        <p:strVal val="visible"/>
                                      </p:to>
                                    </p:set>
                                    <p:animEffect transition="in" filter="fade">
                                      <p:cBhvr>
                                        <p:cTn id="41" dur="1000"/>
                                        <p:tgtEl>
                                          <p:spTgt spid="8">
                                            <p:txEl>
                                              <p:pRg st="2" end="2"/>
                                            </p:txEl>
                                          </p:spTgt>
                                        </p:tgtEl>
                                      </p:cBhvr>
                                    </p:animEffect>
                                    <p:anim calcmode="lin" valueType="num">
                                      <p:cBhvr>
                                        <p:cTn id="4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8">
                                            <p:txEl>
                                              <p:pRg st="3" end="3"/>
                                            </p:txEl>
                                          </p:spTgt>
                                        </p:tgtEl>
                                        <p:attrNameLst>
                                          <p:attrName>style.visibility</p:attrName>
                                        </p:attrNameLst>
                                      </p:cBhvr>
                                      <p:to>
                                        <p:strVal val="visible"/>
                                      </p:to>
                                    </p:set>
                                    <p:animEffect transition="in" filter="fade">
                                      <p:cBhvr>
                                        <p:cTn id="48" dur="1000"/>
                                        <p:tgtEl>
                                          <p:spTgt spid="8">
                                            <p:txEl>
                                              <p:pRg st="3" end="3"/>
                                            </p:txEl>
                                          </p:spTgt>
                                        </p:tgtEl>
                                      </p:cBhvr>
                                    </p:animEffect>
                                    <p:anim calcmode="lin" valueType="num">
                                      <p:cBhvr>
                                        <p:cTn id="4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8">
                                            <p:txEl>
                                              <p:pRg st="4" end="4"/>
                                            </p:txEl>
                                          </p:spTgt>
                                        </p:tgtEl>
                                        <p:attrNameLst>
                                          <p:attrName>style.visibility</p:attrName>
                                        </p:attrNameLst>
                                      </p:cBhvr>
                                      <p:to>
                                        <p:strVal val="visible"/>
                                      </p:to>
                                    </p:set>
                                    <p:animEffect transition="in" filter="fade">
                                      <p:cBhvr>
                                        <p:cTn id="55" dur="1000"/>
                                        <p:tgtEl>
                                          <p:spTgt spid="8">
                                            <p:txEl>
                                              <p:pRg st="4" end="4"/>
                                            </p:txEl>
                                          </p:spTgt>
                                        </p:tgtEl>
                                      </p:cBhvr>
                                    </p:animEffect>
                                    <p:anim calcmode="lin" valueType="num">
                                      <p:cBhvr>
                                        <p:cTn id="5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8">
                                            <p:txEl>
                                              <p:pRg st="5" end="5"/>
                                            </p:txEl>
                                          </p:spTgt>
                                        </p:tgtEl>
                                        <p:attrNameLst>
                                          <p:attrName>style.visibility</p:attrName>
                                        </p:attrNameLst>
                                      </p:cBhvr>
                                      <p:to>
                                        <p:strVal val="visible"/>
                                      </p:to>
                                    </p:set>
                                    <p:animEffect transition="in" filter="fade">
                                      <p:cBhvr>
                                        <p:cTn id="62" dur="1000"/>
                                        <p:tgtEl>
                                          <p:spTgt spid="8">
                                            <p:txEl>
                                              <p:pRg st="5" end="5"/>
                                            </p:txEl>
                                          </p:spTgt>
                                        </p:tgtEl>
                                      </p:cBhvr>
                                    </p:animEffect>
                                    <p:anim calcmode="lin" valueType="num">
                                      <p:cBhvr>
                                        <p:cTn id="63"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64"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8">
                                            <p:txEl>
                                              <p:pRg st="6" end="6"/>
                                            </p:txEl>
                                          </p:spTgt>
                                        </p:tgtEl>
                                        <p:attrNameLst>
                                          <p:attrName>style.visibility</p:attrName>
                                        </p:attrNameLst>
                                      </p:cBhvr>
                                      <p:to>
                                        <p:strVal val="visible"/>
                                      </p:to>
                                    </p:set>
                                    <p:animEffect transition="in" filter="fade">
                                      <p:cBhvr>
                                        <p:cTn id="69" dur="1000"/>
                                        <p:tgtEl>
                                          <p:spTgt spid="8">
                                            <p:txEl>
                                              <p:pRg st="6" end="6"/>
                                            </p:txEl>
                                          </p:spTgt>
                                        </p:tgtEl>
                                      </p:cBhvr>
                                    </p:animEffect>
                                    <p:anim calcmode="lin" valueType="num">
                                      <p:cBhvr>
                                        <p:cTn id="70"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71"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p:bldP spid="8"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Dealing with Grief</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350803"/>
            <a:ext cx="8181474" cy="707886"/>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Dealing with the Grieving Process</a:t>
            </a:r>
          </a:p>
        </p:txBody>
      </p:sp>
      <p:sp>
        <p:nvSpPr>
          <p:cNvPr id="2" name="TextBox 1">
            <a:extLst>
              <a:ext uri="{FF2B5EF4-FFF2-40B4-BE49-F238E27FC236}">
                <a16:creationId xmlns:a16="http://schemas.microsoft.com/office/drawing/2014/main" id="{AC32CDBE-52DB-DA4D-B72D-D836D5A9E35D}"/>
              </a:ext>
            </a:extLst>
          </p:cNvPr>
          <p:cNvSpPr txBox="1"/>
          <p:nvPr/>
        </p:nvSpPr>
        <p:spPr>
          <a:xfrm>
            <a:off x="481263" y="5771147"/>
            <a:ext cx="7570537"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“Coping with Grief and Loss” </a:t>
            </a:r>
            <a:r>
              <a:rPr lang="en-US" i="1" dirty="0" err="1">
                <a:latin typeface="Calibri" panose="020F0502020204030204" pitchFamily="34" charset="0"/>
                <a:cs typeface="Calibri" panose="020F0502020204030204" pitchFamily="34" charset="0"/>
              </a:rPr>
              <a:t>HelpGuide.org</a:t>
            </a:r>
            <a:endParaRPr lang="en-US" i="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https://</a:t>
            </a:r>
            <a:r>
              <a:rPr lang="en-US" dirty="0" err="1">
                <a:latin typeface="Calibri" panose="020F0502020204030204" pitchFamily="34" charset="0"/>
                <a:cs typeface="Calibri" panose="020F0502020204030204" pitchFamily="34" charset="0"/>
              </a:rPr>
              <a:t>www.helpguide.org</a:t>
            </a:r>
            <a:r>
              <a:rPr lang="en-US" dirty="0">
                <a:latin typeface="Calibri" panose="020F0502020204030204" pitchFamily="34" charset="0"/>
                <a:cs typeface="Calibri" panose="020F0502020204030204" pitchFamily="34" charset="0"/>
              </a:rPr>
              <a:t>/articles/grief/coping-with-grief-and-</a:t>
            </a:r>
            <a:r>
              <a:rPr lang="en-US" dirty="0" err="1">
                <a:latin typeface="Calibri" panose="020F0502020204030204" pitchFamily="34" charset="0"/>
                <a:cs typeface="Calibri" panose="020F0502020204030204" pitchFamily="34" charset="0"/>
              </a:rPr>
              <a:t>loss.htm</a:t>
            </a:r>
            <a:endParaRPr lang="en-US"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6BD951AB-08D7-0343-B2A8-043F2009BC18}"/>
              </a:ext>
            </a:extLst>
          </p:cNvPr>
          <p:cNvSpPr txBox="1"/>
          <p:nvPr/>
        </p:nvSpPr>
        <p:spPr>
          <a:xfrm>
            <a:off x="481263" y="2157117"/>
            <a:ext cx="8181474" cy="2173704"/>
          </a:xfrm>
          <a:prstGeom prst="rect">
            <a:avLst/>
          </a:prstGeom>
          <a:noFill/>
        </p:spPr>
        <p:txBody>
          <a:bodyPr wrap="square" numCol="1" rtlCol="0">
            <a:noAutofit/>
          </a:bodyPr>
          <a:lstStyle/>
          <a:p>
            <a:pPr marL="742950" indent="-742950">
              <a:buFont typeface="+mj-lt"/>
              <a:buAutoNum type="arabicPeriod" startAt="3"/>
            </a:pPr>
            <a:r>
              <a:rPr lang="en-US" sz="3800" dirty="0">
                <a:latin typeface="Calibri" panose="020F0502020204030204" pitchFamily="34" charset="0"/>
                <a:cs typeface="Calibri" panose="020F0502020204030204" pitchFamily="34" charset="0"/>
              </a:rPr>
              <a:t>Understand that your grieving process will be unique to you.</a:t>
            </a:r>
          </a:p>
          <a:p>
            <a:pPr marL="742950" indent="-742950">
              <a:buFont typeface="+mj-lt"/>
              <a:buAutoNum type="arabicPeriod" startAt="3"/>
            </a:pPr>
            <a:r>
              <a:rPr lang="en-US" sz="3800" dirty="0">
                <a:latin typeface="Calibri" panose="020F0502020204030204" pitchFamily="34" charset="0"/>
                <a:cs typeface="Calibri" panose="020F0502020204030204" pitchFamily="34" charset="0"/>
              </a:rPr>
              <a:t>Seek out face-to-face support from people who care about you.</a:t>
            </a:r>
          </a:p>
        </p:txBody>
      </p:sp>
    </p:spTree>
    <p:extLst>
      <p:ext uri="{BB962C8B-B14F-4D97-AF65-F5344CB8AC3E}">
        <p14:creationId xmlns:p14="http://schemas.microsoft.com/office/powerpoint/2010/main" val="1602323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Romans 12:15</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2240236"/>
            <a:ext cx="8181474" cy="1169551"/>
          </a:xfrm>
          <a:prstGeom prst="rect">
            <a:avLst/>
          </a:prstGeom>
          <a:noFill/>
        </p:spPr>
        <p:txBody>
          <a:bodyPr wrap="square" rtlCol="0">
            <a:spAutoFit/>
          </a:bodyPr>
          <a:lstStyle/>
          <a:p>
            <a:r>
              <a:rPr lang="en-US" sz="3500" b="1" dirty="0">
                <a:latin typeface="Calibri" panose="020F0502020204030204" pitchFamily="34" charset="0"/>
                <a:cs typeface="Calibri" panose="020F0502020204030204" pitchFamily="34" charset="0"/>
              </a:rPr>
              <a:t>“Rejoice with those who rejoice, and weep with those who weep.”</a:t>
            </a:r>
          </a:p>
        </p:txBody>
      </p:sp>
    </p:spTree>
    <p:extLst>
      <p:ext uri="{BB962C8B-B14F-4D97-AF65-F5344CB8AC3E}">
        <p14:creationId xmlns:p14="http://schemas.microsoft.com/office/powerpoint/2010/main" val="392466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2 Corinthians 1:3-4</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252375"/>
            <a:ext cx="8181474" cy="3485570"/>
          </a:xfrm>
          <a:prstGeom prst="rect">
            <a:avLst/>
          </a:prstGeom>
          <a:noFill/>
        </p:spPr>
        <p:txBody>
          <a:bodyPr wrap="square" rtlCol="0">
            <a:spAutoFit/>
          </a:bodyPr>
          <a:lstStyle/>
          <a:p>
            <a:pPr>
              <a:lnSpc>
                <a:spcPct val="90000"/>
              </a:lnSpc>
            </a:pPr>
            <a:r>
              <a:rPr lang="en-US" sz="3400" b="1" dirty="0">
                <a:latin typeface="Calibri" panose="020F0502020204030204" pitchFamily="34" charset="0"/>
                <a:cs typeface="Calibri" panose="020F0502020204030204" pitchFamily="34" charset="0"/>
              </a:rPr>
              <a:t>“Blessed be the God and Father of our Lord Jesus Christ, the Father of mercies and God of all comfort, who comforts us in all our tribulation, that we may be able to comfort those who are in any trouble, with the comfort with which we ourselves are comforted by God.”</a:t>
            </a:r>
          </a:p>
        </p:txBody>
      </p:sp>
    </p:spTree>
    <p:extLst>
      <p:ext uri="{BB962C8B-B14F-4D97-AF65-F5344CB8AC3E}">
        <p14:creationId xmlns:p14="http://schemas.microsoft.com/office/powerpoint/2010/main" val="3274287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Dealing with Grief</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350803"/>
            <a:ext cx="8181474" cy="707886"/>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Dealing with the Grieving Process</a:t>
            </a:r>
          </a:p>
        </p:txBody>
      </p:sp>
      <p:sp>
        <p:nvSpPr>
          <p:cNvPr id="2" name="TextBox 1">
            <a:extLst>
              <a:ext uri="{FF2B5EF4-FFF2-40B4-BE49-F238E27FC236}">
                <a16:creationId xmlns:a16="http://schemas.microsoft.com/office/drawing/2014/main" id="{AC32CDBE-52DB-DA4D-B72D-D836D5A9E35D}"/>
              </a:ext>
            </a:extLst>
          </p:cNvPr>
          <p:cNvSpPr txBox="1"/>
          <p:nvPr/>
        </p:nvSpPr>
        <p:spPr>
          <a:xfrm>
            <a:off x="481263" y="5771147"/>
            <a:ext cx="7570537"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“Coping with Grief and Loss” </a:t>
            </a:r>
            <a:r>
              <a:rPr lang="en-US" i="1" dirty="0" err="1">
                <a:latin typeface="Calibri" panose="020F0502020204030204" pitchFamily="34" charset="0"/>
                <a:cs typeface="Calibri" panose="020F0502020204030204" pitchFamily="34" charset="0"/>
              </a:rPr>
              <a:t>HelpGuide.org</a:t>
            </a:r>
            <a:endParaRPr lang="en-US" i="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https://</a:t>
            </a:r>
            <a:r>
              <a:rPr lang="en-US" dirty="0" err="1">
                <a:latin typeface="Calibri" panose="020F0502020204030204" pitchFamily="34" charset="0"/>
                <a:cs typeface="Calibri" panose="020F0502020204030204" pitchFamily="34" charset="0"/>
              </a:rPr>
              <a:t>www.helpguide.org</a:t>
            </a:r>
            <a:r>
              <a:rPr lang="en-US" dirty="0">
                <a:latin typeface="Calibri" panose="020F0502020204030204" pitchFamily="34" charset="0"/>
                <a:cs typeface="Calibri" panose="020F0502020204030204" pitchFamily="34" charset="0"/>
              </a:rPr>
              <a:t>/articles/grief/coping-with-grief-and-</a:t>
            </a:r>
            <a:r>
              <a:rPr lang="en-US" dirty="0" err="1">
                <a:latin typeface="Calibri" panose="020F0502020204030204" pitchFamily="34" charset="0"/>
                <a:cs typeface="Calibri" panose="020F0502020204030204" pitchFamily="34" charset="0"/>
              </a:rPr>
              <a:t>loss.htm</a:t>
            </a:r>
            <a:endParaRPr lang="en-US"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6BD951AB-08D7-0343-B2A8-043F2009BC18}"/>
              </a:ext>
            </a:extLst>
          </p:cNvPr>
          <p:cNvSpPr txBox="1"/>
          <p:nvPr/>
        </p:nvSpPr>
        <p:spPr>
          <a:xfrm>
            <a:off x="481263" y="2157117"/>
            <a:ext cx="8181474" cy="2173704"/>
          </a:xfrm>
          <a:prstGeom prst="rect">
            <a:avLst/>
          </a:prstGeom>
          <a:noFill/>
        </p:spPr>
        <p:txBody>
          <a:bodyPr wrap="square" numCol="1" rtlCol="0">
            <a:noAutofit/>
          </a:bodyPr>
          <a:lstStyle/>
          <a:p>
            <a:pPr marL="742950" indent="-742950">
              <a:buFont typeface="+mj-lt"/>
              <a:buAutoNum type="arabicPeriod" startAt="5"/>
            </a:pPr>
            <a:r>
              <a:rPr lang="en-US" sz="3800" dirty="0">
                <a:latin typeface="Calibri" panose="020F0502020204030204" pitchFamily="34" charset="0"/>
                <a:cs typeface="Calibri" panose="020F0502020204030204" pitchFamily="34" charset="0"/>
              </a:rPr>
              <a:t>Support yourself emotionally by taking care of yourself physically.</a:t>
            </a:r>
          </a:p>
          <a:p>
            <a:pPr marL="742950" indent="-742950">
              <a:buFont typeface="+mj-lt"/>
              <a:buAutoNum type="arabicPeriod" startAt="5"/>
            </a:pPr>
            <a:r>
              <a:rPr lang="en-US" sz="3800" dirty="0">
                <a:latin typeface="Calibri" panose="020F0502020204030204" pitchFamily="34" charset="0"/>
                <a:cs typeface="Calibri" panose="020F0502020204030204" pitchFamily="34" charset="0"/>
              </a:rPr>
              <a:t>Recognize the difference between grief and depression.</a:t>
            </a:r>
          </a:p>
        </p:txBody>
      </p:sp>
    </p:spTree>
    <p:extLst>
      <p:ext uri="{BB962C8B-B14F-4D97-AF65-F5344CB8AC3E}">
        <p14:creationId xmlns:p14="http://schemas.microsoft.com/office/powerpoint/2010/main" val="1712709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Philippians 4:6-7</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252375"/>
            <a:ext cx="8181474" cy="3231654"/>
          </a:xfrm>
          <a:prstGeom prst="rect">
            <a:avLst/>
          </a:prstGeom>
          <a:noFill/>
        </p:spPr>
        <p:txBody>
          <a:bodyPr wrap="square" rtlCol="0">
            <a:spAutoFit/>
          </a:bodyPr>
          <a:lstStyle/>
          <a:p>
            <a:r>
              <a:rPr lang="en-US" sz="3400" b="1" dirty="0">
                <a:latin typeface="Calibri" panose="020F0502020204030204" pitchFamily="34" charset="0"/>
                <a:cs typeface="Calibri" panose="020F0502020204030204" pitchFamily="34" charset="0"/>
              </a:rPr>
              <a:t>“Be anxious for nothing, but in everything by prayer and supplication, with thanksgiving, let your requests be made known to God; and the peace of God, which surpasses all understanding, will guard your hearts and minds through Christ Jesus.”</a:t>
            </a:r>
          </a:p>
        </p:txBody>
      </p:sp>
    </p:spTree>
    <p:extLst>
      <p:ext uri="{BB962C8B-B14F-4D97-AF65-F5344CB8AC3E}">
        <p14:creationId xmlns:p14="http://schemas.microsoft.com/office/powerpoint/2010/main" val="3289280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Psalm 61:2-3</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452400"/>
            <a:ext cx="8181474" cy="2785378"/>
          </a:xfrm>
          <a:prstGeom prst="rect">
            <a:avLst/>
          </a:prstGeom>
          <a:noFill/>
        </p:spPr>
        <p:txBody>
          <a:bodyPr wrap="square" rtlCol="0">
            <a:spAutoFit/>
          </a:bodyPr>
          <a:lstStyle/>
          <a:p>
            <a:r>
              <a:rPr lang="en-US" sz="3500" b="1" dirty="0">
                <a:latin typeface="Calibri" panose="020F0502020204030204" pitchFamily="34" charset="0"/>
                <a:cs typeface="Calibri" panose="020F0502020204030204" pitchFamily="34" charset="0"/>
              </a:rPr>
              <a:t>“From the end of the earth I will cry to You, When my heart is overwhelmed; Lead me to the rock that is higher than I. For You have been a shelter for me, A strong tower from the enemy.”</a:t>
            </a:r>
          </a:p>
        </p:txBody>
      </p:sp>
    </p:spTree>
    <p:extLst>
      <p:ext uri="{BB962C8B-B14F-4D97-AF65-F5344CB8AC3E}">
        <p14:creationId xmlns:p14="http://schemas.microsoft.com/office/powerpoint/2010/main" val="701379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Job 14:1-2</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844950"/>
            <a:ext cx="8181474" cy="2246769"/>
          </a:xfrm>
          <a:prstGeom prst="rect">
            <a:avLst/>
          </a:prstGeom>
          <a:noFill/>
        </p:spPr>
        <p:txBody>
          <a:bodyPr wrap="square" rtlCol="0">
            <a:spAutoFit/>
          </a:bodyPr>
          <a:lstStyle/>
          <a:p>
            <a:r>
              <a:rPr lang="en-US" sz="3500" b="1" dirty="0">
                <a:latin typeface="Calibri" panose="020F0502020204030204" pitchFamily="34" charset="0"/>
                <a:cs typeface="Calibri" panose="020F0502020204030204" pitchFamily="34" charset="0"/>
              </a:rPr>
              <a:t>“Man who is born of woman Is of few days and full of trouble. He comes forth like a flower and fades away; He flees like a shadow and does not continue.”</a:t>
            </a:r>
          </a:p>
        </p:txBody>
      </p:sp>
    </p:spTree>
    <p:extLst>
      <p:ext uri="{BB962C8B-B14F-4D97-AF65-F5344CB8AC3E}">
        <p14:creationId xmlns:p14="http://schemas.microsoft.com/office/powerpoint/2010/main" val="3729488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Romans 5:12, 15</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844950"/>
            <a:ext cx="8181474" cy="2246769"/>
          </a:xfrm>
          <a:prstGeom prst="rect">
            <a:avLst/>
          </a:prstGeom>
          <a:noFill/>
        </p:spPr>
        <p:txBody>
          <a:bodyPr wrap="square" rtlCol="0">
            <a:spAutoFit/>
          </a:bodyPr>
          <a:lstStyle/>
          <a:p>
            <a:r>
              <a:rPr lang="en-US" sz="3500" b="1" dirty="0">
                <a:latin typeface="Calibri" panose="020F0502020204030204" pitchFamily="34" charset="0"/>
                <a:cs typeface="Calibri" panose="020F0502020204030204" pitchFamily="34" charset="0"/>
              </a:rPr>
              <a:t>“Therefore, just as through one man sin entered the world, and death through sin, and thus death spread to all men, because all sinned . . . ”</a:t>
            </a:r>
          </a:p>
        </p:txBody>
      </p:sp>
    </p:spTree>
    <p:extLst>
      <p:ext uri="{BB962C8B-B14F-4D97-AF65-F5344CB8AC3E}">
        <p14:creationId xmlns:p14="http://schemas.microsoft.com/office/powerpoint/2010/main" val="2173867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Romans 5:12, 15</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575646"/>
            <a:ext cx="8181474" cy="2785378"/>
          </a:xfrm>
          <a:prstGeom prst="rect">
            <a:avLst/>
          </a:prstGeom>
          <a:noFill/>
        </p:spPr>
        <p:txBody>
          <a:bodyPr wrap="square" rtlCol="0">
            <a:spAutoFit/>
          </a:bodyPr>
          <a:lstStyle/>
          <a:p>
            <a:r>
              <a:rPr lang="en-US" sz="3500" b="1" dirty="0">
                <a:latin typeface="Calibri" panose="020F0502020204030204" pitchFamily="34" charset="0"/>
                <a:cs typeface="Calibri" panose="020F0502020204030204" pitchFamily="34" charset="0"/>
              </a:rPr>
              <a:t>“. . . But the free gift is not like the offense. For if by the one man’s offense many died, much more the grace of God and the gift by the grace of the one Man, Jesus Christ, abounded to many.”</a:t>
            </a:r>
          </a:p>
        </p:txBody>
      </p:sp>
    </p:spTree>
    <p:extLst>
      <p:ext uri="{BB962C8B-B14F-4D97-AF65-F5344CB8AC3E}">
        <p14:creationId xmlns:p14="http://schemas.microsoft.com/office/powerpoint/2010/main" val="560496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Dealing with Grief</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350803"/>
            <a:ext cx="8181474" cy="707886"/>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Myths about Grieving</a:t>
            </a:r>
          </a:p>
        </p:txBody>
      </p:sp>
      <p:sp>
        <p:nvSpPr>
          <p:cNvPr id="2" name="TextBox 1">
            <a:extLst>
              <a:ext uri="{FF2B5EF4-FFF2-40B4-BE49-F238E27FC236}">
                <a16:creationId xmlns:a16="http://schemas.microsoft.com/office/drawing/2014/main" id="{AC32CDBE-52DB-DA4D-B72D-D836D5A9E35D}"/>
              </a:ext>
            </a:extLst>
          </p:cNvPr>
          <p:cNvSpPr txBox="1"/>
          <p:nvPr/>
        </p:nvSpPr>
        <p:spPr>
          <a:xfrm>
            <a:off x="481263" y="5771147"/>
            <a:ext cx="7570537"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“Coping with Grief and Loss” </a:t>
            </a:r>
            <a:r>
              <a:rPr lang="en-US" i="1" dirty="0" err="1">
                <a:latin typeface="Calibri" panose="020F0502020204030204" pitchFamily="34" charset="0"/>
                <a:cs typeface="Calibri" panose="020F0502020204030204" pitchFamily="34" charset="0"/>
              </a:rPr>
              <a:t>HelpGuide.org</a:t>
            </a:r>
            <a:endParaRPr lang="en-US" i="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https://</a:t>
            </a:r>
            <a:r>
              <a:rPr lang="en-US" dirty="0" err="1">
                <a:latin typeface="Calibri" panose="020F0502020204030204" pitchFamily="34" charset="0"/>
                <a:cs typeface="Calibri" panose="020F0502020204030204" pitchFamily="34" charset="0"/>
              </a:rPr>
              <a:t>www.helpguide.org</a:t>
            </a:r>
            <a:r>
              <a:rPr lang="en-US" dirty="0">
                <a:latin typeface="Calibri" panose="020F0502020204030204" pitchFamily="34" charset="0"/>
                <a:cs typeface="Calibri" panose="020F0502020204030204" pitchFamily="34" charset="0"/>
              </a:rPr>
              <a:t>/articles/grief/coping-with-grief-and-</a:t>
            </a:r>
            <a:r>
              <a:rPr lang="en-US" dirty="0" err="1">
                <a:latin typeface="Calibri" panose="020F0502020204030204" pitchFamily="34" charset="0"/>
                <a:cs typeface="Calibri" panose="020F0502020204030204" pitchFamily="34" charset="0"/>
              </a:rPr>
              <a:t>loss.htm</a:t>
            </a:r>
            <a:endParaRPr lang="en-US"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6BD951AB-08D7-0343-B2A8-043F2009BC18}"/>
              </a:ext>
            </a:extLst>
          </p:cNvPr>
          <p:cNvSpPr txBox="1"/>
          <p:nvPr/>
        </p:nvSpPr>
        <p:spPr>
          <a:xfrm>
            <a:off x="481263" y="2036311"/>
            <a:ext cx="8181474" cy="2407102"/>
          </a:xfrm>
          <a:prstGeom prst="rect">
            <a:avLst/>
          </a:prstGeom>
          <a:noFill/>
        </p:spPr>
        <p:txBody>
          <a:bodyPr wrap="square" numCol="1" rtlCol="0">
            <a:noAutofit/>
          </a:bodyPr>
          <a:lstStyle/>
          <a:p>
            <a:pPr marL="457200" indent="-457200">
              <a:buFont typeface="Arial" panose="020B0604020202020204" pitchFamily="34" charset="0"/>
              <a:buChar char="•"/>
            </a:pPr>
            <a:r>
              <a:rPr lang="en-US" sz="3800" dirty="0">
                <a:latin typeface="Calibri" panose="020F0502020204030204" pitchFamily="34" charset="0"/>
                <a:cs typeface="Calibri" panose="020F0502020204030204" pitchFamily="34" charset="0"/>
              </a:rPr>
              <a:t>“The pain will go away faster if you ignore it.”</a:t>
            </a:r>
          </a:p>
          <a:p>
            <a:pPr marL="457200" indent="-457200">
              <a:buFont typeface="Arial" panose="020B0604020202020204" pitchFamily="34" charset="0"/>
              <a:buChar char="•"/>
            </a:pPr>
            <a:r>
              <a:rPr lang="en-US" sz="3800" dirty="0">
                <a:latin typeface="Calibri" panose="020F0502020204030204" pitchFamily="34" charset="0"/>
                <a:cs typeface="Calibri" panose="020F0502020204030204" pitchFamily="34" charset="0"/>
              </a:rPr>
              <a:t>“It’s important to ‘be strong’ in the face of loss.”</a:t>
            </a:r>
          </a:p>
        </p:txBody>
      </p:sp>
    </p:spTree>
    <p:extLst>
      <p:ext uri="{BB962C8B-B14F-4D97-AF65-F5344CB8AC3E}">
        <p14:creationId xmlns:p14="http://schemas.microsoft.com/office/powerpoint/2010/main" val="2255196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2 Samuel 12:16-17</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360308"/>
            <a:ext cx="8181474" cy="3000821"/>
          </a:xfrm>
          <a:prstGeom prst="rect">
            <a:avLst/>
          </a:prstGeom>
          <a:noFill/>
        </p:spPr>
        <p:txBody>
          <a:bodyPr wrap="square" rtlCol="0">
            <a:spAutoFit/>
          </a:bodyPr>
          <a:lstStyle/>
          <a:p>
            <a:pPr>
              <a:lnSpc>
                <a:spcPct val="90000"/>
              </a:lnSpc>
            </a:pPr>
            <a:r>
              <a:rPr lang="en-US" sz="3500" b="1" dirty="0">
                <a:latin typeface="Calibri" panose="020F0502020204030204" pitchFamily="34" charset="0"/>
                <a:cs typeface="Calibri" panose="020F0502020204030204" pitchFamily="34" charset="0"/>
              </a:rPr>
              <a:t>“David therefore pleaded with God for the child, and David fasted and went in and lay all night on the ground. So the elders of his house arose and went to him, to raise him up from the ground. But he would not, nor did he eat food with them.”</a:t>
            </a:r>
          </a:p>
        </p:txBody>
      </p:sp>
    </p:spTree>
    <p:extLst>
      <p:ext uri="{BB962C8B-B14F-4D97-AF65-F5344CB8AC3E}">
        <p14:creationId xmlns:p14="http://schemas.microsoft.com/office/powerpoint/2010/main" val="88019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Joshua 1:9</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718521"/>
            <a:ext cx="8181474" cy="2246769"/>
          </a:xfrm>
          <a:prstGeom prst="rect">
            <a:avLst/>
          </a:prstGeom>
          <a:noFill/>
        </p:spPr>
        <p:txBody>
          <a:bodyPr wrap="square" rtlCol="0">
            <a:spAutoFit/>
          </a:bodyPr>
          <a:lstStyle/>
          <a:p>
            <a:r>
              <a:rPr lang="en-US" sz="3500" b="1" dirty="0">
                <a:latin typeface="Calibri" panose="020F0502020204030204" pitchFamily="34" charset="0"/>
                <a:cs typeface="Calibri" panose="020F0502020204030204" pitchFamily="34" charset="0"/>
              </a:rPr>
              <a:t>“Have I not commanded you? Be strong and of good courage; do not be afraid, nor be dismayed, for the LORD your God is with you wherever you go.”</a:t>
            </a:r>
          </a:p>
        </p:txBody>
      </p:sp>
    </p:spTree>
    <p:extLst>
      <p:ext uri="{BB962C8B-B14F-4D97-AF65-F5344CB8AC3E}">
        <p14:creationId xmlns:p14="http://schemas.microsoft.com/office/powerpoint/2010/main" val="553252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3F4E7F1-0DCC-EB46-B718-4BCFDF78B754}"/>
              </a:ext>
            </a:extLst>
          </p:cNvPr>
          <p:cNvPicPr>
            <a:picLocks noChangeAspect="1"/>
          </p:cNvPicPr>
          <p:nvPr/>
        </p:nvPicPr>
        <p:blipFill rotWithShape="1">
          <a:blip r:embed="rId2"/>
          <a:srcRect t="28738" b="5832"/>
          <a:stretch/>
        </p:blipFill>
        <p:spPr>
          <a:xfrm>
            <a:off x="0" y="4684295"/>
            <a:ext cx="9144000" cy="2173704"/>
          </a:xfrm>
          <a:custGeom>
            <a:avLst/>
            <a:gdLst/>
            <a:ahLst/>
            <a:cxnLst/>
            <a:rect l="l" t="t" r="r" b="b"/>
            <a:pathLst>
              <a:path w="12192000" h="4008527">
                <a:moveTo>
                  <a:pt x="4189346" y="67"/>
                </a:moveTo>
                <a:cubicBezTo>
                  <a:pt x="6609616" y="-2813"/>
                  <a:pt x="11142685" y="89351"/>
                  <a:pt x="11767395" y="89351"/>
                </a:cubicBezTo>
                <a:cubicBezTo>
                  <a:pt x="11866707" y="89351"/>
                  <a:pt x="11953607" y="89351"/>
                  <a:pt x="12029645" y="89351"/>
                </a:cubicBezTo>
                <a:lnTo>
                  <a:pt x="12192000" y="89351"/>
                </a:lnTo>
                <a:lnTo>
                  <a:pt x="12192000" y="3985854"/>
                </a:lnTo>
                <a:lnTo>
                  <a:pt x="12191997" y="3985854"/>
                </a:lnTo>
                <a:lnTo>
                  <a:pt x="12191997" y="3974419"/>
                </a:lnTo>
                <a:lnTo>
                  <a:pt x="12184243" y="3974470"/>
                </a:lnTo>
                <a:cubicBezTo>
                  <a:pt x="11170126" y="3981070"/>
                  <a:pt x="9547540" y="3991630"/>
                  <a:pt x="6951408" y="4008527"/>
                </a:cubicBezTo>
                <a:cubicBezTo>
                  <a:pt x="6951408" y="4008527"/>
                  <a:pt x="6951408" y="4008527"/>
                  <a:pt x="3941397" y="3963467"/>
                </a:cubicBezTo>
                <a:cubicBezTo>
                  <a:pt x="3941397" y="3963467"/>
                  <a:pt x="3941397" y="3963467"/>
                  <a:pt x="1332721" y="3963467"/>
                </a:cubicBezTo>
                <a:cubicBezTo>
                  <a:pt x="1232387" y="3963467"/>
                  <a:pt x="831053" y="3963467"/>
                  <a:pt x="329384" y="3963467"/>
                </a:cubicBezTo>
                <a:lnTo>
                  <a:pt x="0" y="3969926"/>
                </a:lnTo>
                <a:lnTo>
                  <a:pt x="0" y="40691"/>
                </a:lnTo>
                <a:lnTo>
                  <a:pt x="20858" y="40713"/>
                </a:lnTo>
                <a:cubicBezTo>
                  <a:pt x="1271033" y="41633"/>
                  <a:pt x="2406326" y="39179"/>
                  <a:pt x="2925316" y="19546"/>
                </a:cubicBezTo>
                <a:cubicBezTo>
                  <a:pt x="3184813" y="6458"/>
                  <a:pt x="3630821" y="732"/>
                  <a:pt x="4189346" y="67"/>
                </a:cubicBezTo>
                <a:close/>
              </a:path>
            </a:pathLst>
          </a:custGeom>
        </p:spPr>
      </p:pic>
      <p:sp>
        <p:nvSpPr>
          <p:cNvPr id="6" name="TextBox 5">
            <a:extLst>
              <a:ext uri="{FF2B5EF4-FFF2-40B4-BE49-F238E27FC236}">
                <a16:creationId xmlns:a16="http://schemas.microsoft.com/office/drawing/2014/main" id="{089089F0-7564-1144-99E0-652B0CE8A118}"/>
              </a:ext>
            </a:extLst>
          </p:cNvPr>
          <p:cNvSpPr txBox="1"/>
          <p:nvPr/>
        </p:nvSpPr>
        <p:spPr>
          <a:xfrm>
            <a:off x="481263" y="144379"/>
            <a:ext cx="8181474" cy="1107996"/>
          </a:xfrm>
          <a:prstGeom prst="rect">
            <a:avLst/>
          </a:prstGeom>
          <a:noFill/>
        </p:spPr>
        <p:txBody>
          <a:bodyPr wrap="square" rtlCol="0">
            <a:spAutoFit/>
          </a:bodyPr>
          <a:lstStyle/>
          <a:p>
            <a:pPr algn="ctr"/>
            <a:r>
              <a:rPr lang="en-US" sz="6600" b="1" cap="small" dirty="0">
                <a:latin typeface="Calibri" panose="020F0502020204030204" pitchFamily="34" charset="0"/>
                <a:cs typeface="Calibri" panose="020F0502020204030204" pitchFamily="34" charset="0"/>
              </a:rPr>
              <a:t>Dealing with Grief</a:t>
            </a:r>
          </a:p>
        </p:txBody>
      </p:sp>
      <p:sp>
        <p:nvSpPr>
          <p:cNvPr id="7" name="TextBox 6">
            <a:extLst>
              <a:ext uri="{FF2B5EF4-FFF2-40B4-BE49-F238E27FC236}">
                <a16:creationId xmlns:a16="http://schemas.microsoft.com/office/drawing/2014/main" id="{F3042679-EFAE-FD49-AE14-648E98691A5C}"/>
              </a:ext>
            </a:extLst>
          </p:cNvPr>
          <p:cNvSpPr txBox="1"/>
          <p:nvPr/>
        </p:nvSpPr>
        <p:spPr>
          <a:xfrm>
            <a:off x="481263" y="1350803"/>
            <a:ext cx="8181474" cy="707886"/>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Myths about Grieving</a:t>
            </a:r>
          </a:p>
        </p:txBody>
      </p:sp>
      <p:sp>
        <p:nvSpPr>
          <p:cNvPr id="2" name="TextBox 1">
            <a:extLst>
              <a:ext uri="{FF2B5EF4-FFF2-40B4-BE49-F238E27FC236}">
                <a16:creationId xmlns:a16="http://schemas.microsoft.com/office/drawing/2014/main" id="{AC32CDBE-52DB-DA4D-B72D-D836D5A9E35D}"/>
              </a:ext>
            </a:extLst>
          </p:cNvPr>
          <p:cNvSpPr txBox="1"/>
          <p:nvPr/>
        </p:nvSpPr>
        <p:spPr>
          <a:xfrm>
            <a:off x="481263" y="5771147"/>
            <a:ext cx="7570537"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“Coping with Grief and Loss” </a:t>
            </a:r>
            <a:r>
              <a:rPr lang="en-US" i="1" dirty="0" err="1">
                <a:latin typeface="Calibri" panose="020F0502020204030204" pitchFamily="34" charset="0"/>
                <a:cs typeface="Calibri" panose="020F0502020204030204" pitchFamily="34" charset="0"/>
              </a:rPr>
              <a:t>HelpGuide.org</a:t>
            </a:r>
            <a:endParaRPr lang="en-US" i="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https://</a:t>
            </a:r>
            <a:r>
              <a:rPr lang="en-US" dirty="0" err="1">
                <a:latin typeface="Calibri" panose="020F0502020204030204" pitchFamily="34" charset="0"/>
                <a:cs typeface="Calibri" panose="020F0502020204030204" pitchFamily="34" charset="0"/>
              </a:rPr>
              <a:t>www.helpguide.org</a:t>
            </a:r>
            <a:r>
              <a:rPr lang="en-US" dirty="0">
                <a:latin typeface="Calibri" panose="020F0502020204030204" pitchFamily="34" charset="0"/>
                <a:cs typeface="Calibri" panose="020F0502020204030204" pitchFamily="34" charset="0"/>
              </a:rPr>
              <a:t>/articles/grief/coping-with-grief-and-</a:t>
            </a:r>
            <a:r>
              <a:rPr lang="en-US" dirty="0" err="1">
                <a:latin typeface="Calibri" panose="020F0502020204030204" pitchFamily="34" charset="0"/>
                <a:cs typeface="Calibri" panose="020F0502020204030204" pitchFamily="34" charset="0"/>
              </a:rPr>
              <a:t>loss.htm</a:t>
            </a:r>
            <a:endParaRPr lang="en-US"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6BD951AB-08D7-0343-B2A8-043F2009BC18}"/>
              </a:ext>
            </a:extLst>
          </p:cNvPr>
          <p:cNvSpPr txBox="1"/>
          <p:nvPr/>
        </p:nvSpPr>
        <p:spPr>
          <a:xfrm>
            <a:off x="481263" y="2036311"/>
            <a:ext cx="8181474" cy="2407102"/>
          </a:xfrm>
          <a:prstGeom prst="rect">
            <a:avLst/>
          </a:prstGeom>
          <a:noFill/>
        </p:spPr>
        <p:txBody>
          <a:bodyPr wrap="square" numCol="1" rtlCol="0">
            <a:noAutofit/>
          </a:bodyPr>
          <a:lstStyle/>
          <a:p>
            <a:pPr marL="457200" indent="-457200">
              <a:buFont typeface="Arial" panose="020B0604020202020204" pitchFamily="34" charset="0"/>
              <a:buChar char="•"/>
            </a:pPr>
            <a:r>
              <a:rPr lang="en-US" sz="3800" dirty="0">
                <a:latin typeface="Calibri" panose="020F0502020204030204" pitchFamily="34" charset="0"/>
                <a:cs typeface="Calibri" panose="020F0502020204030204" pitchFamily="34" charset="0"/>
              </a:rPr>
              <a:t>“If you don’t cry, it means you aren’t sorry about the loss.”</a:t>
            </a:r>
          </a:p>
          <a:p>
            <a:pPr marL="457200" indent="-457200">
              <a:buFont typeface="Arial" panose="020B0604020202020204" pitchFamily="34" charset="0"/>
              <a:buChar char="•"/>
            </a:pPr>
            <a:r>
              <a:rPr lang="en-US" sz="3800" dirty="0">
                <a:latin typeface="Calibri" panose="020F0502020204030204" pitchFamily="34" charset="0"/>
                <a:cs typeface="Calibri" panose="020F0502020204030204" pitchFamily="34" charset="0"/>
              </a:rPr>
              <a:t>“Moving on with your life means forgetting about your loss.”</a:t>
            </a:r>
          </a:p>
        </p:txBody>
      </p:sp>
    </p:spTree>
    <p:extLst>
      <p:ext uri="{BB962C8B-B14F-4D97-AF65-F5344CB8AC3E}">
        <p14:creationId xmlns:p14="http://schemas.microsoft.com/office/powerpoint/2010/main" val="4133276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theme/theme1.xml><?xml version="1.0" encoding="utf-8"?>
<a:theme xmlns:a="http://schemas.openxmlformats.org/drawingml/2006/main" name="BlobVTI">
  <a:themeElements>
    <a:clrScheme name="AnalogousFromLightSeedLeftStep">
      <a:dk1>
        <a:srgbClr val="000000"/>
      </a:dk1>
      <a:lt1>
        <a:srgbClr val="FFFFFF"/>
      </a:lt1>
      <a:dk2>
        <a:srgbClr val="242741"/>
      </a:dk2>
      <a:lt2>
        <a:srgbClr val="E2E5E8"/>
      </a:lt2>
      <a:accent1>
        <a:srgbClr val="B99C7E"/>
      </a:accent1>
      <a:accent2>
        <a:srgbClr val="BA857F"/>
      </a:accent2>
      <a:accent3>
        <a:srgbClr val="C595A4"/>
      </a:accent3>
      <a:accent4>
        <a:srgbClr val="BA7FAA"/>
      </a:accent4>
      <a:accent5>
        <a:srgbClr val="BD94C5"/>
      </a:accent5>
      <a:accent6>
        <a:srgbClr val="987FBA"/>
      </a:accent6>
      <a:hlink>
        <a:srgbClr val="6084A9"/>
      </a:hlink>
      <a:folHlink>
        <a:srgbClr val="7F7F7F"/>
      </a:folHlink>
    </a:clrScheme>
    <a:fontScheme name="Blob">
      <a:majorFont>
        <a:latin typeface="The Hand Extrablack"/>
        <a:ea typeface=""/>
        <a:cs typeface=""/>
      </a:majorFont>
      <a:minorFont>
        <a:latin typeface="Sagona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139</TotalTime>
  <Words>1197</Words>
  <Application>Microsoft Macintosh PowerPoint</Application>
  <PresentationFormat>On-screen Show (4:3)</PresentationFormat>
  <Paragraphs>99</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Sagona Book</vt:lpstr>
      <vt:lpstr>The Hand Extrablack</vt:lpstr>
      <vt:lpstr>BlobVTI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18</cp:revision>
  <dcterms:created xsi:type="dcterms:W3CDTF">2020-12-13T01:29:25Z</dcterms:created>
  <dcterms:modified xsi:type="dcterms:W3CDTF">2020-12-29T19:19:37Z</dcterms:modified>
</cp:coreProperties>
</file>