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docProps/custom.xml" ContentType="application/vnd.openxmlformats-officedocument.custom-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60"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8379" autoAdjust="0"/>
  </p:normalViewPr>
  <p:slideViewPr>
    <p:cSldViewPr snapToGrid="0">
      <p:cViewPr varScale="1">
        <p:scale>
          <a:sx n="103" d="100"/>
          <a:sy n="103" d="100"/>
        </p:scale>
        <p:origin x="-3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blipFill dpi="0" rotWithShape="1">
          <a:blip r:embed="rId2" cstate="print">
            <a:duotone>
              <a:prstClr val="black"/>
              <a:schemeClr val="accent2">
                <a:tint val="45000"/>
                <a:satMod val="400000"/>
              </a:schemeClr>
            </a:duotone>
            <a:lum bright="34000" contrast="57000"/>
          </a:blip>
          <a:srcRect/>
          <a:stretch>
            <a:fillRect l="-16000" r="-1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8049682-DE59-7B45-9C9A-D768D7A89936}" type="datetimeFigureOut">
              <a:rPr lang="en-US"/>
              <a:pPr/>
              <a:t>7/3/19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DFA34E0-D5C6-C74D-97C8-ADD6FE38F0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5CF7756-20CE-B14E-9FD8-793140A3C307}" type="datetimeFigureOut">
              <a:rPr lang="en-US"/>
              <a:pPr/>
              <a:t>7/3/19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67F209-A71E-8441-BB9D-0EAFA5064C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ABEEDA-0E1C-AC42-BE6D-26486927AB82}" type="datetimeFigureOut">
              <a:rPr lang="en-US"/>
              <a:pPr/>
              <a:t>7/3/19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F785B8-F806-DA4E-B844-2E5254DA81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Rounded Rectangle 3"/>
          <p:cNvSpPr/>
          <p:nvPr userDrawn="1"/>
        </p:nvSpPr>
        <p:spPr>
          <a:xfrm>
            <a:off x="457200" y="342900"/>
            <a:ext cx="8229600" cy="6172200"/>
          </a:xfrm>
          <a:prstGeom prst="roundRect">
            <a:avLst/>
          </a:prstGeom>
          <a:solidFill>
            <a:schemeClr val="bg2">
              <a:lumMod val="9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EF2FD92-CD66-9F4D-AD12-C667DE522712}" type="datetimeFigureOut">
              <a:rPr lang="en-US"/>
              <a:pPr/>
              <a:t>7/3/19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030879C-8E48-934A-98C8-9713056FBF6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3065338-3C88-8E42-BABA-B13F9F6166A6}" type="datetimeFigureOut">
              <a:rPr lang="en-US"/>
              <a:pPr/>
              <a:t>7/3/19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A6E5165-3735-FB4D-A52A-BB53E0FE30A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135352A-2B98-4A41-86A2-04CB380E0FAE}" type="datetimeFigureOut">
              <a:rPr lang="en-US"/>
              <a:pPr/>
              <a:t>7/3/19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A03F001-EA5F-2643-BBA7-6DA3CFAC26D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0FC4D30-5208-AD48-BACD-0FAFD1277FB8}" type="datetimeFigureOut">
              <a:rPr lang="en-US"/>
              <a:pPr/>
              <a:t>7/3/19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C1FBFE6-592C-2A4B-AD80-52338EAB190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533C0CC-5ECC-B741-9D6B-76E5247895AF}" type="datetimeFigureOut">
              <a:rPr lang="en-US"/>
              <a:pPr/>
              <a:t>7/3/19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DA381EE-42DD-BF47-A519-35F401081E5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F845E2B-FC9A-4544-8DE3-1EFBFCCA1EE8}" type="datetimeFigureOut">
              <a:rPr lang="en-US"/>
              <a:pPr/>
              <a:t>7/3/19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5A14F77-43BA-DD43-A27A-065F8FE7DD6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C1E159-E4AF-AE49-B4A5-671E0A19FA5B}" type="datetimeFigureOut">
              <a:rPr lang="en-US"/>
              <a:pPr/>
              <a:t>7/3/19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E73E9D6-4CD3-4F4B-9B36-E487E58CDB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F7D55F0-79DA-734B-A1F1-D7FA07476449}" type="datetimeFigureOut">
              <a:rPr lang="en-US"/>
              <a:pPr/>
              <a:t>7/3/19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2228A7-7093-D14E-BCEE-86F6D9A0783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cstate="print">
            <a:duotone>
              <a:prstClr val="black"/>
              <a:schemeClr val="accent4">
                <a:tint val="45000"/>
                <a:satMod val="400000"/>
              </a:schemeClr>
            </a:duotone>
            <a:lum bright="22000" contrast="36000"/>
          </a:blip>
          <a:srcRect/>
          <a:stretch>
            <a:fillRect l="-16000" r="-1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AD9F942B-88F7-3D45-BFE6-C44AB61E9C4D}" type="datetimeFigureOut">
              <a:rPr lang="en-US"/>
              <a:pPr/>
              <a:t>7/3/19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1CD13988-3C3E-A544-A5BB-E8985B14A91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1813"/>
            <a:ext cx="8229600" cy="4708525"/>
          </a:xfrm>
        </p:spPr>
        <p:txBody>
          <a:bodyPr>
            <a:normAutofit/>
          </a:bodyPr>
          <a:lstStyle/>
          <a:p>
            <a:pPr indent="-1588" eaLnBrk="1" hangingPunct="1">
              <a:lnSpc>
                <a:spcPct val="80000"/>
              </a:lnSpc>
              <a:buFont typeface="Arial" charset="0"/>
              <a:buNone/>
            </a:pPr>
            <a:r>
              <a:rPr lang="en-US" sz="3600" b="1"/>
              <a:t>“For if anyone is a hearer of the word and not a doer, he is like a man observing his natural face in a mirror; for he observes himself, goes away, and immediately forgets what kind of man he was. But he who looks into the perfect law of liberty and continues in it, and is not a forgetful hearer but a doer of the work, this one will be blessed in what he does” (NKJV).</a:t>
            </a:r>
          </a:p>
          <a:p>
            <a:pPr indent="-1588" eaLnBrk="1" hangingPunct="1">
              <a:lnSpc>
                <a:spcPct val="80000"/>
              </a:lnSpc>
              <a:buFont typeface="Arial" charset="0"/>
              <a:buNone/>
            </a:pPr>
            <a:endParaRPr lang="en-US" sz="3700" b="1"/>
          </a:p>
        </p:txBody>
      </p:sp>
      <p:sp>
        <p:nvSpPr>
          <p:cNvPr id="6" name="Rounded Rectangle 5"/>
          <p:cNvSpPr>
            <a:spLocks noChangeArrowheads="1"/>
          </p:cNvSpPr>
          <p:nvPr/>
        </p:nvSpPr>
        <p:spPr bwMode="auto">
          <a:xfrm rot="5400000">
            <a:off x="3971132" y="-3139281"/>
            <a:ext cx="1268412" cy="8229600"/>
          </a:xfrm>
          <a:prstGeom prst="roundRect">
            <a:avLst>
              <a:gd name="adj" fmla="val 16667"/>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95323E"/>
            </a:solidFill>
            <a:round/>
            <a:headEnd/>
            <a:tailEnd/>
          </a:ln>
          <a:effectLst>
            <a:outerShdw blurRad="63500" dist="38100" dir="13500000" algn="b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a:solidFill>
                <a:schemeClr val="lt1"/>
              </a:solidFill>
              <a:latin typeface="+mn-lt"/>
            </a:endParaRPr>
          </a:p>
        </p:txBody>
      </p:sp>
      <p:sp>
        <p:nvSpPr>
          <p:cNvPr id="7" name="TextBox 6"/>
          <p:cNvSpPr txBox="1">
            <a:spLocks noChangeArrowheads="1"/>
          </p:cNvSpPr>
          <p:nvPr/>
        </p:nvSpPr>
        <p:spPr bwMode="auto">
          <a:xfrm>
            <a:off x="695325" y="627063"/>
            <a:ext cx="7302500" cy="769937"/>
          </a:xfrm>
          <a:prstGeom prst="rect">
            <a:avLst/>
          </a:prstGeom>
          <a:noFill/>
          <a:ln w="9525">
            <a:noFill/>
            <a:miter lim="800000"/>
            <a:headEnd/>
            <a:tailEnd/>
          </a:ln>
        </p:spPr>
        <p:txBody>
          <a:bodyPr>
            <a:prstTxWarp prst="textNoShape">
              <a:avLst/>
            </a:prstTxWarp>
            <a:spAutoFit/>
          </a:bodyPr>
          <a:lstStyle/>
          <a:p>
            <a:r>
              <a:rPr lang="en-US" sz="4400" b="1">
                <a:latin typeface="Calibri" charset="0"/>
              </a:rPr>
              <a:t>James 1:22-25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1813"/>
            <a:ext cx="8229600" cy="4708525"/>
          </a:xfrm>
        </p:spPr>
        <p:txBody>
          <a:bodyPr/>
          <a:lstStyle/>
          <a:p>
            <a:pPr eaLnBrk="1" hangingPunct="1">
              <a:buFont typeface="Arial" charset="0"/>
              <a:buNone/>
            </a:pPr>
            <a:r>
              <a:rPr lang="en-US" sz="4400" b="1"/>
              <a:t>I. A Spiritual Perspective</a:t>
            </a:r>
          </a:p>
          <a:p>
            <a:pPr marL="968375" lvl="1" indent="-511175" eaLnBrk="1" hangingPunct="1">
              <a:buFont typeface="Arial" charset="0"/>
              <a:buNone/>
            </a:pPr>
            <a:r>
              <a:rPr lang="en-US" sz="3600" b="1"/>
              <a:t>A. The Value of the Soul (Matt. 16:26; Luke 15:4-7; Heb. 2:17).</a:t>
            </a:r>
          </a:p>
          <a:p>
            <a:pPr marL="968375" lvl="1" indent="-511175" eaLnBrk="1" hangingPunct="1">
              <a:buFont typeface="Arial" charset="0"/>
              <a:buNone/>
            </a:pPr>
            <a:r>
              <a:rPr lang="en-US" sz="3600" b="1"/>
              <a:t>B. Stronger Faith (Matt. 14:28-31; Hebrews 3:12).</a:t>
            </a:r>
          </a:p>
          <a:p>
            <a:pPr marL="968375" lvl="1" indent="-511175" eaLnBrk="1" hangingPunct="1">
              <a:buFont typeface="Arial" charset="0"/>
              <a:buNone/>
            </a:pPr>
            <a:r>
              <a:rPr lang="en-US" sz="3600" b="1"/>
              <a:t>C. Examine Yourself (2 Cor. 13:5;        Matt. 7:3-5).</a:t>
            </a:r>
          </a:p>
        </p:txBody>
      </p:sp>
      <p:sp>
        <p:nvSpPr>
          <p:cNvPr id="6" name="Rounded Rectangle 5"/>
          <p:cNvSpPr>
            <a:spLocks noChangeArrowheads="1"/>
          </p:cNvSpPr>
          <p:nvPr/>
        </p:nvSpPr>
        <p:spPr bwMode="auto">
          <a:xfrm rot="5400000">
            <a:off x="3971132" y="-3139281"/>
            <a:ext cx="1268412" cy="8229600"/>
          </a:xfrm>
          <a:prstGeom prst="roundRect">
            <a:avLst>
              <a:gd name="adj" fmla="val 16667"/>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95323E"/>
            </a:solidFill>
            <a:round/>
            <a:headEnd/>
            <a:tailEnd/>
          </a:ln>
          <a:effectLst>
            <a:outerShdw blurRad="63500" dist="38100" dir="13500000" algn="b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a:solidFill>
                <a:schemeClr val="lt1"/>
              </a:solidFill>
              <a:latin typeface="+mn-lt"/>
            </a:endParaRPr>
          </a:p>
        </p:txBody>
      </p:sp>
      <p:sp>
        <p:nvSpPr>
          <p:cNvPr id="7" name="TextBox 6"/>
          <p:cNvSpPr txBox="1">
            <a:spLocks noChangeArrowheads="1"/>
          </p:cNvSpPr>
          <p:nvPr/>
        </p:nvSpPr>
        <p:spPr bwMode="auto">
          <a:xfrm>
            <a:off x="695325" y="627063"/>
            <a:ext cx="7302500" cy="708025"/>
          </a:xfrm>
          <a:prstGeom prst="rect">
            <a:avLst/>
          </a:prstGeom>
          <a:noFill/>
          <a:ln w="9525">
            <a:noFill/>
            <a:miter lim="800000"/>
            <a:headEnd/>
            <a:tailEnd/>
          </a:ln>
        </p:spPr>
        <p:txBody>
          <a:bodyPr>
            <a:prstTxWarp prst="textNoShape">
              <a:avLst/>
            </a:prstTxWarp>
            <a:spAutoFit/>
          </a:bodyPr>
          <a:lstStyle/>
          <a:p>
            <a:r>
              <a:rPr lang="en-US" sz="4000" b="1">
                <a:latin typeface="Calibri" charset="0"/>
              </a:rPr>
              <a:t>What Can Help Us Live Better?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2775"/>
            <a:ext cx="8229600" cy="4627563"/>
          </a:xfrm>
        </p:spPr>
        <p:txBody>
          <a:bodyPr/>
          <a:lstStyle/>
          <a:p>
            <a:pPr eaLnBrk="1" hangingPunct="1">
              <a:buFont typeface="Arial" charset="0"/>
              <a:buNone/>
            </a:pPr>
            <a:r>
              <a:rPr lang="en-US" sz="4400" b="1"/>
              <a:t>II. Interaction With Others.</a:t>
            </a:r>
          </a:p>
          <a:p>
            <a:pPr marL="968375" lvl="1" indent="-511175" eaLnBrk="1" hangingPunct="1">
              <a:buFont typeface="Arial" charset="0"/>
              <a:buNone/>
            </a:pPr>
            <a:r>
              <a:rPr lang="en-US" sz="3600" b="1"/>
              <a:t>A. Encouraging Words from Others (Matt. 8:5, 10; Mark 12:41-44).</a:t>
            </a:r>
          </a:p>
          <a:p>
            <a:pPr marL="968375" lvl="1" indent="-511175" eaLnBrk="1" hangingPunct="1">
              <a:buFont typeface="Arial" charset="0"/>
              <a:buNone/>
            </a:pPr>
            <a:r>
              <a:rPr lang="en-US" sz="3600" b="1"/>
              <a:t>B. Rebuking Sin (2 Tim. 2:24-26).</a:t>
            </a:r>
          </a:p>
          <a:p>
            <a:pPr marL="968375" lvl="1" indent="-511175" eaLnBrk="1" hangingPunct="1">
              <a:buFont typeface="Arial" charset="0"/>
              <a:buNone/>
            </a:pPr>
            <a:r>
              <a:rPr lang="en-US" sz="3600" b="1"/>
              <a:t>C. Being an Example (1 Tim. 4:12; Philippians 1:19-20).</a:t>
            </a:r>
          </a:p>
        </p:txBody>
      </p:sp>
      <p:sp>
        <p:nvSpPr>
          <p:cNvPr id="6" name="Rounded Rectangle 5"/>
          <p:cNvSpPr>
            <a:spLocks noChangeArrowheads="1"/>
          </p:cNvSpPr>
          <p:nvPr/>
        </p:nvSpPr>
        <p:spPr bwMode="auto">
          <a:xfrm rot="5400000">
            <a:off x="3971132" y="-3139281"/>
            <a:ext cx="1268412" cy="8229600"/>
          </a:xfrm>
          <a:prstGeom prst="roundRect">
            <a:avLst>
              <a:gd name="adj" fmla="val 16667"/>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95323E"/>
            </a:solidFill>
            <a:round/>
            <a:headEnd/>
            <a:tailEnd/>
          </a:ln>
          <a:effectLst>
            <a:outerShdw blurRad="63500" dist="38100" dir="13500000" algn="b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a:solidFill>
                <a:schemeClr val="lt1"/>
              </a:solidFill>
              <a:latin typeface="+mn-lt"/>
            </a:endParaRPr>
          </a:p>
        </p:txBody>
      </p:sp>
      <p:sp>
        <p:nvSpPr>
          <p:cNvPr id="6148" name="TextBox 6"/>
          <p:cNvSpPr txBox="1">
            <a:spLocks noChangeArrowheads="1"/>
          </p:cNvSpPr>
          <p:nvPr/>
        </p:nvSpPr>
        <p:spPr bwMode="auto">
          <a:xfrm>
            <a:off x="695325" y="627063"/>
            <a:ext cx="7302500" cy="708025"/>
          </a:xfrm>
          <a:prstGeom prst="rect">
            <a:avLst/>
          </a:prstGeom>
          <a:noFill/>
          <a:ln w="9525">
            <a:noFill/>
            <a:miter lim="800000"/>
            <a:headEnd/>
            <a:tailEnd/>
          </a:ln>
        </p:spPr>
        <p:txBody>
          <a:bodyPr>
            <a:prstTxWarp prst="textNoShape">
              <a:avLst/>
            </a:prstTxWarp>
            <a:spAutoFit/>
          </a:bodyPr>
          <a:lstStyle/>
          <a:p>
            <a:r>
              <a:rPr lang="en-US" sz="4000" b="1">
                <a:latin typeface="Calibri" charset="0"/>
              </a:rPr>
              <a:t>What Can Help Us Live Better?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681538"/>
          </a:xfrm>
        </p:spPr>
        <p:txBody>
          <a:bodyPr/>
          <a:lstStyle/>
          <a:p>
            <a:pPr eaLnBrk="1" hangingPunct="1">
              <a:buFont typeface="Arial" charset="0"/>
              <a:buNone/>
            </a:pPr>
            <a:r>
              <a:rPr lang="en-US" sz="4400" b="1" dirty="0"/>
              <a:t>III. Meditation on the Judgment.</a:t>
            </a:r>
          </a:p>
          <a:p>
            <a:pPr marL="968375" lvl="1" indent="-511175" eaLnBrk="1" hangingPunct="1">
              <a:buFont typeface="Arial" charset="0"/>
              <a:buNone/>
            </a:pPr>
            <a:r>
              <a:rPr lang="en-US" sz="3600" b="1" dirty="0"/>
              <a:t>A. Each Day Could</a:t>
            </a:r>
            <a:r>
              <a:rPr lang="en-US" sz="3600" b="1" dirty="0" smtClean="0"/>
              <a:t> Be </a:t>
            </a:r>
            <a:r>
              <a:rPr lang="en-US" sz="3600" b="1" dirty="0"/>
              <a:t>Our Last                 (Luke 12:16-21).</a:t>
            </a:r>
          </a:p>
          <a:p>
            <a:pPr marL="968375" lvl="1" indent="-511175" eaLnBrk="1" hangingPunct="1">
              <a:buFont typeface="Arial" charset="0"/>
              <a:buNone/>
            </a:pPr>
            <a:r>
              <a:rPr lang="en-US" sz="3600" b="1" dirty="0"/>
              <a:t>B. Accountability for Our Works            (Rev. 20:12; 2 Cor. 5:10; Rom. 2:5-6).</a:t>
            </a:r>
          </a:p>
          <a:p>
            <a:pPr marL="968375" lvl="1" indent="-511175" eaLnBrk="1" hangingPunct="1">
              <a:buFont typeface="Arial" charset="0"/>
              <a:buNone/>
            </a:pPr>
            <a:r>
              <a:rPr lang="en-US" sz="3600" b="1" dirty="0"/>
              <a:t>C. Our Works Will Follow Us for Eternity (Rev.</a:t>
            </a:r>
            <a:r>
              <a:rPr lang="en-US" sz="3600" b="1" dirty="0" smtClean="0"/>
              <a:t> </a:t>
            </a:r>
            <a:r>
              <a:rPr lang="en-US" sz="3600" b="1" smtClean="0"/>
              <a:t>14:</a:t>
            </a:r>
            <a:r>
              <a:rPr lang="en-US" sz="3600" b="1" dirty="0"/>
              <a:t>13; 2 Thess. 1:6-10).</a:t>
            </a:r>
          </a:p>
        </p:txBody>
      </p:sp>
      <p:sp>
        <p:nvSpPr>
          <p:cNvPr id="6" name="Rounded Rectangle 5"/>
          <p:cNvSpPr>
            <a:spLocks noChangeArrowheads="1"/>
          </p:cNvSpPr>
          <p:nvPr/>
        </p:nvSpPr>
        <p:spPr bwMode="auto">
          <a:xfrm rot="5400000">
            <a:off x="3971132" y="-3139281"/>
            <a:ext cx="1268412" cy="8229600"/>
          </a:xfrm>
          <a:prstGeom prst="roundRect">
            <a:avLst>
              <a:gd name="adj" fmla="val 16667"/>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rgbClr val="95323E"/>
            </a:solidFill>
            <a:round/>
            <a:headEnd/>
            <a:tailEnd/>
          </a:ln>
          <a:effectLst>
            <a:outerShdw blurRad="63500" dist="38100" dir="13500000" algn="b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a:solidFill>
                <a:schemeClr val="lt1"/>
              </a:solidFill>
              <a:latin typeface="+mn-lt"/>
            </a:endParaRPr>
          </a:p>
        </p:txBody>
      </p:sp>
      <p:sp>
        <p:nvSpPr>
          <p:cNvPr id="7172" name="TextBox 6"/>
          <p:cNvSpPr txBox="1">
            <a:spLocks noChangeArrowheads="1"/>
          </p:cNvSpPr>
          <p:nvPr/>
        </p:nvSpPr>
        <p:spPr bwMode="auto">
          <a:xfrm>
            <a:off x="695325" y="627063"/>
            <a:ext cx="7302500" cy="708025"/>
          </a:xfrm>
          <a:prstGeom prst="rect">
            <a:avLst/>
          </a:prstGeom>
          <a:noFill/>
          <a:ln w="9525">
            <a:noFill/>
            <a:miter lim="800000"/>
            <a:headEnd/>
            <a:tailEnd/>
          </a:ln>
        </p:spPr>
        <p:txBody>
          <a:bodyPr>
            <a:prstTxWarp prst="textNoShape">
              <a:avLst/>
            </a:prstTxWarp>
            <a:spAutoFit/>
          </a:bodyPr>
          <a:lstStyle/>
          <a:p>
            <a:r>
              <a:rPr lang="en-US" sz="4000" b="1">
                <a:latin typeface="Calibri" charset="0"/>
              </a:rPr>
              <a:t>What Can Help Us Live Better?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d Smoky Swirls design for multi-purpose presentations">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Smoky Swirls design for multi-purpose presentations</Template>
  <TotalTime>61</TotalTime>
  <Words>332</Words>
  <Application>Microsoft Macintosh PowerPoint</Application>
  <PresentationFormat>On-screen Show (4:3)</PresentationFormat>
  <Paragraphs>17</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Red Smoky Swirls design for multi-purpose presentations</vt:lpstr>
      <vt:lpstr>Slide 1</vt:lpstr>
      <vt:lpstr>Slide 2</vt:lpstr>
      <vt:lpstr>Slide 3</vt:lpstr>
      <vt:lpstr>Slide 4</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keywords>mesh, swirls, smoke, floral, leaves, curls, fade, layers</cp:keywords>
  <cp:lastModifiedBy>Kyle Pope</cp:lastModifiedBy>
  <cp:revision>17</cp:revision>
  <dcterms:created xsi:type="dcterms:W3CDTF">2019-07-03T21:33:39Z</dcterms:created>
  <dcterms:modified xsi:type="dcterms:W3CDTF">2019-07-03T21:33:48Z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TC300039861033</vt:lpwstr>
  </property>
</Properties>
</file>