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134" r:id="rId1"/>
  </p:sldMasterIdLst>
  <p:sldIdLst>
    <p:sldId id="258" r:id="rId2"/>
    <p:sldId id="257" r:id="rId3"/>
    <p:sldId id="259" r:id="rId4"/>
    <p:sldId id="260" r:id="rId5"/>
    <p:sldId id="262" r:id="rId6"/>
    <p:sldId id="264" r:id="rId7"/>
    <p:sldId id="268" r:id="rId8"/>
    <p:sldId id="265" r:id="rId9"/>
    <p:sldId id="261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B7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334F1F0-48E8-0446-8E23-77FF0D522EA0}" type="datetimeFigureOut">
              <a:rPr lang="en-US" smtClean="0"/>
              <a:pPr/>
              <a:t>7/14/19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DB6EF64-FB19-411E-965E-9F52AA474456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F1F0-48E8-0446-8E23-77FF0D522EA0}" type="datetimeFigureOut">
              <a:rPr lang="en-US" smtClean="0"/>
              <a:pPr/>
              <a:t>7/14/19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6978-2063-0840-99D4-987C7B2027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F1F0-48E8-0446-8E23-77FF0D522EA0}" type="datetimeFigureOut">
              <a:rPr lang="en-US" smtClean="0"/>
              <a:pPr/>
              <a:t>7/14/19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6978-2063-0840-99D4-987C7B2027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F1F0-48E8-0446-8E23-77FF0D522EA0}" type="datetimeFigureOut">
              <a:rPr lang="en-US" smtClean="0"/>
              <a:pPr/>
              <a:t>7/14/19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6978-2063-0840-99D4-987C7B202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F1F0-48E8-0446-8E23-77FF0D522EA0}" type="datetimeFigureOut">
              <a:rPr lang="en-US" smtClean="0"/>
              <a:pPr/>
              <a:t>7/14/19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6978-2063-0840-99D4-987C7B202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F1F0-48E8-0446-8E23-77FF0D522EA0}" type="datetimeFigureOut">
              <a:rPr lang="en-US" smtClean="0"/>
              <a:pPr/>
              <a:t>7/14/19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E334F1F0-48E8-0446-8E23-77FF0D522EA0}" type="datetimeFigureOut">
              <a:rPr lang="en-US" smtClean="0"/>
              <a:pPr/>
              <a:t>7/14/19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6978-2063-0840-99D4-987C7B2027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F1F0-48E8-0446-8E23-77FF0D522EA0}" type="datetimeFigureOut">
              <a:rPr lang="en-US" smtClean="0"/>
              <a:pPr/>
              <a:t>7/14/19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42D2-6EC0-47EE-B633-BA0A345679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F1F0-48E8-0446-8E23-77FF0D522EA0}" type="datetimeFigureOut">
              <a:rPr lang="en-US" smtClean="0"/>
              <a:pPr/>
              <a:t>7/14/19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6978-2063-0840-99D4-987C7B2027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F1F0-48E8-0446-8E23-77FF0D522EA0}" type="datetimeFigureOut">
              <a:rPr lang="en-US" smtClean="0"/>
              <a:pPr/>
              <a:t>7/14/19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6978-2063-0840-99D4-987C7B202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F1F0-48E8-0446-8E23-77FF0D522EA0}" type="datetimeFigureOut">
              <a:rPr lang="en-US" smtClean="0"/>
              <a:pPr/>
              <a:t>7/14/19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6978-2063-0840-99D4-987C7B202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E334F1F0-48E8-0446-8E23-77FF0D522EA0}" type="datetimeFigureOut">
              <a:rPr lang="en-US" smtClean="0"/>
              <a:pPr/>
              <a:t>7/14/19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6978-2063-0840-99D4-987C7B202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E334F1F0-48E8-0446-8E23-77FF0D522EA0}" type="datetimeFigureOut">
              <a:rPr lang="en-US" smtClean="0"/>
              <a:pPr/>
              <a:t>7/14/19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E334F1F0-48E8-0446-8E23-77FF0D522EA0}" type="datetimeFigureOut">
              <a:rPr lang="en-US" smtClean="0"/>
              <a:pPr/>
              <a:t>7/14/19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B4F26978-2063-0840-99D4-987C7B2027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E334F1F0-48E8-0446-8E23-77FF0D522EA0}" type="datetimeFigureOut">
              <a:rPr lang="en-US" smtClean="0"/>
              <a:pPr/>
              <a:t>7/14/19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B4F26978-2063-0840-99D4-987C7B2027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F1F0-48E8-0446-8E23-77FF0D522EA0}" type="datetimeFigureOut">
              <a:rPr lang="en-US" smtClean="0"/>
              <a:pPr/>
              <a:t>7/14/19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6978-2063-0840-99D4-987C7B202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F1F0-48E8-0446-8E23-77FF0D522EA0}" type="datetimeFigureOut">
              <a:rPr lang="en-US" smtClean="0"/>
              <a:pPr/>
              <a:t>7/14/19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6978-2063-0840-99D4-987C7B202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F1F0-48E8-0446-8E23-77FF0D522EA0}" type="datetimeFigureOut">
              <a:rPr lang="en-US" smtClean="0"/>
              <a:pPr/>
              <a:t>7/14/19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26978-2063-0840-99D4-987C7B2027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334F1F0-48E8-0446-8E23-77FF0D522EA0}" type="datetimeFigureOut">
              <a:rPr lang="en-US" smtClean="0"/>
              <a:pPr/>
              <a:t>7/14/19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B4F26978-2063-0840-99D4-987C7B2027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5" r:id="rId1"/>
    <p:sldLayoutId id="2147484136" r:id="rId2"/>
    <p:sldLayoutId id="2147484137" r:id="rId3"/>
    <p:sldLayoutId id="2147484138" r:id="rId4"/>
    <p:sldLayoutId id="2147484139" r:id="rId5"/>
    <p:sldLayoutId id="2147484140" r:id="rId6"/>
    <p:sldLayoutId id="2147484141" r:id="rId7"/>
    <p:sldLayoutId id="2147484142" r:id="rId8"/>
    <p:sldLayoutId id="2147484143" r:id="rId9"/>
    <p:sldLayoutId id="2147484144" r:id="rId10"/>
    <p:sldLayoutId id="2147484145" r:id="rId11"/>
    <p:sldLayoutId id="2147484146" r:id="rId12"/>
    <p:sldLayoutId id="2147484147" r:id="rId13"/>
    <p:sldLayoutId id="2147484148" r:id="rId14"/>
    <p:sldLayoutId id="2147484149" r:id="rId15"/>
    <p:sldLayoutId id="2147484150" r:id="rId16"/>
    <p:sldLayoutId id="2147484151" r:id="rId17"/>
    <p:sldLayoutId id="2147484152" r:id="rId18"/>
    <p:sldLayoutId id="2147484153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 anchor="b"/>
          <a:lstStyle/>
          <a:p>
            <a:r>
              <a:rPr lang="en-US" sz="4800" b="1" dirty="0" smtClean="0"/>
              <a:t>Philippians 2:12-13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31431" cy="3916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“Therefore, my beloved, as you have always obeyed, not as in my presence only, but now much more in my absence, work out your own salvation with fear and trembling; for it is God who works in you both to will and to do for His good pleasure.”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299753" cy="3916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/>
              <a:t>III</a:t>
            </a:r>
            <a:r>
              <a:rPr lang="en-US" sz="3600" b="1" dirty="0"/>
              <a:t>. Two Important Questions.</a:t>
            </a:r>
            <a:r>
              <a:rPr lang="en-US" sz="3600" b="1" dirty="0" smtClean="0"/>
              <a:t> </a:t>
            </a:r>
            <a:endParaRPr lang="en-US" sz="3600" dirty="0" smtClean="0"/>
          </a:p>
          <a:p>
            <a:pPr marL="920750" lvl="1" indent="-520700">
              <a:buNone/>
            </a:pPr>
            <a:r>
              <a:rPr lang="en-US" sz="2600" dirty="0" smtClean="0"/>
              <a:t>B.	Are </a:t>
            </a:r>
            <a:r>
              <a:rPr lang="en-US" sz="2600" dirty="0"/>
              <a:t>we carrying out God’s work in the hearts and lives of others through our actions?</a:t>
            </a:r>
            <a:endParaRPr lang="en-US" sz="2600" dirty="0" smtClean="0"/>
          </a:p>
          <a:p>
            <a:pPr marL="1320800" lvl="2" indent="-520700">
              <a:buNone/>
            </a:pPr>
            <a:r>
              <a:rPr lang="en-US" sz="2600" dirty="0">
                <a:solidFill>
                  <a:srgbClr val="B70000"/>
                </a:solidFill>
              </a:rPr>
              <a:t>1</a:t>
            </a:r>
            <a:r>
              <a:rPr lang="en-US" sz="2600" dirty="0" smtClean="0">
                <a:solidFill>
                  <a:srgbClr val="B70000"/>
                </a:solidFill>
              </a:rPr>
              <a:t>.	</a:t>
            </a:r>
            <a:r>
              <a:rPr lang="en-US" sz="2600" dirty="0" smtClean="0"/>
              <a:t>The </a:t>
            </a:r>
            <a:r>
              <a:rPr lang="en-US" sz="2600" dirty="0"/>
              <a:t>watchmen (Ezek. 3:17-21).</a:t>
            </a:r>
            <a:endParaRPr lang="en-US" sz="2600" dirty="0" smtClean="0"/>
          </a:p>
          <a:p>
            <a:pPr marL="1320800" lvl="2" indent="-520700">
              <a:buAutoNum type="arabicPeriod" startAt="2"/>
            </a:pPr>
            <a:r>
              <a:rPr lang="en-US" sz="2600" dirty="0" smtClean="0"/>
              <a:t>We </a:t>
            </a:r>
            <a:r>
              <a:rPr lang="en-US" sz="2600" dirty="0"/>
              <a:t>are instruments  by which God works in others—or by which a work of God is not done in the lives of others.</a:t>
            </a:r>
            <a:r>
              <a:rPr lang="en-US" sz="2600" dirty="0" smtClean="0"/>
              <a:t> </a:t>
            </a:r>
          </a:p>
          <a:p>
            <a:pPr marL="1320800" lvl="2" indent="-520700"/>
            <a:r>
              <a:rPr lang="en-US" sz="2600" i="1" dirty="0" smtClean="0"/>
              <a:t>Will </a:t>
            </a:r>
            <a:r>
              <a:rPr lang="en-US" sz="2600" i="1" dirty="0"/>
              <a:t>we carry out this role or leave it undone?</a:t>
            </a:r>
            <a:r>
              <a:rPr lang="en-US" sz="2600" dirty="0"/>
              <a:t> (Esth. 3:8-13; 4:7-14).</a:t>
            </a:r>
            <a:endParaRPr lang="en-US" sz="2600" dirty="0" smtClean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>
            <a:noAutofit/>
          </a:bodyPr>
          <a:lstStyle/>
          <a:p>
            <a:r>
              <a:rPr lang="en-US" sz="4200" b="1" dirty="0" smtClean="0"/>
              <a:t>God Working Through Us</a:t>
            </a:r>
            <a:endParaRPr lang="en-US" sz="4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>
            <a:noAutofit/>
          </a:bodyPr>
          <a:lstStyle/>
          <a:p>
            <a:r>
              <a:rPr lang="en-US" sz="4200" b="1" dirty="0" smtClean="0"/>
              <a:t>God Working Through Us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273707" cy="3916363"/>
          </a:xfrm>
        </p:spPr>
        <p:txBody>
          <a:bodyPr>
            <a:noAutofit/>
          </a:bodyPr>
          <a:lstStyle/>
          <a:p>
            <a:pPr marL="0" indent="460375">
              <a:buNone/>
            </a:pPr>
            <a:r>
              <a:rPr lang="en-US" sz="3000" dirty="0" smtClean="0"/>
              <a:t>One </a:t>
            </a:r>
            <a:r>
              <a:rPr lang="en-US" sz="3000" dirty="0"/>
              <a:t>of the greatest challenges of faith is identifying the work of God in the present world.</a:t>
            </a:r>
            <a:endParaRPr lang="en-US" sz="3000" dirty="0" smtClean="0"/>
          </a:p>
          <a:p>
            <a:pPr lvl="1">
              <a:buFont typeface="Arial"/>
              <a:buChar char="•"/>
            </a:pPr>
            <a:r>
              <a:rPr lang="en-US" sz="2700" dirty="0" smtClean="0"/>
              <a:t>We </a:t>
            </a:r>
            <a:r>
              <a:rPr lang="en-US" sz="2700" dirty="0"/>
              <a:t>imagine that it would be easier if God’s work could be seen directly.</a:t>
            </a:r>
            <a:endParaRPr lang="en-US" sz="2700" dirty="0" smtClean="0"/>
          </a:p>
          <a:p>
            <a:pPr lvl="1">
              <a:buFont typeface="Arial"/>
              <a:buChar char="•"/>
            </a:pPr>
            <a:r>
              <a:rPr lang="en-US" sz="2700" dirty="0" smtClean="0"/>
              <a:t>Israel </a:t>
            </a:r>
            <a:r>
              <a:rPr lang="en-US" sz="2700" dirty="0"/>
              <a:t>saw the Red Sea parted; Judas saw Jesus walk on water; Nebuchadnezzar saw three souls delivered from flames—yet all turned from God</a:t>
            </a:r>
            <a:r>
              <a:rPr lang="en-US" sz="2700" dirty="0" smtClean="0"/>
              <a:t>.</a:t>
            </a:r>
            <a:endParaRPr lang="en-US" sz="27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263468" cy="3916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300" b="1" dirty="0" smtClean="0"/>
              <a:t>I. How </a:t>
            </a:r>
            <a:r>
              <a:rPr lang="en-US" sz="3300" b="1" dirty="0"/>
              <a:t>Does God Work in This World?</a:t>
            </a:r>
            <a:r>
              <a:rPr lang="en-US" sz="3300" b="1" dirty="0" smtClean="0"/>
              <a:t> </a:t>
            </a:r>
            <a:endParaRPr lang="en-US" sz="3300" dirty="0" smtClean="0"/>
          </a:p>
          <a:p>
            <a:pPr marL="858838" lvl="1" indent="-401638">
              <a:buNone/>
            </a:pPr>
            <a:r>
              <a:rPr lang="en-US" sz="2700" b="1" dirty="0" smtClean="0"/>
              <a:t>Example:</a:t>
            </a:r>
            <a:r>
              <a:rPr lang="en-US" sz="2700" dirty="0" smtClean="0"/>
              <a:t> My father’s preparation for my mother </a:t>
            </a:r>
          </a:p>
          <a:p>
            <a:pPr marL="858838" lvl="1" indent="-401638">
              <a:buNone/>
            </a:pPr>
            <a:r>
              <a:rPr lang="en-US" sz="2700" dirty="0" smtClean="0"/>
              <a:t>A</a:t>
            </a:r>
            <a:r>
              <a:rPr lang="en-US" sz="2700" dirty="0"/>
              <a:t>.</a:t>
            </a:r>
            <a:r>
              <a:rPr lang="en-US" sz="2700" dirty="0" smtClean="0"/>
              <a:t> God </a:t>
            </a:r>
            <a:r>
              <a:rPr lang="en-US" sz="2700" dirty="0"/>
              <a:t>works through His providence (Acts 14:17)—</a:t>
            </a:r>
            <a:r>
              <a:rPr lang="en-US" sz="2700" b="1" dirty="0"/>
              <a:t>“without testimony”</a:t>
            </a:r>
            <a:r>
              <a:rPr lang="en-US" sz="2700" dirty="0"/>
              <a:t> (NIV)</a:t>
            </a:r>
            <a:r>
              <a:rPr lang="en-US" sz="2700" dirty="0" smtClean="0"/>
              <a:t>.</a:t>
            </a:r>
          </a:p>
          <a:p>
            <a:pPr marL="858838" lvl="1" indent="0">
              <a:buNone/>
            </a:pPr>
            <a:r>
              <a:rPr lang="en-US" sz="2700" b="1" dirty="0" smtClean="0"/>
              <a:t>Example: </a:t>
            </a:r>
            <a:r>
              <a:rPr lang="en-US" sz="2700" dirty="0" smtClean="0"/>
              <a:t>My father’s will</a:t>
            </a:r>
            <a:endParaRPr lang="en-US" sz="2700" b="1" dirty="0" smtClean="0"/>
          </a:p>
          <a:p>
            <a:pPr marL="858838" lvl="1" indent="-401638">
              <a:buNone/>
            </a:pPr>
            <a:r>
              <a:rPr lang="en-US" sz="2700" dirty="0" smtClean="0"/>
              <a:t>B</a:t>
            </a:r>
            <a:r>
              <a:rPr lang="en-US" sz="2700" dirty="0"/>
              <a:t>.</a:t>
            </a:r>
            <a:r>
              <a:rPr lang="en-US" sz="2700" dirty="0" smtClean="0"/>
              <a:t> God </a:t>
            </a:r>
            <a:r>
              <a:rPr lang="en-US" sz="2700" dirty="0"/>
              <a:t>works through His word (1 Thess. 2:13). </a:t>
            </a:r>
            <a:endParaRPr lang="en-US" sz="2700" dirty="0" smtClean="0"/>
          </a:p>
          <a:p>
            <a:pPr marL="858838" lvl="1" indent="-401638">
              <a:buNone/>
            </a:pPr>
            <a:r>
              <a:rPr lang="en-US" sz="2700" dirty="0"/>
              <a:t>C.</a:t>
            </a:r>
            <a:r>
              <a:rPr lang="en-US" sz="2700" dirty="0" smtClean="0"/>
              <a:t> God works through His People (Phil</a:t>
            </a:r>
            <a:r>
              <a:rPr lang="en-US" sz="2700" dirty="0"/>
              <a:t>. 2:</a:t>
            </a:r>
            <a:r>
              <a:rPr lang="en-US" sz="2700" dirty="0" smtClean="0"/>
              <a:t>13).</a:t>
            </a:r>
            <a:endParaRPr lang="en-US" sz="27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>
            <a:noAutofit/>
          </a:bodyPr>
          <a:lstStyle/>
          <a:p>
            <a:r>
              <a:rPr lang="en-US" sz="4200" b="1" dirty="0" smtClean="0"/>
              <a:t>God Working Through Us</a:t>
            </a:r>
            <a:endParaRPr lang="en-US" sz="4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275563" cy="3916363"/>
          </a:xfrm>
        </p:spPr>
        <p:txBody>
          <a:bodyPr>
            <a:noAutofit/>
          </a:bodyPr>
          <a:lstStyle/>
          <a:p>
            <a:pPr marL="398463" indent="-398463">
              <a:buNone/>
            </a:pPr>
            <a:r>
              <a:rPr lang="en-US" sz="3100" b="1" dirty="0" smtClean="0"/>
              <a:t>II</a:t>
            </a:r>
            <a:r>
              <a:rPr lang="en-US" sz="3100" b="1" dirty="0"/>
              <a:t>. God works IN and THROUGH His people</a:t>
            </a:r>
            <a:r>
              <a:rPr lang="en-US" sz="3100" b="1" dirty="0" smtClean="0"/>
              <a:t>.</a:t>
            </a:r>
          </a:p>
          <a:p>
            <a:pPr marL="403225" indent="-4763">
              <a:buNone/>
            </a:pPr>
            <a:r>
              <a:rPr lang="en-US" sz="2600" b="1" dirty="0" smtClean="0"/>
              <a:t>Note: </a:t>
            </a:r>
            <a:r>
              <a:rPr lang="en-US" sz="2600" dirty="0" smtClean="0"/>
              <a:t>Not miraculously, through His word. </a:t>
            </a:r>
          </a:p>
          <a:p>
            <a:pPr marL="968375" lvl="1" indent="-568325">
              <a:buNone/>
            </a:pPr>
            <a:r>
              <a:rPr lang="en-US" sz="2600" dirty="0" smtClean="0"/>
              <a:t>A.	We </a:t>
            </a:r>
            <a:r>
              <a:rPr lang="en-US" sz="2600" dirty="0"/>
              <a:t>are God’s “workmanship” (Eph. 2:8-10).</a:t>
            </a:r>
            <a:r>
              <a:rPr lang="en-US" sz="2600" dirty="0" smtClean="0"/>
              <a:t> There are works He wants us to do.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>
            <a:noAutofit/>
          </a:bodyPr>
          <a:lstStyle/>
          <a:p>
            <a:r>
              <a:rPr lang="en-US" sz="4200" b="1" dirty="0" smtClean="0"/>
              <a:t>God Working Through Us</a:t>
            </a:r>
            <a:endParaRPr lang="en-US" sz="4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84420" cy="3916363"/>
          </a:xfrm>
        </p:spPr>
        <p:txBody>
          <a:bodyPr>
            <a:noAutofit/>
          </a:bodyPr>
          <a:lstStyle/>
          <a:p>
            <a:pPr marL="398463" indent="-398463">
              <a:buNone/>
            </a:pPr>
            <a:r>
              <a:rPr lang="en-US" sz="3100" b="1" dirty="0" smtClean="0"/>
              <a:t>II. God works IN and THROUGH His people.</a:t>
            </a:r>
          </a:p>
          <a:p>
            <a:pPr marL="403225" indent="-4763">
              <a:buNone/>
            </a:pPr>
            <a:r>
              <a:rPr lang="en-US" sz="2600" b="1" dirty="0" smtClean="0"/>
              <a:t>Note: </a:t>
            </a:r>
            <a:r>
              <a:rPr lang="en-US" sz="2600" dirty="0" smtClean="0"/>
              <a:t>Not miraculously, through His word. </a:t>
            </a:r>
          </a:p>
          <a:p>
            <a:pPr marL="968375" lvl="1" indent="-568325">
              <a:buNone/>
            </a:pPr>
            <a:r>
              <a:rPr lang="en-US" sz="2600" dirty="0" smtClean="0"/>
              <a:t>B.	How </a:t>
            </a:r>
            <a:r>
              <a:rPr lang="en-US" sz="2600" dirty="0"/>
              <a:t>often do we see this in Scripture?</a:t>
            </a:r>
            <a:endParaRPr lang="en-US" sz="2600" dirty="0" smtClean="0"/>
          </a:p>
          <a:p>
            <a:pPr marL="1368425" lvl="2" indent="-568325">
              <a:buNone/>
            </a:pPr>
            <a:r>
              <a:rPr lang="en-US" sz="2600" dirty="0">
                <a:solidFill>
                  <a:srgbClr val="B70000"/>
                </a:solidFill>
              </a:rPr>
              <a:t>1</a:t>
            </a:r>
            <a:r>
              <a:rPr lang="en-US" sz="2600" dirty="0" smtClean="0">
                <a:solidFill>
                  <a:srgbClr val="B70000"/>
                </a:solidFill>
              </a:rPr>
              <a:t>.	</a:t>
            </a:r>
            <a:r>
              <a:rPr lang="en-US" sz="2600" dirty="0" smtClean="0"/>
              <a:t>Ethiopian </a:t>
            </a:r>
            <a:r>
              <a:rPr lang="en-US" sz="2600" dirty="0"/>
              <a:t>Eunuch (Acts 8:26-40)</a:t>
            </a:r>
            <a:r>
              <a:rPr lang="en-US" sz="2600" dirty="0" smtClean="0"/>
              <a:t>.</a:t>
            </a:r>
          </a:p>
          <a:p>
            <a:pPr marL="1368425" lvl="2" indent="-568325">
              <a:buNone/>
            </a:pPr>
            <a:r>
              <a:rPr lang="en-US" sz="2600" dirty="0">
                <a:solidFill>
                  <a:srgbClr val="B70000"/>
                </a:solidFill>
              </a:rPr>
              <a:t>2</a:t>
            </a:r>
            <a:r>
              <a:rPr lang="en-US" sz="2600" dirty="0" smtClean="0">
                <a:solidFill>
                  <a:srgbClr val="B70000"/>
                </a:solidFill>
              </a:rPr>
              <a:t>.	</a:t>
            </a:r>
            <a:r>
              <a:rPr lang="en-US" sz="2600" dirty="0" smtClean="0"/>
              <a:t>Paul </a:t>
            </a:r>
            <a:r>
              <a:rPr lang="en-US" sz="2600" dirty="0"/>
              <a:t>was (and we are) “workers together with Him” (2 Cor. 6:1).</a:t>
            </a:r>
            <a:r>
              <a:rPr lang="en-US" sz="2600" dirty="0" smtClean="0"/>
              <a:t> </a:t>
            </a:r>
            <a:endParaRPr lang="en-US" sz="2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>
            <a:noAutofit/>
          </a:bodyPr>
          <a:lstStyle/>
          <a:p>
            <a:r>
              <a:rPr lang="en-US" sz="4200" b="1" dirty="0" smtClean="0"/>
              <a:t>God Working Through Us</a:t>
            </a:r>
            <a:endParaRPr lang="en-US" sz="4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36039" cy="3916363"/>
          </a:xfrm>
        </p:spPr>
        <p:txBody>
          <a:bodyPr>
            <a:noAutofit/>
          </a:bodyPr>
          <a:lstStyle/>
          <a:p>
            <a:pPr marL="398463" indent="-398463">
              <a:buNone/>
            </a:pPr>
            <a:r>
              <a:rPr lang="en-US" sz="3100" b="1" dirty="0" smtClean="0"/>
              <a:t>II</a:t>
            </a:r>
            <a:r>
              <a:rPr lang="en-US" sz="3100" b="1" dirty="0"/>
              <a:t>. God works IN and THROUGH His people</a:t>
            </a:r>
            <a:r>
              <a:rPr lang="en-US" sz="3100" b="1" dirty="0" smtClean="0"/>
              <a:t>.</a:t>
            </a:r>
          </a:p>
          <a:p>
            <a:pPr marL="403225" indent="-4763">
              <a:buNone/>
            </a:pPr>
            <a:r>
              <a:rPr lang="en-US" sz="2600" b="1" dirty="0" smtClean="0"/>
              <a:t>Note: </a:t>
            </a:r>
            <a:r>
              <a:rPr lang="en-US" sz="2600" dirty="0" smtClean="0"/>
              <a:t>Not miraculously, through His word. </a:t>
            </a:r>
          </a:p>
          <a:p>
            <a:pPr marL="968375" lvl="1" indent="-568325">
              <a:buNone/>
            </a:pPr>
            <a:r>
              <a:rPr lang="en-US" sz="2600" dirty="0" smtClean="0"/>
              <a:t>B.	How </a:t>
            </a:r>
            <a:r>
              <a:rPr lang="en-US" sz="2600" dirty="0"/>
              <a:t>often do we see this in Scripture?</a:t>
            </a:r>
            <a:endParaRPr lang="en-US" sz="2600" dirty="0" smtClean="0"/>
          </a:p>
          <a:p>
            <a:pPr marL="1368425" lvl="2" indent="-568325">
              <a:buAutoNum type="arabicPeriod" startAt="3"/>
            </a:pPr>
            <a:r>
              <a:rPr lang="en-US" sz="2600" dirty="0" smtClean="0"/>
              <a:t>Relief </a:t>
            </a:r>
            <a:r>
              <a:rPr lang="en-US" sz="2600" dirty="0"/>
              <a:t>to others (2 Cor. 9:6-15). Not merely a good deed done, but God working through His people</a:t>
            </a:r>
            <a:r>
              <a:rPr lang="en-US" sz="2600" dirty="0" smtClean="0"/>
              <a:t>.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>
            <a:noAutofit/>
          </a:bodyPr>
          <a:lstStyle/>
          <a:p>
            <a:r>
              <a:rPr lang="en-US" sz="4200" b="1" dirty="0" smtClean="0"/>
              <a:t>God Working Through Us</a:t>
            </a:r>
            <a:endParaRPr lang="en-US" sz="4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336039" cy="3916363"/>
          </a:xfrm>
        </p:spPr>
        <p:txBody>
          <a:bodyPr>
            <a:noAutofit/>
          </a:bodyPr>
          <a:lstStyle/>
          <a:p>
            <a:pPr marL="398463" indent="-398463">
              <a:buNone/>
            </a:pPr>
            <a:r>
              <a:rPr lang="en-US" sz="3100" b="1" dirty="0" smtClean="0"/>
              <a:t>II</a:t>
            </a:r>
            <a:r>
              <a:rPr lang="en-US" sz="3100" b="1" dirty="0"/>
              <a:t>. God works IN and THROUGH His people</a:t>
            </a:r>
            <a:r>
              <a:rPr lang="en-US" sz="3100" b="1" dirty="0" smtClean="0"/>
              <a:t>.</a:t>
            </a:r>
          </a:p>
          <a:p>
            <a:pPr marL="1547813" lvl="3" indent="-290513">
              <a:spcBef>
                <a:spcPts val="2400"/>
              </a:spcBef>
              <a:spcAft>
                <a:spcPts val="1200"/>
              </a:spcAft>
              <a:buFont typeface="Arial"/>
              <a:buChar char="•"/>
            </a:pPr>
            <a:r>
              <a:rPr lang="en-US" sz="2500" dirty="0" smtClean="0"/>
              <a:t>God </a:t>
            </a:r>
            <a:r>
              <a:rPr lang="en-US" sz="2500" dirty="0"/>
              <a:t>makes “grace” (i.e. the ability to help) abound  to “have an abundance to every good work” (vs. 8).</a:t>
            </a:r>
            <a:endParaRPr lang="en-US" sz="2500" dirty="0" smtClean="0"/>
          </a:p>
          <a:p>
            <a:pPr marL="1547813" lvl="3" indent="-290513">
              <a:spcAft>
                <a:spcPts val="1200"/>
              </a:spcAft>
              <a:buFont typeface="Arial"/>
              <a:buChar char="•"/>
            </a:pPr>
            <a:r>
              <a:rPr lang="en-US" sz="2500" dirty="0" smtClean="0"/>
              <a:t>God </a:t>
            </a:r>
            <a:r>
              <a:rPr lang="en-US" sz="2500" dirty="0"/>
              <a:t>supplies “seed to the </a:t>
            </a:r>
            <a:r>
              <a:rPr lang="en-US" sz="2500" dirty="0" err="1"/>
              <a:t>sower</a:t>
            </a:r>
            <a:r>
              <a:rPr lang="en-US" sz="2500" dirty="0"/>
              <a:t>” (vs. 10).</a:t>
            </a:r>
            <a:endParaRPr lang="en-US" sz="2500" dirty="0" smtClean="0"/>
          </a:p>
          <a:p>
            <a:pPr marL="1547813" lvl="3" indent="-290513">
              <a:spcAft>
                <a:spcPts val="1200"/>
              </a:spcAft>
              <a:buFont typeface="Arial"/>
              <a:buChar char="•"/>
            </a:pPr>
            <a:r>
              <a:rPr lang="en-US" sz="2500" dirty="0" smtClean="0"/>
              <a:t>This </a:t>
            </a:r>
            <a:r>
              <a:rPr lang="en-US" sz="2500" dirty="0"/>
              <a:t>causes “thanksgiving to God” (vs. 11). God does it through His people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>
            <a:noAutofit/>
          </a:bodyPr>
          <a:lstStyle/>
          <a:p>
            <a:r>
              <a:rPr lang="en-US" sz="4200" b="1" dirty="0" smtClean="0"/>
              <a:t>God Working Through Us</a:t>
            </a:r>
            <a:endParaRPr lang="en-US" sz="4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263468" cy="3916363"/>
          </a:xfrm>
        </p:spPr>
        <p:txBody>
          <a:bodyPr>
            <a:noAutofit/>
          </a:bodyPr>
          <a:lstStyle/>
          <a:p>
            <a:pPr marL="398463" indent="-398463">
              <a:buNone/>
            </a:pPr>
            <a:r>
              <a:rPr lang="en-US" sz="3100" b="1" dirty="0" smtClean="0"/>
              <a:t>II</a:t>
            </a:r>
            <a:r>
              <a:rPr lang="en-US" sz="3100" b="1" dirty="0"/>
              <a:t>. God works IN and THROUGH His people</a:t>
            </a:r>
            <a:r>
              <a:rPr lang="en-US" sz="3100" b="1" dirty="0" smtClean="0"/>
              <a:t>.</a:t>
            </a:r>
          </a:p>
          <a:p>
            <a:pPr marL="403225" indent="-4763">
              <a:buNone/>
            </a:pPr>
            <a:r>
              <a:rPr lang="en-US" sz="2600" b="1" dirty="0" smtClean="0"/>
              <a:t>Note: </a:t>
            </a:r>
            <a:r>
              <a:rPr lang="en-US" sz="2600" dirty="0" smtClean="0"/>
              <a:t>Not miraculously, through His word. </a:t>
            </a:r>
          </a:p>
          <a:p>
            <a:pPr marL="920750" lvl="1" indent="-520700">
              <a:buNone/>
            </a:pPr>
            <a:r>
              <a:rPr lang="en-US" sz="2600" dirty="0" smtClean="0"/>
              <a:t>C.	God </a:t>
            </a:r>
            <a:r>
              <a:rPr lang="en-US" sz="2600" dirty="0"/>
              <a:t>supplies abilities (1 Pet. 4:11).</a:t>
            </a:r>
            <a:r>
              <a:rPr lang="en-US" sz="2600" dirty="0" smtClean="0"/>
              <a:t> </a:t>
            </a:r>
          </a:p>
          <a:p>
            <a:pPr marL="1320800" lvl="2" indent="-520700">
              <a:buNone/>
            </a:pPr>
            <a:r>
              <a:rPr lang="en-US" sz="2600" dirty="0" smtClean="0">
                <a:solidFill>
                  <a:srgbClr val="B70000"/>
                </a:solidFill>
              </a:rPr>
              <a:t>1.	</a:t>
            </a:r>
            <a:r>
              <a:rPr lang="en-US" sz="2600" dirty="0" smtClean="0"/>
              <a:t>When </a:t>
            </a:r>
            <a:r>
              <a:rPr lang="en-US" sz="2600" dirty="0"/>
              <a:t>we use these abilities, God works in us and through us (Phil. 4:18-20)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>
            <a:noAutofit/>
          </a:bodyPr>
          <a:lstStyle/>
          <a:p>
            <a:r>
              <a:rPr lang="en-US" sz="4200" b="1" dirty="0" smtClean="0"/>
              <a:t>God Working Through Us</a:t>
            </a:r>
            <a:endParaRPr lang="en-US" sz="4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287658" cy="3916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/>
              <a:t>III</a:t>
            </a:r>
            <a:r>
              <a:rPr lang="en-US" sz="3600" b="1" dirty="0"/>
              <a:t>. Two Important Questions.</a:t>
            </a:r>
            <a:r>
              <a:rPr lang="en-US" sz="3600" b="1" dirty="0" smtClean="0"/>
              <a:t> </a:t>
            </a:r>
            <a:endParaRPr lang="en-US" sz="3600" dirty="0" smtClean="0"/>
          </a:p>
          <a:p>
            <a:pPr marL="920750" lvl="1" indent="-520700">
              <a:buNone/>
            </a:pPr>
            <a:r>
              <a:rPr lang="en-US" sz="2600" dirty="0"/>
              <a:t>A</a:t>
            </a:r>
            <a:r>
              <a:rPr lang="en-US" sz="2600" dirty="0" smtClean="0"/>
              <a:t>.	Do </a:t>
            </a:r>
            <a:r>
              <a:rPr lang="en-US" sz="2600" dirty="0"/>
              <a:t>we recognize and look for God’s work through His people in our own lives?</a:t>
            </a:r>
            <a:endParaRPr lang="en-US" sz="2600" dirty="0" smtClean="0"/>
          </a:p>
          <a:p>
            <a:pPr marL="1320800" lvl="2" indent="-520700">
              <a:buNone/>
            </a:pPr>
            <a:r>
              <a:rPr lang="en-US" sz="2600" dirty="0">
                <a:solidFill>
                  <a:srgbClr val="B70000"/>
                </a:solidFill>
              </a:rPr>
              <a:t>1</a:t>
            </a:r>
            <a:r>
              <a:rPr lang="en-US" sz="2600" dirty="0" smtClean="0">
                <a:solidFill>
                  <a:srgbClr val="B70000"/>
                </a:solidFill>
              </a:rPr>
              <a:t>.	</a:t>
            </a:r>
            <a:r>
              <a:rPr lang="en-US" sz="2600" dirty="0" smtClean="0"/>
              <a:t>We </a:t>
            </a:r>
            <a:r>
              <a:rPr lang="en-US" sz="2600" dirty="0"/>
              <a:t>need each other in Christ for many reasons, but one is because we need God’s work in our lives that comes to us through others.</a:t>
            </a:r>
            <a:endParaRPr lang="en-US" sz="2600" dirty="0" smtClean="0"/>
          </a:p>
          <a:p>
            <a:pPr marL="1320800" lvl="2" indent="-520700">
              <a:buNone/>
            </a:pPr>
            <a:r>
              <a:rPr lang="en-US" sz="2600" dirty="0">
                <a:solidFill>
                  <a:srgbClr val="B70000"/>
                </a:solidFill>
              </a:rPr>
              <a:t>2</a:t>
            </a:r>
            <a:r>
              <a:rPr lang="en-US" sz="2600" dirty="0" smtClean="0">
                <a:solidFill>
                  <a:srgbClr val="B70000"/>
                </a:solidFill>
              </a:rPr>
              <a:t>.	</a:t>
            </a:r>
            <a:r>
              <a:rPr lang="en-US" sz="2600" dirty="0" smtClean="0"/>
              <a:t>Work </a:t>
            </a:r>
            <a:r>
              <a:rPr lang="en-US" sz="2600" dirty="0"/>
              <a:t>of encouragement, edification, correction, support, teaching, and love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>
            <a:noAutofit/>
          </a:bodyPr>
          <a:lstStyle/>
          <a:p>
            <a:r>
              <a:rPr lang="en-US" sz="4200" b="1" dirty="0" smtClean="0"/>
              <a:t>God Working Through Us</a:t>
            </a:r>
            <a:endParaRPr lang="en-US" sz="4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721</Words>
  <Application>Microsoft Macintosh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Plaza</vt:lpstr>
      <vt:lpstr>Philippians 2:12-13</vt:lpstr>
      <vt:lpstr>God Working Through Us</vt:lpstr>
      <vt:lpstr>God Working Through Us</vt:lpstr>
      <vt:lpstr>God Working Through Us</vt:lpstr>
      <vt:lpstr>God Working Through Us</vt:lpstr>
      <vt:lpstr>God Working Through Us</vt:lpstr>
      <vt:lpstr>God Working Through Us</vt:lpstr>
      <vt:lpstr>God Working Through Us</vt:lpstr>
      <vt:lpstr>God Working Through Us</vt:lpstr>
      <vt:lpstr>God Working Through Us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5</cp:revision>
  <dcterms:created xsi:type="dcterms:W3CDTF">2019-07-15T02:02:41Z</dcterms:created>
  <dcterms:modified xsi:type="dcterms:W3CDTF">2019-07-15T02:02:50Z</dcterms:modified>
</cp:coreProperties>
</file>