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Override PartName="/docProps/custom.xml" ContentType="application/vnd.openxmlformats-officedocument.custom-properties+xml"/>
  <Override PartName="/ppt/slides/slide5.xml" ContentType="application/vnd.openxmlformats-officedocument.presentationml.slide+xml"/>
  <Default Extension="rels" ContentType="application/vnd.openxmlformats-package.relationship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0000"/>
    <a:srgbClr val="361B00"/>
    <a:srgbClr val="3A1D00"/>
    <a:srgbClr val="2A1500"/>
    <a:srgbClr val="FFFFFF"/>
    <a:srgbClr val="1A0D00"/>
    <a:srgbClr val="502800"/>
    <a:srgbClr val="FF33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4129" autoAdjust="0"/>
    <p:restoredTop sz="94660"/>
  </p:normalViewPr>
  <p:slideViewPr>
    <p:cSldViewPr>
      <p:cViewPr varScale="1">
        <p:scale>
          <a:sx n="105" d="100"/>
          <a:sy n="105" d="100"/>
        </p:scale>
        <p:origin x="-40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DFC6361B-9D00-7A49-90D5-543690ED8D13}" type="datetimeFigureOut">
              <a:rPr lang="en-US"/>
              <a:pPr/>
              <a:t>10/26/18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6915F7F-21A3-3443-A0A8-2EE04365FCE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9224E21-E8EA-4E4D-8500-E039E973D250}" type="datetimeFigureOut">
              <a:rPr lang="en-US"/>
              <a:pPr/>
              <a:t>10/26/18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588B5B4-38B3-EC46-B6BF-569AB6ABB16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81AB352-11BC-5444-9113-409A26157991}" type="datetimeFigureOut">
              <a:rPr lang="en-US"/>
              <a:pPr/>
              <a:t>10/26/18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681F72-7005-0446-9E0F-4FF2DA4A9C7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82C56D9-A548-1D44-94C0-CD8B792A5DBA}" type="datetimeFigureOut">
              <a:rPr lang="en-US"/>
              <a:pPr/>
              <a:t>10/26/18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70FEC51-5F23-AE4B-A9EB-ECD12D97CFB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9D5A7C5-2312-4849-B90A-9C736BB41F23}" type="datetimeFigureOut">
              <a:rPr lang="en-US"/>
              <a:pPr/>
              <a:t>10/26/18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03CE716-1CA0-2E46-9951-595B77B8195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A4ACAEC7-BE73-954E-9D3B-DFAFD036F3B1}" type="datetimeFigureOut">
              <a:rPr lang="en-US"/>
              <a:pPr/>
              <a:t>10/26/18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EDE55A5-00E1-254A-A80D-8425D752AB9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45543558-E967-E144-A7C7-A9AE644A5722}" type="datetimeFigureOut">
              <a:rPr lang="en-US"/>
              <a:pPr/>
              <a:t>10/26/18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786C8566-1D55-364F-A3ED-8DEEDCB334F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6485CFB5-61BC-0B4B-BF43-E6C4699C445B}" type="datetimeFigureOut">
              <a:rPr lang="en-US"/>
              <a:pPr/>
              <a:t>10/26/18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8D42A70F-9E5A-B445-A317-04A2A5A1220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3B93914-A475-8B48-99FC-B3BAF935345A}" type="datetimeFigureOut">
              <a:rPr lang="en-US"/>
              <a:pPr/>
              <a:t>10/26/18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63992BD-7BB0-D548-ACFF-F31988592AD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BDEC48C-21F5-FE42-B464-E67471090D19}" type="datetimeFigureOut">
              <a:rPr lang="en-US"/>
              <a:pPr/>
              <a:t>10/26/18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2463CC18-4C16-8849-9116-A3E7FA0E629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937EB0C-4A0E-4F42-B198-118F415E01EF}" type="datetimeFigureOut">
              <a:rPr lang="en-US"/>
              <a:pPr/>
              <a:t>10/26/18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755A194-337E-4A40-B3AC-5EDFC109F91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198753B6-E2DC-DC49-B4B8-D0624C6CF6ED}" type="datetimeFigureOut">
              <a:rPr lang="en-US"/>
              <a:pPr/>
              <a:t>10/26/18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D31D270E-257E-4948-9D06-846216D4996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2819400" y="0"/>
            <a:ext cx="6324600" cy="5632311"/>
          </a:xfrm>
          <a:prstGeom prst="rect">
            <a:avLst/>
          </a:prstGeom>
          <a:solidFill>
            <a:schemeClr val="bg1"/>
          </a:solidFill>
          <a:ln>
            <a:noFill/>
          </a:ln>
          <a:effectLst>
            <a:innerShdw blurRad="1270000">
              <a:schemeClr val="bg2">
                <a:lumMod val="90000"/>
              </a:schemeClr>
            </a:innerShdw>
          </a:effectLst>
        </p:spPr>
        <p:txBody>
          <a:bodyPr>
            <a:prstTxWarp prst="textNoShape">
              <a:avLst/>
            </a:prstTxWarp>
            <a:spAutoFit/>
          </a:bodyPr>
          <a:lstStyle/>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p:txBody>
      </p:sp>
      <p:sp>
        <p:nvSpPr>
          <p:cNvPr id="16" name="TextBox 15"/>
          <p:cNvSpPr txBox="1"/>
          <p:nvPr/>
        </p:nvSpPr>
        <p:spPr>
          <a:xfrm>
            <a:off x="3429000" y="533400"/>
            <a:ext cx="5181600" cy="4493538"/>
          </a:xfrm>
          <a:prstGeom prst="rect">
            <a:avLst/>
          </a:prstGeom>
          <a:noFill/>
          <a:ln>
            <a:noFill/>
          </a:ln>
        </p:spPr>
        <p:txBody>
          <a:bodyPr>
            <a:spAutoFit/>
          </a:bodyPr>
          <a:lstStyle/>
          <a:p>
            <a:pPr fontAlgn="auto">
              <a:spcBef>
                <a:spcPts val="0"/>
              </a:spcBef>
              <a:spcAft>
                <a:spcPts val="0"/>
              </a:spcAft>
              <a:defRPr/>
            </a:pPr>
            <a:r>
              <a:rPr lang="en-US" altLang="en-US" sz="2600" b="1" dirty="0">
                <a:solidFill>
                  <a:srgbClr val="000000"/>
                </a:solidFill>
                <a:latin typeface="Geneva" charset="0"/>
              </a:rPr>
              <a:t>“And whoever does not bear his cross and come after Me cannot be My disciple. For which of you, intending to build a tower, does not sit down first and count the cost, whether he has enough to finish </a:t>
            </a:r>
            <a:r>
              <a:rPr lang="en-US" altLang="en-US" sz="2600" b="1" dirty="0" smtClean="0">
                <a:solidFill>
                  <a:srgbClr val="000000"/>
                </a:solidFill>
                <a:latin typeface="Geneva" charset="0"/>
              </a:rPr>
              <a:t>it—lest</a:t>
            </a:r>
            <a:r>
              <a:rPr lang="en-US" altLang="en-US" sz="2600" b="1" dirty="0">
                <a:solidFill>
                  <a:srgbClr val="000000"/>
                </a:solidFill>
                <a:latin typeface="Geneva" charset="0"/>
              </a:rPr>
              <a:t>, after he has laid the foundation, and is not able to finish, all who see it begin to mock him,…”</a:t>
            </a:r>
            <a:endParaRPr lang="en-US" sz="2600" b="1" dirty="0">
              <a:ln w="10541" cmpd="sng">
                <a:solidFill>
                  <a:srgbClr val="7D7D7D">
                    <a:tint val="100000"/>
                    <a:shade val="100000"/>
                    <a:satMod val="110000"/>
                  </a:srgbClr>
                </a:solidFill>
                <a:prstDash val="solid"/>
              </a:ln>
              <a:solidFill>
                <a:srgbClr val="2A1500"/>
              </a:solidFill>
              <a:latin typeface="Chivalry ITCTT" pitchFamily="2" charset="0"/>
            </a:endParaRPr>
          </a:p>
        </p:txBody>
      </p:sp>
      <p:sp>
        <p:nvSpPr>
          <p:cNvPr id="19" name="TextBox 18"/>
          <p:cNvSpPr txBox="1">
            <a:spLocks noChangeArrowheads="1"/>
          </p:cNvSpPr>
          <p:nvPr/>
        </p:nvSpPr>
        <p:spPr bwMode="auto">
          <a:xfrm>
            <a:off x="3036888" y="5867400"/>
            <a:ext cx="3433762" cy="769938"/>
          </a:xfrm>
          <a:prstGeom prst="rect">
            <a:avLst/>
          </a:prstGeom>
          <a:noFill/>
          <a:ln w="9525">
            <a:noFill/>
            <a:miter lim="800000"/>
            <a:headEnd/>
            <a:tailEnd/>
          </a:ln>
        </p:spPr>
        <p:txBody>
          <a:bodyPr>
            <a:prstTxWarp prst="textNoShape">
              <a:avLst/>
            </a:prstTxWarp>
            <a:spAutoFit/>
          </a:bodyPr>
          <a:lstStyle/>
          <a:p>
            <a:pPr algn="ctr"/>
            <a:r>
              <a:rPr lang="en-US" sz="4400" b="1">
                <a:latin typeface="Calibri" charset="0"/>
              </a:rPr>
              <a:t>Luke 14:27-33</a:t>
            </a:r>
            <a:endParaRPr lang="en-US" sz="4400" b="1">
              <a:solidFill>
                <a:srgbClr val="2A1500"/>
              </a:solidFill>
              <a:latin typeface="Chivalry ITCTT" charset="0"/>
            </a:endParaRPr>
          </a:p>
        </p:txBody>
      </p:sp>
      <p:sp>
        <p:nvSpPr>
          <p:cNvPr id="2055" name="TextBox 19"/>
          <p:cNvSpPr txBox="1">
            <a:spLocks noChangeArrowheads="1"/>
          </p:cNvSpPr>
          <p:nvPr/>
        </p:nvSpPr>
        <p:spPr bwMode="auto">
          <a:xfrm>
            <a:off x="6629400" y="5410200"/>
            <a:ext cx="184150" cy="369888"/>
          </a:xfrm>
          <a:prstGeom prst="rect">
            <a:avLst/>
          </a:prstGeom>
          <a:noFill/>
          <a:ln w="9525">
            <a:noFill/>
            <a:miter lim="800000"/>
            <a:headEnd/>
            <a:tailEnd/>
          </a:ln>
        </p:spPr>
        <p:txBody>
          <a:bodyPr wrap="none">
            <a:prstTxWarp prst="textNoShape">
              <a:avLst/>
            </a:prstTxWarp>
            <a:spAutoFit/>
          </a:bodyPr>
          <a:lstStyle/>
          <a:p>
            <a:endParaRPr lang="en-US">
              <a:latin typeface="Calibri" charset="0"/>
            </a:endParaRPr>
          </a:p>
        </p:txBody>
      </p:sp>
      <p:sp>
        <p:nvSpPr>
          <p:cNvPr id="2056" name="TextBox 9"/>
          <p:cNvSpPr txBox="1">
            <a:spLocks noChangeArrowheads="1"/>
          </p:cNvSpPr>
          <p:nvPr/>
        </p:nvSpPr>
        <p:spPr bwMode="auto">
          <a:xfrm>
            <a:off x="0" y="0"/>
            <a:ext cx="2819400" cy="5632450"/>
          </a:xfrm>
          <a:prstGeom prst="rect">
            <a:avLst/>
          </a:prstGeom>
          <a:solidFill>
            <a:srgbClr val="2A1500"/>
          </a:solidFill>
          <a:ln w="9525">
            <a:noFill/>
            <a:miter lim="800000"/>
            <a:headEnd/>
            <a:tailEnd/>
          </a:ln>
        </p:spPr>
        <p:txBody>
          <a:bodyPr>
            <a:prstTxWarp prst="textNoShape">
              <a:avLst/>
            </a:prstTxWarp>
            <a:spAutoFit/>
          </a:bodyPr>
          <a:lstStyle/>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p:txBody>
      </p:sp>
      <p:sp>
        <p:nvSpPr>
          <p:cNvPr id="11" name="Oval 10"/>
          <p:cNvSpPr/>
          <p:nvPr/>
        </p:nvSpPr>
        <p:spPr>
          <a:xfrm>
            <a:off x="2971800" y="152400"/>
            <a:ext cx="304800" cy="304800"/>
          </a:xfrm>
          <a:prstGeom prst="ellipse">
            <a:avLst/>
          </a:prstGeom>
          <a:solidFill>
            <a:srgbClr val="FFFFFF"/>
          </a:solidFill>
          <a:ln>
            <a:solidFill>
              <a:srgbClr val="2A15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8686800" y="5257800"/>
            <a:ext cx="304800" cy="304800"/>
          </a:xfrm>
          <a:prstGeom prst="ellipse">
            <a:avLst/>
          </a:prstGeom>
          <a:solidFill>
            <a:srgbClr val="FFFFFF"/>
          </a:solidFill>
          <a:ln>
            <a:solidFill>
              <a:srgbClr val="2A15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Oval 12"/>
          <p:cNvSpPr/>
          <p:nvPr/>
        </p:nvSpPr>
        <p:spPr>
          <a:xfrm>
            <a:off x="2971800" y="5181600"/>
            <a:ext cx="304800" cy="304800"/>
          </a:xfrm>
          <a:prstGeom prst="ellipse">
            <a:avLst/>
          </a:prstGeom>
          <a:solidFill>
            <a:srgbClr val="FFFFFF"/>
          </a:solidFill>
          <a:ln>
            <a:solidFill>
              <a:srgbClr val="2A15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8686800" y="152400"/>
            <a:ext cx="304800" cy="304800"/>
          </a:xfrm>
          <a:prstGeom prst="ellipse">
            <a:avLst/>
          </a:prstGeom>
          <a:solidFill>
            <a:srgbClr val="FFFFFF"/>
          </a:solidFill>
          <a:ln>
            <a:solidFill>
              <a:srgbClr val="2A15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Oval 17"/>
          <p:cNvSpPr/>
          <p:nvPr/>
        </p:nvSpPr>
        <p:spPr>
          <a:xfrm>
            <a:off x="3048000" y="228600"/>
            <a:ext cx="152400" cy="152400"/>
          </a:xfrm>
          <a:prstGeom prst="ellipse">
            <a:avLst/>
          </a:prstGeom>
          <a:solidFill>
            <a:srgbClr val="2A1500"/>
          </a:solidFill>
          <a:ln>
            <a:solidFill>
              <a:srgbClr val="3A1D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Oval 20"/>
          <p:cNvSpPr/>
          <p:nvPr/>
        </p:nvSpPr>
        <p:spPr>
          <a:xfrm>
            <a:off x="8763000" y="5334000"/>
            <a:ext cx="152400" cy="152400"/>
          </a:xfrm>
          <a:prstGeom prst="ellipse">
            <a:avLst/>
          </a:prstGeom>
          <a:solidFill>
            <a:srgbClr val="2A1500"/>
          </a:solidFill>
          <a:ln>
            <a:solidFill>
              <a:srgbClr val="3A1D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Oval 21"/>
          <p:cNvSpPr/>
          <p:nvPr/>
        </p:nvSpPr>
        <p:spPr>
          <a:xfrm>
            <a:off x="3048000" y="5257800"/>
            <a:ext cx="152400" cy="152400"/>
          </a:xfrm>
          <a:prstGeom prst="ellipse">
            <a:avLst/>
          </a:prstGeom>
          <a:solidFill>
            <a:srgbClr val="2A1500"/>
          </a:solidFill>
          <a:ln>
            <a:solidFill>
              <a:srgbClr val="3A1D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Oval 22"/>
          <p:cNvSpPr/>
          <p:nvPr/>
        </p:nvSpPr>
        <p:spPr>
          <a:xfrm>
            <a:off x="8763000" y="228600"/>
            <a:ext cx="152400" cy="152400"/>
          </a:xfrm>
          <a:prstGeom prst="ellipse">
            <a:avLst/>
          </a:prstGeom>
          <a:solidFill>
            <a:srgbClr val="2A1500"/>
          </a:solidFill>
          <a:ln>
            <a:solidFill>
              <a:srgbClr val="3A1D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25" name="Straight Connector 24"/>
          <p:cNvCxnSpPr/>
          <p:nvPr/>
        </p:nvCxnSpPr>
        <p:spPr>
          <a:xfrm>
            <a:off x="0" y="5638800"/>
            <a:ext cx="9144000" cy="1588"/>
          </a:xfrm>
          <a:prstGeom prst="line">
            <a:avLst/>
          </a:prstGeom>
          <a:ln w="28575">
            <a:solidFill>
              <a:srgbClr val="2A1500"/>
            </a:solidFill>
          </a:ln>
        </p:spPr>
        <p:style>
          <a:lnRef idx="1">
            <a:schemeClr val="accent1"/>
          </a:lnRef>
          <a:fillRef idx="0">
            <a:schemeClr val="accent1"/>
          </a:fillRef>
          <a:effectRef idx="0">
            <a:schemeClr val="accent1"/>
          </a:effectRef>
          <a:fontRef idx="minor">
            <a:schemeClr val="tx1"/>
          </a:fontRef>
        </p:style>
      </p:cxnSp>
      <p:sp>
        <p:nvSpPr>
          <p:cNvPr id="2066" name="TextBox 23"/>
          <p:cNvSpPr txBox="1">
            <a:spLocks noChangeArrowheads="1"/>
          </p:cNvSpPr>
          <p:nvPr/>
        </p:nvSpPr>
        <p:spPr bwMode="auto">
          <a:xfrm>
            <a:off x="152400" y="152400"/>
            <a:ext cx="2514600" cy="5354638"/>
          </a:xfrm>
          <a:prstGeom prst="rect">
            <a:avLst/>
          </a:prstGeom>
          <a:noFill/>
          <a:ln w="28575">
            <a:solidFill>
              <a:srgbClr val="FFFFFF"/>
            </a:solidFill>
            <a:miter lim="800000"/>
            <a:headEnd/>
            <a:tailEnd/>
          </a:ln>
        </p:spPr>
        <p:txBody>
          <a:bodyPr>
            <a:prstTxWarp prst="textNoShape">
              <a:avLst/>
            </a:prstTxWarp>
            <a:spAutoFit/>
          </a:bodyPr>
          <a:lstStyle/>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p:txBody>
      </p:sp>
      <p:pic>
        <p:nvPicPr>
          <p:cNvPr id="27" name="Picture 26" descr="footprints.jpg"/>
          <p:cNvPicPr>
            <a:picLocks noChangeAspect="1"/>
          </p:cNvPicPr>
          <p:nvPr/>
        </p:nvPicPr>
        <p:blipFill>
          <a:blip r:embed="rId2" cstate="print"/>
          <a:srcRect r="5238" b="4762"/>
          <a:stretch>
            <a:fillRect/>
          </a:stretch>
        </p:blipFill>
        <p:spPr>
          <a:xfrm>
            <a:off x="457200" y="1066800"/>
            <a:ext cx="1905000" cy="3505200"/>
          </a:xfrm>
          <a:prstGeom prst="rect">
            <a:avLst/>
          </a:prstGeom>
          <a:solidFill>
            <a:srgbClr val="FFFFFF">
              <a:shade val="85000"/>
            </a:srgbClr>
          </a:solidFill>
          <a:ln w="28575"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ppt_x</p:attrName>
                                        </p:attrNameLst>
                                      </p:cBhvr>
                                      <p:tavLst>
                                        <p:tav tm="0">
                                          <p:val>
                                            <p:strVal val="#ppt_x-.2"/>
                                          </p:val>
                                        </p:tav>
                                        <p:tav tm="100000">
                                          <p:val>
                                            <p:strVal val="#ppt_x"/>
                                          </p:val>
                                        </p:tav>
                                      </p:tavLst>
                                    </p:anim>
                                    <p:anim calcmode="lin" valueType="num">
                                      <p:cBhvr>
                                        <p:cTn id="8"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
                                        </p:tgtEl>
                                      </p:cBhvr>
                                    </p:animEffect>
                                  </p:childTnLst>
                                </p:cTn>
                              </p:par>
                              <p:par>
                                <p:cTn id="10" presetID="42" presetClass="entr" presetSubtype="0" fill="hold"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
                                          </p:val>
                                        </p:tav>
                                        <p:tav tm="100000">
                                          <p:val>
                                            <p:strVal val="#ppt_x"/>
                                          </p:val>
                                        </p:tav>
                                      </p:tavLst>
                                    </p:anim>
                                    <p:anim calcmode="lin" valueType="num">
                                      <p:cBhvr>
                                        <p:cTn id="1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2819400" y="0"/>
            <a:ext cx="6324600" cy="5632311"/>
          </a:xfrm>
          <a:prstGeom prst="rect">
            <a:avLst/>
          </a:prstGeom>
          <a:solidFill>
            <a:schemeClr val="bg1"/>
          </a:solidFill>
          <a:ln>
            <a:noFill/>
          </a:ln>
          <a:effectLst>
            <a:innerShdw blurRad="1270000">
              <a:schemeClr val="bg2">
                <a:lumMod val="90000"/>
              </a:schemeClr>
            </a:innerShdw>
          </a:effectLst>
        </p:spPr>
        <p:txBody>
          <a:bodyPr>
            <a:prstTxWarp prst="textNoShape">
              <a:avLst/>
            </a:prstTxWarp>
            <a:spAutoFit/>
          </a:bodyPr>
          <a:lstStyle/>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p:txBody>
      </p:sp>
      <p:sp>
        <p:nvSpPr>
          <p:cNvPr id="16" name="TextBox 15"/>
          <p:cNvSpPr txBox="1"/>
          <p:nvPr/>
        </p:nvSpPr>
        <p:spPr>
          <a:xfrm>
            <a:off x="3429000" y="533400"/>
            <a:ext cx="5181600" cy="4493538"/>
          </a:xfrm>
          <a:prstGeom prst="rect">
            <a:avLst/>
          </a:prstGeom>
          <a:noFill/>
          <a:ln>
            <a:noFill/>
          </a:ln>
        </p:spPr>
        <p:txBody>
          <a:bodyPr>
            <a:spAutoFit/>
          </a:bodyPr>
          <a:lstStyle/>
          <a:p>
            <a:pPr fontAlgn="auto">
              <a:spcBef>
                <a:spcPts val="0"/>
              </a:spcBef>
              <a:spcAft>
                <a:spcPts val="0"/>
              </a:spcAft>
              <a:defRPr/>
            </a:pPr>
            <a:r>
              <a:rPr lang="en-US" altLang="en-US" sz="2600" b="1" dirty="0">
                <a:solidFill>
                  <a:srgbClr val="000000"/>
                </a:solidFill>
                <a:latin typeface="Geneva" charset="0"/>
              </a:rPr>
              <a:t>“…saying, ‘This man began to build and was not able to finish. Or what king, going to make war against another king, does not sit down first and consider whether he is able with ten thousand to meet him who comes against him with twenty thousand?  Or else, while the other is still a great way off…”</a:t>
            </a:r>
            <a:endParaRPr lang="en-US" sz="2600" b="1" dirty="0">
              <a:ln w="10541" cmpd="sng">
                <a:solidFill>
                  <a:srgbClr val="7D7D7D">
                    <a:tint val="100000"/>
                    <a:shade val="100000"/>
                    <a:satMod val="110000"/>
                  </a:srgbClr>
                </a:solidFill>
                <a:prstDash val="solid"/>
              </a:ln>
              <a:solidFill>
                <a:srgbClr val="2A1500"/>
              </a:solidFill>
              <a:latin typeface="Chivalry ITCTT" pitchFamily="2" charset="0"/>
            </a:endParaRPr>
          </a:p>
        </p:txBody>
      </p:sp>
      <p:sp>
        <p:nvSpPr>
          <p:cNvPr id="3078" name="TextBox 18"/>
          <p:cNvSpPr txBox="1">
            <a:spLocks noChangeArrowheads="1"/>
          </p:cNvSpPr>
          <p:nvPr/>
        </p:nvSpPr>
        <p:spPr bwMode="auto">
          <a:xfrm>
            <a:off x="3036888" y="5867400"/>
            <a:ext cx="3433762" cy="769938"/>
          </a:xfrm>
          <a:prstGeom prst="rect">
            <a:avLst/>
          </a:prstGeom>
          <a:noFill/>
          <a:ln w="9525">
            <a:noFill/>
            <a:miter lim="800000"/>
            <a:headEnd/>
            <a:tailEnd/>
          </a:ln>
        </p:spPr>
        <p:txBody>
          <a:bodyPr>
            <a:prstTxWarp prst="textNoShape">
              <a:avLst/>
            </a:prstTxWarp>
            <a:spAutoFit/>
          </a:bodyPr>
          <a:lstStyle/>
          <a:p>
            <a:pPr algn="ctr"/>
            <a:r>
              <a:rPr lang="en-US" sz="4400" b="1">
                <a:latin typeface="Calibri" charset="0"/>
              </a:rPr>
              <a:t>Luke 14:27-33</a:t>
            </a:r>
            <a:endParaRPr lang="en-US" sz="4400" b="1">
              <a:solidFill>
                <a:srgbClr val="2A1500"/>
              </a:solidFill>
              <a:latin typeface="Chivalry ITCTT" charset="0"/>
            </a:endParaRPr>
          </a:p>
        </p:txBody>
      </p:sp>
      <p:sp>
        <p:nvSpPr>
          <p:cNvPr id="3079" name="TextBox 19"/>
          <p:cNvSpPr txBox="1">
            <a:spLocks noChangeArrowheads="1"/>
          </p:cNvSpPr>
          <p:nvPr/>
        </p:nvSpPr>
        <p:spPr bwMode="auto">
          <a:xfrm>
            <a:off x="6629400" y="5410200"/>
            <a:ext cx="184150" cy="369888"/>
          </a:xfrm>
          <a:prstGeom prst="rect">
            <a:avLst/>
          </a:prstGeom>
          <a:noFill/>
          <a:ln w="9525">
            <a:noFill/>
            <a:miter lim="800000"/>
            <a:headEnd/>
            <a:tailEnd/>
          </a:ln>
        </p:spPr>
        <p:txBody>
          <a:bodyPr wrap="none">
            <a:prstTxWarp prst="textNoShape">
              <a:avLst/>
            </a:prstTxWarp>
            <a:spAutoFit/>
          </a:bodyPr>
          <a:lstStyle/>
          <a:p>
            <a:endParaRPr lang="en-US">
              <a:latin typeface="Calibri" charset="0"/>
            </a:endParaRPr>
          </a:p>
        </p:txBody>
      </p:sp>
      <p:sp>
        <p:nvSpPr>
          <p:cNvPr id="3080" name="TextBox 9"/>
          <p:cNvSpPr txBox="1">
            <a:spLocks noChangeArrowheads="1"/>
          </p:cNvSpPr>
          <p:nvPr/>
        </p:nvSpPr>
        <p:spPr bwMode="auto">
          <a:xfrm>
            <a:off x="0" y="0"/>
            <a:ext cx="2819400" cy="5632450"/>
          </a:xfrm>
          <a:prstGeom prst="rect">
            <a:avLst/>
          </a:prstGeom>
          <a:solidFill>
            <a:srgbClr val="2A1500"/>
          </a:solidFill>
          <a:ln w="9525">
            <a:noFill/>
            <a:miter lim="800000"/>
            <a:headEnd/>
            <a:tailEnd/>
          </a:ln>
        </p:spPr>
        <p:txBody>
          <a:bodyPr>
            <a:prstTxWarp prst="textNoShape">
              <a:avLst/>
            </a:prstTxWarp>
            <a:spAutoFit/>
          </a:bodyPr>
          <a:lstStyle/>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p:txBody>
      </p:sp>
      <p:sp>
        <p:nvSpPr>
          <p:cNvPr id="11" name="Oval 10"/>
          <p:cNvSpPr/>
          <p:nvPr/>
        </p:nvSpPr>
        <p:spPr>
          <a:xfrm>
            <a:off x="2971800" y="152400"/>
            <a:ext cx="304800" cy="304800"/>
          </a:xfrm>
          <a:prstGeom prst="ellipse">
            <a:avLst/>
          </a:prstGeom>
          <a:solidFill>
            <a:srgbClr val="FFFFFF"/>
          </a:solidFill>
          <a:ln>
            <a:solidFill>
              <a:srgbClr val="2A15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8686800" y="5257800"/>
            <a:ext cx="304800" cy="304800"/>
          </a:xfrm>
          <a:prstGeom prst="ellipse">
            <a:avLst/>
          </a:prstGeom>
          <a:solidFill>
            <a:srgbClr val="FFFFFF"/>
          </a:solidFill>
          <a:ln>
            <a:solidFill>
              <a:srgbClr val="2A15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Oval 12"/>
          <p:cNvSpPr/>
          <p:nvPr/>
        </p:nvSpPr>
        <p:spPr>
          <a:xfrm>
            <a:off x="2971800" y="5181600"/>
            <a:ext cx="304800" cy="304800"/>
          </a:xfrm>
          <a:prstGeom prst="ellipse">
            <a:avLst/>
          </a:prstGeom>
          <a:solidFill>
            <a:srgbClr val="FFFFFF"/>
          </a:solidFill>
          <a:ln>
            <a:solidFill>
              <a:srgbClr val="2A15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8686800" y="152400"/>
            <a:ext cx="304800" cy="304800"/>
          </a:xfrm>
          <a:prstGeom prst="ellipse">
            <a:avLst/>
          </a:prstGeom>
          <a:solidFill>
            <a:srgbClr val="FFFFFF"/>
          </a:solidFill>
          <a:ln>
            <a:solidFill>
              <a:srgbClr val="2A15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Oval 17"/>
          <p:cNvSpPr/>
          <p:nvPr/>
        </p:nvSpPr>
        <p:spPr>
          <a:xfrm>
            <a:off x="3048000" y="228600"/>
            <a:ext cx="152400" cy="152400"/>
          </a:xfrm>
          <a:prstGeom prst="ellipse">
            <a:avLst/>
          </a:prstGeom>
          <a:solidFill>
            <a:srgbClr val="2A1500"/>
          </a:solidFill>
          <a:ln>
            <a:solidFill>
              <a:srgbClr val="3A1D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Oval 20"/>
          <p:cNvSpPr/>
          <p:nvPr/>
        </p:nvSpPr>
        <p:spPr>
          <a:xfrm>
            <a:off x="8763000" y="5334000"/>
            <a:ext cx="152400" cy="152400"/>
          </a:xfrm>
          <a:prstGeom prst="ellipse">
            <a:avLst/>
          </a:prstGeom>
          <a:solidFill>
            <a:srgbClr val="2A1500"/>
          </a:solidFill>
          <a:ln>
            <a:solidFill>
              <a:srgbClr val="3A1D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Oval 21"/>
          <p:cNvSpPr/>
          <p:nvPr/>
        </p:nvSpPr>
        <p:spPr>
          <a:xfrm>
            <a:off x="3048000" y="5257800"/>
            <a:ext cx="152400" cy="152400"/>
          </a:xfrm>
          <a:prstGeom prst="ellipse">
            <a:avLst/>
          </a:prstGeom>
          <a:solidFill>
            <a:srgbClr val="2A1500"/>
          </a:solidFill>
          <a:ln>
            <a:solidFill>
              <a:srgbClr val="3A1D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Oval 22"/>
          <p:cNvSpPr/>
          <p:nvPr/>
        </p:nvSpPr>
        <p:spPr>
          <a:xfrm>
            <a:off x="8763000" y="228600"/>
            <a:ext cx="152400" cy="152400"/>
          </a:xfrm>
          <a:prstGeom prst="ellipse">
            <a:avLst/>
          </a:prstGeom>
          <a:solidFill>
            <a:srgbClr val="2A1500"/>
          </a:solidFill>
          <a:ln>
            <a:solidFill>
              <a:srgbClr val="3A1D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25" name="Straight Connector 24"/>
          <p:cNvCxnSpPr/>
          <p:nvPr/>
        </p:nvCxnSpPr>
        <p:spPr>
          <a:xfrm>
            <a:off x="0" y="5638800"/>
            <a:ext cx="9144000" cy="1588"/>
          </a:xfrm>
          <a:prstGeom prst="line">
            <a:avLst/>
          </a:prstGeom>
          <a:ln w="28575">
            <a:solidFill>
              <a:srgbClr val="2A1500"/>
            </a:solidFill>
          </a:ln>
        </p:spPr>
        <p:style>
          <a:lnRef idx="1">
            <a:schemeClr val="accent1"/>
          </a:lnRef>
          <a:fillRef idx="0">
            <a:schemeClr val="accent1"/>
          </a:fillRef>
          <a:effectRef idx="0">
            <a:schemeClr val="accent1"/>
          </a:effectRef>
          <a:fontRef idx="minor">
            <a:schemeClr val="tx1"/>
          </a:fontRef>
        </p:style>
      </p:cxnSp>
      <p:sp>
        <p:nvSpPr>
          <p:cNvPr id="3090" name="TextBox 23"/>
          <p:cNvSpPr txBox="1">
            <a:spLocks noChangeArrowheads="1"/>
          </p:cNvSpPr>
          <p:nvPr/>
        </p:nvSpPr>
        <p:spPr bwMode="auto">
          <a:xfrm>
            <a:off x="152400" y="152400"/>
            <a:ext cx="2514600" cy="5354638"/>
          </a:xfrm>
          <a:prstGeom prst="rect">
            <a:avLst/>
          </a:prstGeom>
          <a:noFill/>
          <a:ln w="28575">
            <a:solidFill>
              <a:srgbClr val="FFFFFF"/>
            </a:solidFill>
            <a:miter lim="800000"/>
            <a:headEnd/>
            <a:tailEnd/>
          </a:ln>
        </p:spPr>
        <p:txBody>
          <a:bodyPr>
            <a:prstTxWarp prst="textNoShape">
              <a:avLst/>
            </a:prstTxWarp>
            <a:spAutoFit/>
          </a:bodyPr>
          <a:lstStyle/>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p:txBody>
      </p:sp>
      <p:pic>
        <p:nvPicPr>
          <p:cNvPr id="26" name="Picture 25" descr="footprints.jpg"/>
          <p:cNvPicPr>
            <a:picLocks noChangeAspect="1"/>
          </p:cNvPicPr>
          <p:nvPr/>
        </p:nvPicPr>
        <p:blipFill>
          <a:blip r:embed="rId2" cstate="print"/>
          <a:srcRect r="5238" b="4762"/>
          <a:stretch>
            <a:fillRect/>
          </a:stretch>
        </p:blipFill>
        <p:spPr>
          <a:xfrm>
            <a:off x="457200" y="1066800"/>
            <a:ext cx="1905000" cy="3505200"/>
          </a:xfrm>
          <a:prstGeom prst="rect">
            <a:avLst/>
          </a:prstGeom>
          <a:solidFill>
            <a:srgbClr val="FFFFFF">
              <a:shade val="85000"/>
            </a:srgbClr>
          </a:solidFill>
          <a:ln w="28575"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2819400" y="0"/>
            <a:ext cx="6324600" cy="5632311"/>
          </a:xfrm>
          <a:prstGeom prst="rect">
            <a:avLst/>
          </a:prstGeom>
          <a:solidFill>
            <a:schemeClr val="bg1"/>
          </a:solidFill>
          <a:ln>
            <a:noFill/>
          </a:ln>
          <a:effectLst>
            <a:innerShdw blurRad="1270000">
              <a:schemeClr val="bg2">
                <a:lumMod val="90000"/>
              </a:schemeClr>
            </a:innerShdw>
          </a:effectLst>
        </p:spPr>
        <p:txBody>
          <a:bodyPr>
            <a:prstTxWarp prst="textNoShape">
              <a:avLst/>
            </a:prstTxWarp>
            <a:spAutoFit/>
          </a:bodyPr>
          <a:lstStyle/>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p:txBody>
      </p:sp>
      <p:sp>
        <p:nvSpPr>
          <p:cNvPr id="16" name="TextBox 15"/>
          <p:cNvSpPr txBox="1"/>
          <p:nvPr/>
        </p:nvSpPr>
        <p:spPr>
          <a:xfrm>
            <a:off x="3429000" y="533400"/>
            <a:ext cx="5181600" cy="2923877"/>
          </a:xfrm>
          <a:prstGeom prst="rect">
            <a:avLst/>
          </a:prstGeom>
          <a:noFill/>
          <a:ln>
            <a:noFill/>
          </a:ln>
        </p:spPr>
        <p:txBody>
          <a:bodyPr>
            <a:spAutoFit/>
          </a:bodyPr>
          <a:lstStyle/>
          <a:p>
            <a:pPr fontAlgn="auto">
              <a:spcBef>
                <a:spcPts val="0"/>
              </a:spcBef>
              <a:spcAft>
                <a:spcPts val="0"/>
              </a:spcAft>
              <a:defRPr/>
            </a:pPr>
            <a:r>
              <a:rPr lang="en-US" altLang="en-US" sz="2600" b="1" dirty="0">
                <a:solidFill>
                  <a:srgbClr val="000000"/>
                </a:solidFill>
                <a:latin typeface="Geneva" charset="0"/>
              </a:rPr>
              <a:t>“…he sends a delegation and asks conditions of peace. So likewise, whoever of you does not forsake all that he has cannot be My </a:t>
            </a:r>
            <a:r>
              <a:rPr lang="en-US" altLang="en-US" sz="2600" b="1" dirty="0" smtClean="0">
                <a:solidFill>
                  <a:srgbClr val="000000"/>
                </a:solidFill>
                <a:latin typeface="Geneva" charset="0"/>
              </a:rPr>
              <a:t>disciple” (NKJV).</a:t>
            </a:r>
          </a:p>
          <a:p>
            <a:pPr fontAlgn="auto">
              <a:spcBef>
                <a:spcPts val="0"/>
              </a:spcBef>
              <a:spcAft>
                <a:spcPts val="0"/>
              </a:spcAft>
              <a:defRPr/>
            </a:pPr>
            <a:r>
              <a:rPr lang="en-US" sz="5400" b="1" dirty="0">
                <a:ln w="10541" cmpd="sng">
                  <a:solidFill>
                    <a:srgbClr val="7D7D7D">
                      <a:tint val="100000"/>
                      <a:shade val="100000"/>
                      <a:satMod val="110000"/>
                    </a:srgbClr>
                  </a:solidFill>
                  <a:prstDash val="solid"/>
                </a:ln>
                <a:solidFill>
                  <a:srgbClr val="2A1500"/>
                </a:solidFill>
                <a:latin typeface="Chivalry ITCTT" pitchFamily="2" charset="0"/>
              </a:rPr>
              <a:t>   </a:t>
            </a:r>
          </a:p>
        </p:txBody>
      </p:sp>
      <p:sp>
        <p:nvSpPr>
          <p:cNvPr id="4102" name="TextBox 18"/>
          <p:cNvSpPr txBox="1">
            <a:spLocks noChangeArrowheads="1"/>
          </p:cNvSpPr>
          <p:nvPr/>
        </p:nvSpPr>
        <p:spPr bwMode="auto">
          <a:xfrm>
            <a:off x="3036888" y="5867400"/>
            <a:ext cx="3433762" cy="769938"/>
          </a:xfrm>
          <a:prstGeom prst="rect">
            <a:avLst/>
          </a:prstGeom>
          <a:noFill/>
          <a:ln w="9525">
            <a:noFill/>
            <a:miter lim="800000"/>
            <a:headEnd/>
            <a:tailEnd/>
          </a:ln>
        </p:spPr>
        <p:txBody>
          <a:bodyPr>
            <a:prstTxWarp prst="textNoShape">
              <a:avLst/>
            </a:prstTxWarp>
            <a:spAutoFit/>
          </a:bodyPr>
          <a:lstStyle/>
          <a:p>
            <a:pPr algn="ctr"/>
            <a:r>
              <a:rPr lang="en-US" sz="4400" b="1">
                <a:latin typeface="Calibri" charset="0"/>
              </a:rPr>
              <a:t>Luke 14:27-33</a:t>
            </a:r>
            <a:endParaRPr lang="en-US" sz="4400" b="1">
              <a:solidFill>
                <a:srgbClr val="2A1500"/>
              </a:solidFill>
              <a:latin typeface="Chivalry ITCTT" charset="0"/>
            </a:endParaRPr>
          </a:p>
        </p:txBody>
      </p:sp>
      <p:sp>
        <p:nvSpPr>
          <p:cNvPr id="4103" name="TextBox 19"/>
          <p:cNvSpPr txBox="1">
            <a:spLocks noChangeArrowheads="1"/>
          </p:cNvSpPr>
          <p:nvPr/>
        </p:nvSpPr>
        <p:spPr bwMode="auto">
          <a:xfrm>
            <a:off x="6629400" y="5410200"/>
            <a:ext cx="184150" cy="369888"/>
          </a:xfrm>
          <a:prstGeom prst="rect">
            <a:avLst/>
          </a:prstGeom>
          <a:noFill/>
          <a:ln w="9525">
            <a:noFill/>
            <a:miter lim="800000"/>
            <a:headEnd/>
            <a:tailEnd/>
          </a:ln>
        </p:spPr>
        <p:txBody>
          <a:bodyPr wrap="none">
            <a:prstTxWarp prst="textNoShape">
              <a:avLst/>
            </a:prstTxWarp>
            <a:spAutoFit/>
          </a:bodyPr>
          <a:lstStyle/>
          <a:p>
            <a:endParaRPr lang="en-US">
              <a:latin typeface="Calibri" charset="0"/>
            </a:endParaRPr>
          </a:p>
        </p:txBody>
      </p:sp>
      <p:sp>
        <p:nvSpPr>
          <p:cNvPr id="4104" name="TextBox 9"/>
          <p:cNvSpPr txBox="1">
            <a:spLocks noChangeArrowheads="1"/>
          </p:cNvSpPr>
          <p:nvPr/>
        </p:nvSpPr>
        <p:spPr bwMode="auto">
          <a:xfrm>
            <a:off x="0" y="0"/>
            <a:ext cx="2819400" cy="5632450"/>
          </a:xfrm>
          <a:prstGeom prst="rect">
            <a:avLst/>
          </a:prstGeom>
          <a:solidFill>
            <a:srgbClr val="2A1500"/>
          </a:solidFill>
          <a:ln w="9525">
            <a:noFill/>
            <a:miter lim="800000"/>
            <a:headEnd/>
            <a:tailEnd/>
          </a:ln>
        </p:spPr>
        <p:txBody>
          <a:bodyPr>
            <a:prstTxWarp prst="textNoShape">
              <a:avLst/>
            </a:prstTxWarp>
            <a:spAutoFit/>
          </a:bodyPr>
          <a:lstStyle/>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p:txBody>
      </p:sp>
      <p:sp>
        <p:nvSpPr>
          <p:cNvPr id="11" name="Oval 10"/>
          <p:cNvSpPr/>
          <p:nvPr/>
        </p:nvSpPr>
        <p:spPr>
          <a:xfrm>
            <a:off x="2971800" y="152400"/>
            <a:ext cx="304800" cy="304800"/>
          </a:xfrm>
          <a:prstGeom prst="ellipse">
            <a:avLst/>
          </a:prstGeom>
          <a:solidFill>
            <a:srgbClr val="FFFFFF"/>
          </a:solidFill>
          <a:ln>
            <a:solidFill>
              <a:srgbClr val="2A15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8686800" y="5257800"/>
            <a:ext cx="304800" cy="304800"/>
          </a:xfrm>
          <a:prstGeom prst="ellipse">
            <a:avLst/>
          </a:prstGeom>
          <a:solidFill>
            <a:srgbClr val="FFFFFF"/>
          </a:solidFill>
          <a:ln>
            <a:solidFill>
              <a:srgbClr val="2A15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Oval 12"/>
          <p:cNvSpPr/>
          <p:nvPr/>
        </p:nvSpPr>
        <p:spPr>
          <a:xfrm>
            <a:off x="2971800" y="5181600"/>
            <a:ext cx="304800" cy="304800"/>
          </a:xfrm>
          <a:prstGeom prst="ellipse">
            <a:avLst/>
          </a:prstGeom>
          <a:solidFill>
            <a:srgbClr val="FFFFFF"/>
          </a:solidFill>
          <a:ln>
            <a:solidFill>
              <a:srgbClr val="2A15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8686800" y="152400"/>
            <a:ext cx="304800" cy="304800"/>
          </a:xfrm>
          <a:prstGeom prst="ellipse">
            <a:avLst/>
          </a:prstGeom>
          <a:solidFill>
            <a:srgbClr val="FFFFFF"/>
          </a:solidFill>
          <a:ln>
            <a:solidFill>
              <a:srgbClr val="2A15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Oval 17"/>
          <p:cNvSpPr/>
          <p:nvPr/>
        </p:nvSpPr>
        <p:spPr>
          <a:xfrm>
            <a:off x="3048000" y="228600"/>
            <a:ext cx="152400" cy="152400"/>
          </a:xfrm>
          <a:prstGeom prst="ellipse">
            <a:avLst/>
          </a:prstGeom>
          <a:solidFill>
            <a:srgbClr val="2A1500"/>
          </a:solidFill>
          <a:ln>
            <a:solidFill>
              <a:srgbClr val="3A1D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Oval 20"/>
          <p:cNvSpPr/>
          <p:nvPr/>
        </p:nvSpPr>
        <p:spPr>
          <a:xfrm>
            <a:off x="8763000" y="5334000"/>
            <a:ext cx="152400" cy="152400"/>
          </a:xfrm>
          <a:prstGeom prst="ellipse">
            <a:avLst/>
          </a:prstGeom>
          <a:solidFill>
            <a:srgbClr val="2A1500"/>
          </a:solidFill>
          <a:ln>
            <a:solidFill>
              <a:srgbClr val="3A1D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Oval 21"/>
          <p:cNvSpPr/>
          <p:nvPr/>
        </p:nvSpPr>
        <p:spPr>
          <a:xfrm>
            <a:off x="3048000" y="5257800"/>
            <a:ext cx="152400" cy="152400"/>
          </a:xfrm>
          <a:prstGeom prst="ellipse">
            <a:avLst/>
          </a:prstGeom>
          <a:solidFill>
            <a:srgbClr val="2A1500"/>
          </a:solidFill>
          <a:ln>
            <a:solidFill>
              <a:srgbClr val="3A1D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Oval 22"/>
          <p:cNvSpPr/>
          <p:nvPr/>
        </p:nvSpPr>
        <p:spPr>
          <a:xfrm>
            <a:off x="8763000" y="228600"/>
            <a:ext cx="152400" cy="152400"/>
          </a:xfrm>
          <a:prstGeom prst="ellipse">
            <a:avLst/>
          </a:prstGeom>
          <a:solidFill>
            <a:srgbClr val="2A1500"/>
          </a:solidFill>
          <a:ln>
            <a:solidFill>
              <a:srgbClr val="3A1D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25" name="Straight Connector 24"/>
          <p:cNvCxnSpPr/>
          <p:nvPr/>
        </p:nvCxnSpPr>
        <p:spPr>
          <a:xfrm>
            <a:off x="0" y="5638800"/>
            <a:ext cx="9144000" cy="1588"/>
          </a:xfrm>
          <a:prstGeom prst="line">
            <a:avLst/>
          </a:prstGeom>
          <a:ln w="28575">
            <a:solidFill>
              <a:srgbClr val="2A1500"/>
            </a:solidFill>
          </a:ln>
        </p:spPr>
        <p:style>
          <a:lnRef idx="1">
            <a:schemeClr val="accent1"/>
          </a:lnRef>
          <a:fillRef idx="0">
            <a:schemeClr val="accent1"/>
          </a:fillRef>
          <a:effectRef idx="0">
            <a:schemeClr val="accent1"/>
          </a:effectRef>
          <a:fontRef idx="minor">
            <a:schemeClr val="tx1"/>
          </a:fontRef>
        </p:style>
      </p:cxnSp>
      <p:sp>
        <p:nvSpPr>
          <p:cNvPr id="4114" name="TextBox 23"/>
          <p:cNvSpPr txBox="1">
            <a:spLocks noChangeArrowheads="1"/>
          </p:cNvSpPr>
          <p:nvPr/>
        </p:nvSpPr>
        <p:spPr bwMode="auto">
          <a:xfrm>
            <a:off x="152400" y="152400"/>
            <a:ext cx="2514600" cy="5354638"/>
          </a:xfrm>
          <a:prstGeom prst="rect">
            <a:avLst/>
          </a:prstGeom>
          <a:noFill/>
          <a:ln w="28575">
            <a:solidFill>
              <a:srgbClr val="FFFFFF"/>
            </a:solidFill>
            <a:miter lim="800000"/>
            <a:headEnd/>
            <a:tailEnd/>
          </a:ln>
        </p:spPr>
        <p:txBody>
          <a:bodyPr>
            <a:prstTxWarp prst="textNoShape">
              <a:avLst/>
            </a:prstTxWarp>
            <a:spAutoFit/>
          </a:bodyPr>
          <a:lstStyle/>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p:txBody>
      </p:sp>
      <p:pic>
        <p:nvPicPr>
          <p:cNvPr id="26" name="Picture 25" descr="footprints.jpg"/>
          <p:cNvPicPr>
            <a:picLocks noChangeAspect="1"/>
          </p:cNvPicPr>
          <p:nvPr/>
        </p:nvPicPr>
        <p:blipFill>
          <a:blip r:embed="rId2" cstate="print"/>
          <a:srcRect r="5238" b="4762"/>
          <a:stretch>
            <a:fillRect/>
          </a:stretch>
        </p:blipFill>
        <p:spPr>
          <a:xfrm>
            <a:off x="457200" y="1066800"/>
            <a:ext cx="1905000" cy="3505200"/>
          </a:xfrm>
          <a:prstGeom prst="rect">
            <a:avLst/>
          </a:prstGeom>
          <a:solidFill>
            <a:srgbClr val="FFFFFF">
              <a:shade val="85000"/>
            </a:srgbClr>
          </a:solidFill>
          <a:ln w="28575"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2819400" y="0"/>
            <a:ext cx="6324600" cy="5632311"/>
          </a:xfrm>
          <a:prstGeom prst="rect">
            <a:avLst/>
          </a:prstGeom>
          <a:solidFill>
            <a:schemeClr val="bg1"/>
          </a:solidFill>
          <a:ln>
            <a:noFill/>
          </a:ln>
          <a:effectLst>
            <a:innerShdw blurRad="1270000">
              <a:schemeClr val="bg2">
                <a:lumMod val="90000"/>
              </a:schemeClr>
            </a:innerShdw>
          </a:effectLst>
        </p:spPr>
        <p:txBody>
          <a:bodyPr>
            <a:prstTxWarp prst="textNoShape">
              <a:avLst/>
            </a:prstTxWarp>
            <a:spAutoFit/>
          </a:bodyPr>
          <a:lstStyle/>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p:txBody>
      </p:sp>
      <p:sp>
        <p:nvSpPr>
          <p:cNvPr id="16" name="TextBox 15"/>
          <p:cNvSpPr txBox="1"/>
          <p:nvPr/>
        </p:nvSpPr>
        <p:spPr>
          <a:xfrm>
            <a:off x="3200400" y="533400"/>
            <a:ext cx="5943600" cy="3877985"/>
          </a:xfrm>
          <a:prstGeom prst="rect">
            <a:avLst/>
          </a:prstGeom>
          <a:noFill/>
          <a:ln>
            <a:noFill/>
          </a:ln>
        </p:spPr>
        <p:txBody>
          <a:bodyPr>
            <a:spAutoFit/>
          </a:bodyPr>
          <a:lstStyle/>
          <a:p>
            <a:pPr marL="460375" indent="-460375" fontAlgn="auto">
              <a:spcBef>
                <a:spcPts val="0"/>
              </a:spcBef>
              <a:spcAft>
                <a:spcPts val="0"/>
              </a:spcAft>
              <a:defRPr/>
            </a:pPr>
            <a:r>
              <a:rPr lang="en-US" altLang="en-US" sz="2800" b="1" dirty="0">
                <a:solidFill>
                  <a:srgbClr val="000000"/>
                </a:solidFill>
                <a:latin typeface="Geneva" charset="0"/>
              </a:rPr>
              <a:t>I.  What Do You Have</a:t>
            </a:r>
            <a:r>
              <a:rPr lang="en-US" altLang="en-US" sz="2800" b="1" dirty="0" smtClean="0">
                <a:solidFill>
                  <a:srgbClr val="000000"/>
                </a:solidFill>
                <a:latin typeface="Geneva" charset="0"/>
              </a:rPr>
              <a:t> to </a:t>
            </a:r>
            <a:r>
              <a:rPr lang="en-US" altLang="en-US" sz="2800" b="1" dirty="0">
                <a:solidFill>
                  <a:srgbClr val="000000"/>
                </a:solidFill>
                <a:latin typeface="Geneva" charset="0"/>
              </a:rPr>
              <a:t>Lose</a:t>
            </a:r>
            <a:r>
              <a:rPr lang="en-US" altLang="en-US" sz="2800" b="1" dirty="0" smtClean="0">
                <a:solidFill>
                  <a:srgbClr val="000000"/>
                </a:solidFill>
                <a:latin typeface="Geneva" charset="0"/>
              </a:rPr>
              <a:t> by </a:t>
            </a:r>
            <a:r>
              <a:rPr lang="en-US" altLang="en-US" sz="2800" b="1" dirty="0">
                <a:solidFill>
                  <a:srgbClr val="000000"/>
                </a:solidFill>
                <a:latin typeface="Geneva" charset="0"/>
              </a:rPr>
              <a:t>Obeying</a:t>
            </a:r>
            <a:r>
              <a:rPr lang="en-US" altLang="en-US" sz="2800" b="1" dirty="0" smtClean="0">
                <a:solidFill>
                  <a:srgbClr val="000000"/>
                </a:solidFill>
                <a:latin typeface="Geneva" charset="0"/>
              </a:rPr>
              <a:t> the </a:t>
            </a:r>
            <a:r>
              <a:rPr lang="en-US" altLang="en-US" sz="2800" b="1" dirty="0">
                <a:solidFill>
                  <a:srgbClr val="000000"/>
                </a:solidFill>
                <a:latin typeface="Geneva" charset="0"/>
              </a:rPr>
              <a:t>Gospel?</a:t>
            </a:r>
            <a:endParaRPr lang="en-US" altLang="en-US" sz="800" b="1" dirty="0">
              <a:solidFill>
                <a:srgbClr val="000000"/>
              </a:solidFill>
              <a:latin typeface="Geneva" charset="0"/>
            </a:endParaRPr>
          </a:p>
          <a:p>
            <a:pPr marL="342900" indent="-342900" fontAlgn="auto">
              <a:spcBef>
                <a:spcPts val="0"/>
              </a:spcBef>
              <a:spcAft>
                <a:spcPts val="0"/>
              </a:spcAft>
              <a:defRPr/>
            </a:pPr>
            <a:endParaRPr lang="en-US" altLang="en-US" sz="800" b="1" dirty="0">
              <a:solidFill>
                <a:srgbClr val="000000"/>
              </a:solidFill>
              <a:latin typeface="Geneva" charset="0"/>
            </a:endParaRPr>
          </a:p>
          <a:p>
            <a:pPr marL="914400" lvl="1" indent="-457200" fontAlgn="auto">
              <a:spcBef>
                <a:spcPts val="0"/>
              </a:spcBef>
              <a:spcAft>
                <a:spcPts val="0"/>
              </a:spcAft>
              <a:defRPr/>
            </a:pPr>
            <a:r>
              <a:rPr lang="en-US" altLang="en-US" sz="2600" b="1" dirty="0">
                <a:solidFill>
                  <a:srgbClr val="000000"/>
                </a:solidFill>
                <a:latin typeface="Geneva" charset="0"/>
              </a:rPr>
              <a:t>A.  A little time (1 </a:t>
            </a:r>
            <a:r>
              <a:rPr lang="en-US" altLang="en-US" sz="2600" b="1" dirty="0" smtClean="0">
                <a:solidFill>
                  <a:srgbClr val="000000"/>
                </a:solidFill>
                <a:latin typeface="Geneva" charset="0"/>
              </a:rPr>
              <a:t>Pet. </a:t>
            </a:r>
            <a:r>
              <a:rPr lang="en-US" altLang="en-US" sz="2600" b="1" dirty="0">
                <a:solidFill>
                  <a:srgbClr val="000000"/>
                </a:solidFill>
                <a:latin typeface="Geneva" charset="0"/>
              </a:rPr>
              <a:t>4:1-3).</a:t>
            </a:r>
          </a:p>
          <a:p>
            <a:pPr marL="914400" lvl="1" indent="-457200" fontAlgn="auto">
              <a:spcBef>
                <a:spcPts val="0"/>
              </a:spcBef>
              <a:spcAft>
                <a:spcPts val="0"/>
              </a:spcAft>
              <a:defRPr/>
            </a:pPr>
            <a:r>
              <a:rPr lang="en-US" altLang="en-US" sz="2600" b="1" dirty="0">
                <a:solidFill>
                  <a:srgbClr val="000000"/>
                </a:solidFill>
                <a:latin typeface="Geneva" charset="0"/>
              </a:rPr>
              <a:t>B.  A little fun (Heb. 11:25). </a:t>
            </a:r>
          </a:p>
          <a:p>
            <a:pPr marL="914400" lvl="1" indent="-457200" fontAlgn="auto">
              <a:spcBef>
                <a:spcPts val="0"/>
              </a:spcBef>
              <a:spcAft>
                <a:spcPts val="0"/>
              </a:spcAft>
              <a:defRPr/>
            </a:pPr>
            <a:r>
              <a:rPr lang="en-US" altLang="en-US" sz="2600" b="1" spc="-100" dirty="0">
                <a:solidFill>
                  <a:srgbClr val="000000"/>
                </a:solidFill>
                <a:latin typeface="Geneva" charset="0"/>
              </a:rPr>
              <a:t>C.  Some friends (2 Cor. 6:14-17).</a:t>
            </a:r>
          </a:p>
          <a:p>
            <a:pPr marL="914400" lvl="1" indent="-457200" fontAlgn="auto">
              <a:spcBef>
                <a:spcPts val="0"/>
              </a:spcBef>
              <a:spcAft>
                <a:spcPts val="0"/>
              </a:spcAft>
              <a:defRPr/>
            </a:pPr>
            <a:r>
              <a:rPr lang="en-US" altLang="en-US" sz="2600" b="1" dirty="0">
                <a:solidFill>
                  <a:srgbClr val="000000"/>
                </a:solidFill>
                <a:latin typeface="Geneva" charset="0"/>
              </a:rPr>
              <a:t>D.  Some family (Luke 14:26). </a:t>
            </a:r>
          </a:p>
          <a:p>
            <a:pPr marL="914400" lvl="1" indent="-457200" fontAlgn="auto">
              <a:spcBef>
                <a:spcPts val="0"/>
              </a:spcBef>
              <a:spcAft>
                <a:spcPts val="0"/>
              </a:spcAft>
              <a:defRPr/>
            </a:pPr>
            <a:r>
              <a:rPr lang="en-US" altLang="en-US" sz="2600" b="1" dirty="0">
                <a:solidFill>
                  <a:srgbClr val="000000"/>
                </a:solidFill>
                <a:latin typeface="Geneva" charset="0"/>
              </a:rPr>
              <a:t>E.  Some habits (Col. 3:5-11). </a:t>
            </a:r>
          </a:p>
          <a:p>
            <a:pPr marL="914400" lvl="1" indent="-457200" fontAlgn="auto">
              <a:spcBef>
                <a:spcPts val="0"/>
              </a:spcBef>
              <a:spcAft>
                <a:spcPts val="0"/>
              </a:spcAft>
              <a:defRPr/>
            </a:pPr>
            <a:r>
              <a:rPr lang="en-US" altLang="en-US" sz="2600" b="1" dirty="0">
                <a:solidFill>
                  <a:srgbClr val="000000"/>
                </a:solidFill>
                <a:latin typeface="Geneva" charset="0"/>
              </a:rPr>
              <a:t>F.  Some things (1John 2:15). </a:t>
            </a:r>
          </a:p>
          <a:p>
            <a:pPr marL="914400" lvl="1" indent="-457200" fontAlgn="auto">
              <a:spcBef>
                <a:spcPts val="0"/>
              </a:spcBef>
              <a:spcAft>
                <a:spcPts val="0"/>
              </a:spcAft>
              <a:defRPr/>
            </a:pPr>
            <a:r>
              <a:rPr lang="en-US" altLang="en-US" sz="2600" b="1" dirty="0">
                <a:solidFill>
                  <a:srgbClr val="000000"/>
                </a:solidFill>
                <a:latin typeface="Geneva" charset="0"/>
              </a:rPr>
              <a:t>G.  Some choices (Matt.16:24).</a:t>
            </a:r>
          </a:p>
        </p:txBody>
      </p:sp>
      <p:sp>
        <p:nvSpPr>
          <p:cNvPr id="19" name="TextBox 18"/>
          <p:cNvSpPr txBox="1">
            <a:spLocks noChangeArrowheads="1"/>
          </p:cNvSpPr>
          <p:nvPr/>
        </p:nvSpPr>
        <p:spPr bwMode="auto">
          <a:xfrm>
            <a:off x="1066800" y="5867400"/>
            <a:ext cx="6781800" cy="769938"/>
          </a:xfrm>
          <a:prstGeom prst="rect">
            <a:avLst/>
          </a:prstGeom>
          <a:noFill/>
          <a:ln w="9525">
            <a:noFill/>
            <a:miter lim="800000"/>
            <a:headEnd/>
            <a:tailEnd/>
          </a:ln>
        </p:spPr>
        <p:txBody>
          <a:bodyPr>
            <a:prstTxWarp prst="textNoShape">
              <a:avLst/>
            </a:prstTxWarp>
            <a:spAutoFit/>
          </a:bodyPr>
          <a:lstStyle/>
          <a:p>
            <a:pPr algn="ctr"/>
            <a:r>
              <a:rPr lang="en-US" sz="4400" b="1">
                <a:latin typeface="Calibri" charset="0"/>
              </a:rPr>
              <a:t>The Stakes of the Gospel</a:t>
            </a:r>
            <a:endParaRPr lang="en-US" sz="4400" b="1">
              <a:solidFill>
                <a:srgbClr val="2A1500"/>
              </a:solidFill>
              <a:latin typeface="Chivalry ITCTT" charset="0"/>
            </a:endParaRPr>
          </a:p>
        </p:txBody>
      </p:sp>
      <p:sp>
        <p:nvSpPr>
          <p:cNvPr id="5127" name="TextBox 19"/>
          <p:cNvSpPr txBox="1">
            <a:spLocks noChangeArrowheads="1"/>
          </p:cNvSpPr>
          <p:nvPr/>
        </p:nvSpPr>
        <p:spPr bwMode="auto">
          <a:xfrm>
            <a:off x="6629400" y="5410200"/>
            <a:ext cx="184150" cy="369888"/>
          </a:xfrm>
          <a:prstGeom prst="rect">
            <a:avLst/>
          </a:prstGeom>
          <a:noFill/>
          <a:ln w="9525">
            <a:noFill/>
            <a:miter lim="800000"/>
            <a:headEnd/>
            <a:tailEnd/>
          </a:ln>
        </p:spPr>
        <p:txBody>
          <a:bodyPr wrap="none">
            <a:prstTxWarp prst="textNoShape">
              <a:avLst/>
            </a:prstTxWarp>
            <a:spAutoFit/>
          </a:bodyPr>
          <a:lstStyle/>
          <a:p>
            <a:endParaRPr lang="en-US">
              <a:latin typeface="Calibri" charset="0"/>
            </a:endParaRPr>
          </a:p>
        </p:txBody>
      </p:sp>
      <p:sp>
        <p:nvSpPr>
          <p:cNvPr id="5128" name="TextBox 9"/>
          <p:cNvSpPr txBox="1">
            <a:spLocks noChangeArrowheads="1"/>
          </p:cNvSpPr>
          <p:nvPr/>
        </p:nvSpPr>
        <p:spPr bwMode="auto">
          <a:xfrm>
            <a:off x="0" y="0"/>
            <a:ext cx="2819400" cy="5632450"/>
          </a:xfrm>
          <a:prstGeom prst="rect">
            <a:avLst/>
          </a:prstGeom>
          <a:solidFill>
            <a:srgbClr val="2A1500"/>
          </a:solidFill>
          <a:ln w="9525">
            <a:noFill/>
            <a:miter lim="800000"/>
            <a:headEnd/>
            <a:tailEnd/>
          </a:ln>
        </p:spPr>
        <p:txBody>
          <a:bodyPr>
            <a:prstTxWarp prst="textNoShape">
              <a:avLst/>
            </a:prstTxWarp>
            <a:spAutoFit/>
          </a:bodyPr>
          <a:lstStyle/>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p:txBody>
      </p:sp>
      <p:sp>
        <p:nvSpPr>
          <p:cNvPr id="11" name="Oval 10"/>
          <p:cNvSpPr/>
          <p:nvPr/>
        </p:nvSpPr>
        <p:spPr>
          <a:xfrm>
            <a:off x="2971800" y="152400"/>
            <a:ext cx="304800" cy="304800"/>
          </a:xfrm>
          <a:prstGeom prst="ellipse">
            <a:avLst/>
          </a:prstGeom>
          <a:solidFill>
            <a:srgbClr val="FFFFFF"/>
          </a:solidFill>
          <a:ln>
            <a:solidFill>
              <a:srgbClr val="2A15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8686800" y="5257800"/>
            <a:ext cx="304800" cy="304800"/>
          </a:xfrm>
          <a:prstGeom prst="ellipse">
            <a:avLst/>
          </a:prstGeom>
          <a:solidFill>
            <a:srgbClr val="FFFFFF"/>
          </a:solidFill>
          <a:ln>
            <a:solidFill>
              <a:srgbClr val="2A15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Oval 12"/>
          <p:cNvSpPr/>
          <p:nvPr/>
        </p:nvSpPr>
        <p:spPr>
          <a:xfrm>
            <a:off x="2971800" y="5181600"/>
            <a:ext cx="304800" cy="304800"/>
          </a:xfrm>
          <a:prstGeom prst="ellipse">
            <a:avLst/>
          </a:prstGeom>
          <a:solidFill>
            <a:srgbClr val="FFFFFF"/>
          </a:solidFill>
          <a:ln>
            <a:solidFill>
              <a:srgbClr val="2A15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8686800" y="152400"/>
            <a:ext cx="304800" cy="304800"/>
          </a:xfrm>
          <a:prstGeom prst="ellipse">
            <a:avLst/>
          </a:prstGeom>
          <a:solidFill>
            <a:srgbClr val="FFFFFF"/>
          </a:solidFill>
          <a:ln>
            <a:solidFill>
              <a:srgbClr val="2A15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Oval 17"/>
          <p:cNvSpPr/>
          <p:nvPr/>
        </p:nvSpPr>
        <p:spPr>
          <a:xfrm>
            <a:off x="3048000" y="228600"/>
            <a:ext cx="152400" cy="152400"/>
          </a:xfrm>
          <a:prstGeom prst="ellipse">
            <a:avLst/>
          </a:prstGeom>
          <a:solidFill>
            <a:srgbClr val="2A1500"/>
          </a:solidFill>
          <a:ln>
            <a:solidFill>
              <a:srgbClr val="3A1D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Oval 20"/>
          <p:cNvSpPr/>
          <p:nvPr/>
        </p:nvSpPr>
        <p:spPr>
          <a:xfrm>
            <a:off x="8763000" y="5334000"/>
            <a:ext cx="152400" cy="152400"/>
          </a:xfrm>
          <a:prstGeom prst="ellipse">
            <a:avLst/>
          </a:prstGeom>
          <a:solidFill>
            <a:srgbClr val="2A1500"/>
          </a:solidFill>
          <a:ln>
            <a:solidFill>
              <a:srgbClr val="3A1D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Oval 21"/>
          <p:cNvSpPr/>
          <p:nvPr/>
        </p:nvSpPr>
        <p:spPr>
          <a:xfrm>
            <a:off x="3048000" y="5257800"/>
            <a:ext cx="152400" cy="152400"/>
          </a:xfrm>
          <a:prstGeom prst="ellipse">
            <a:avLst/>
          </a:prstGeom>
          <a:solidFill>
            <a:srgbClr val="2A1500"/>
          </a:solidFill>
          <a:ln>
            <a:solidFill>
              <a:srgbClr val="3A1D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Oval 22"/>
          <p:cNvSpPr/>
          <p:nvPr/>
        </p:nvSpPr>
        <p:spPr>
          <a:xfrm>
            <a:off x="8763000" y="228600"/>
            <a:ext cx="152400" cy="152400"/>
          </a:xfrm>
          <a:prstGeom prst="ellipse">
            <a:avLst/>
          </a:prstGeom>
          <a:solidFill>
            <a:srgbClr val="2A1500"/>
          </a:solidFill>
          <a:ln>
            <a:solidFill>
              <a:srgbClr val="3A1D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25" name="Straight Connector 24"/>
          <p:cNvCxnSpPr/>
          <p:nvPr/>
        </p:nvCxnSpPr>
        <p:spPr>
          <a:xfrm>
            <a:off x="0" y="5638800"/>
            <a:ext cx="9144000" cy="1588"/>
          </a:xfrm>
          <a:prstGeom prst="line">
            <a:avLst/>
          </a:prstGeom>
          <a:ln w="28575">
            <a:solidFill>
              <a:srgbClr val="2A1500"/>
            </a:solidFill>
          </a:ln>
        </p:spPr>
        <p:style>
          <a:lnRef idx="1">
            <a:schemeClr val="accent1"/>
          </a:lnRef>
          <a:fillRef idx="0">
            <a:schemeClr val="accent1"/>
          </a:fillRef>
          <a:effectRef idx="0">
            <a:schemeClr val="accent1"/>
          </a:effectRef>
          <a:fontRef idx="minor">
            <a:schemeClr val="tx1"/>
          </a:fontRef>
        </p:style>
      </p:cxnSp>
      <p:sp>
        <p:nvSpPr>
          <p:cNvPr id="5138" name="TextBox 23"/>
          <p:cNvSpPr txBox="1">
            <a:spLocks noChangeArrowheads="1"/>
          </p:cNvSpPr>
          <p:nvPr/>
        </p:nvSpPr>
        <p:spPr bwMode="auto">
          <a:xfrm>
            <a:off x="152400" y="152400"/>
            <a:ext cx="2514600" cy="5354638"/>
          </a:xfrm>
          <a:prstGeom prst="rect">
            <a:avLst/>
          </a:prstGeom>
          <a:noFill/>
          <a:ln w="28575">
            <a:solidFill>
              <a:srgbClr val="FFFFFF"/>
            </a:solidFill>
            <a:miter lim="800000"/>
            <a:headEnd/>
            <a:tailEnd/>
          </a:ln>
        </p:spPr>
        <p:txBody>
          <a:bodyPr>
            <a:prstTxWarp prst="textNoShape">
              <a:avLst/>
            </a:prstTxWarp>
            <a:spAutoFit/>
          </a:bodyPr>
          <a:lstStyle/>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p:txBody>
      </p:sp>
      <p:pic>
        <p:nvPicPr>
          <p:cNvPr id="26" name="Picture 25" descr="footprints.jpg"/>
          <p:cNvPicPr>
            <a:picLocks noChangeAspect="1"/>
          </p:cNvPicPr>
          <p:nvPr/>
        </p:nvPicPr>
        <p:blipFill>
          <a:blip r:embed="rId2" cstate="print"/>
          <a:srcRect r="5238" b="4762"/>
          <a:stretch>
            <a:fillRect/>
          </a:stretch>
        </p:blipFill>
        <p:spPr>
          <a:xfrm>
            <a:off x="457200" y="1066800"/>
            <a:ext cx="1905000" cy="3505200"/>
          </a:xfrm>
          <a:prstGeom prst="rect">
            <a:avLst/>
          </a:prstGeom>
          <a:solidFill>
            <a:srgbClr val="FFFFFF">
              <a:shade val="85000"/>
            </a:srgbClr>
          </a:solidFill>
          <a:ln w="28575"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ppt_x</p:attrName>
                                        </p:attrNameLst>
                                      </p:cBhvr>
                                      <p:tavLst>
                                        <p:tav tm="0">
                                          <p:val>
                                            <p:strVal val="#ppt_x-.2"/>
                                          </p:val>
                                        </p:tav>
                                        <p:tav tm="100000">
                                          <p:val>
                                            <p:strVal val="#ppt_x"/>
                                          </p:val>
                                        </p:tav>
                                      </p:tavLst>
                                    </p:anim>
                                    <p:anim calcmode="lin" valueType="num">
                                      <p:cBhvr>
                                        <p:cTn id="8"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6">
                                            <p:txEl>
                                              <p:pRg st="0" end="0"/>
                                            </p:txEl>
                                          </p:spTgt>
                                        </p:tgtEl>
                                        <p:attrNameLst>
                                          <p:attrName>style.visibility</p:attrName>
                                        </p:attrNameLst>
                                      </p:cBhvr>
                                      <p:to>
                                        <p:strVal val="visible"/>
                                      </p:to>
                                    </p:set>
                                    <p:animEffect transition="in" filter="fade">
                                      <p:cBhvr>
                                        <p:cTn id="14" dur="1000"/>
                                        <p:tgtEl>
                                          <p:spTgt spid="16">
                                            <p:txEl>
                                              <p:pRg st="0" end="0"/>
                                            </p:txEl>
                                          </p:spTgt>
                                        </p:tgtEl>
                                      </p:cBhvr>
                                    </p:animEffect>
                                    <p:anim calcmode="lin" valueType="num">
                                      <p:cBhvr>
                                        <p:cTn id="15"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6">
                                            <p:txEl>
                                              <p:pRg st="2" end="2"/>
                                            </p:txEl>
                                          </p:spTgt>
                                        </p:tgtEl>
                                        <p:attrNameLst>
                                          <p:attrName>style.visibility</p:attrName>
                                        </p:attrNameLst>
                                      </p:cBhvr>
                                      <p:to>
                                        <p:strVal val="visible"/>
                                      </p:to>
                                    </p:set>
                                    <p:animEffect transition="in" filter="fade">
                                      <p:cBhvr>
                                        <p:cTn id="21" dur="1000"/>
                                        <p:tgtEl>
                                          <p:spTgt spid="16">
                                            <p:txEl>
                                              <p:pRg st="2" end="2"/>
                                            </p:txEl>
                                          </p:spTgt>
                                        </p:tgtEl>
                                      </p:cBhvr>
                                    </p:animEffect>
                                    <p:anim calcmode="lin" valueType="num">
                                      <p:cBhvr>
                                        <p:cTn id="22"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6">
                                            <p:txEl>
                                              <p:pRg st="3" end="3"/>
                                            </p:txEl>
                                          </p:spTgt>
                                        </p:tgtEl>
                                        <p:attrNameLst>
                                          <p:attrName>style.visibility</p:attrName>
                                        </p:attrNameLst>
                                      </p:cBhvr>
                                      <p:to>
                                        <p:strVal val="visible"/>
                                      </p:to>
                                    </p:set>
                                    <p:animEffect transition="in" filter="fade">
                                      <p:cBhvr>
                                        <p:cTn id="28" dur="1000"/>
                                        <p:tgtEl>
                                          <p:spTgt spid="16">
                                            <p:txEl>
                                              <p:pRg st="3" end="3"/>
                                            </p:txEl>
                                          </p:spTgt>
                                        </p:tgtEl>
                                      </p:cBhvr>
                                    </p:animEffect>
                                    <p:anim calcmode="lin" valueType="num">
                                      <p:cBhvr>
                                        <p:cTn id="29"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6">
                                            <p:txEl>
                                              <p:pRg st="4" end="4"/>
                                            </p:txEl>
                                          </p:spTgt>
                                        </p:tgtEl>
                                        <p:attrNameLst>
                                          <p:attrName>style.visibility</p:attrName>
                                        </p:attrNameLst>
                                      </p:cBhvr>
                                      <p:to>
                                        <p:strVal val="visible"/>
                                      </p:to>
                                    </p:set>
                                    <p:animEffect transition="in" filter="fade">
                                      <p:cBhvr>
                                        <p:cTn id="35" dur="1000"/>
                                        <p:tgtEl>
                                          <p:spTgt spid="16">
                                            <p:txEl>
                                              <p:pRg st="4" end="4"/>
                                            </p:txEl>
                                          </p:spTgt>
                                        </p:tgtEl>
                                      </p:cBhvr>
                                    </p:animEffect>
                                    <p:anim calcmode="lin" valueType="num">
                                      <p:cBhvr>
                                        <p:cTn id="36" dur="10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6">
                                            <p:txEl>
                                              <p:pRg st="5" end="5"/>
                                            </p:txEl>
                                          </p:spTgt>
                                        </p:tgtEl>
                                        <p:attrNameLst>
                                          <p:attrName>style.visibility</p:attrName>
                                        </p:attrNameLst>
                                      </p:cBhvr>
                                      <p:to>
                                        <p:strVal val="visible"/>
                                      </p:to>
                                    </p:set>
                                    <p:animEffect transition="in" filter="fade">
                                      <p:cBhvr>
                                        <p:cTn id="42" dur="1000"/>
                                        <p:tgtEl>
                                          <p:spTgt spid="16">
                                            <p:txEl>
                                              <p:pRg st="5" end="5"/>
                                            </p:txEl>
                                          </p:spTgt>
                                        </p:tgtEl>
                                      </p:cBhvr>
                                    </p:animEffect>
                                    <p:anim calcmode="lin" valueType="num">
                                      <p:cBhvr>
                                        <p:cTn id="43" dur="1000" fill="hold"/>
                                        <p:tgtEl>
                                          <p:spTgt spid="16">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6">
                                            <p:txEl>
                                              <p:pRg st="6" end="6"/>
                                            </p:txEl>
                                          </p:spTgt>
                                        </p:tgtEl>
                                        <p:attrNameLst>
                                          <p:attrName>style.visibility</p:attrName>
                                        </p:attrNameLst>
                                      </p:cBhvr>
                                      <p:to>
                                        <p:strVal val="visible"/>
                                      </p:to>
                                    </p:set>
                                    <p:animEffect transition="in" filter="fade">
                                      <p:cBhvr>
                                        <p:cTn id="49" dur="1000"/>
                                        <p:tgtEl>
                                          <p:spTgt spid="16">
                                            <p:txEl>
                                              <p:pRg st="6" end="6"/>
                                            </p:txEl>
                                          </p:spTgt>
                                        </p:tgtEl>
                                      </p:cBhvr>
                                    </p:animEffect>
                                    <p:anim calcmode="lin" valueType="num">
                                      <p:cBhvr>
                                        <p:cTn id="50" dur="1000" fill="hold"/>
                                        <p:tgtEl>
                                          <p:spTgt spid="16">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6">
                                            <p:txEl>
                                              <p:pRg st="7" end="7"/>
                                            </p:txEl>
                                          </p:spTgt>
                                        </p:tgtEl>
                                        <p:attrNameLst>
                                          <p:attrName>style.visibility</p:attrName>
                                        </p:attrNameLst>
                                      </p:cBhvr>
                                      <p:to>
                                        <p:strVal val="visible"/>
                                      </p:to>
                                    </p:set>
                                    <p:animEffect transition="in" filter="fade">
                                      <p:cBhvr>
                                        <p:cTn id="56" dur="1000"/>
                                        <p:tgtEl>
                                          <p:spTgt spid="16">
                                            <p:txEl>
                                              <p:pRg st="7" end="7"/>
                                            </p:txEl>
                                          </p:spTgt>
                                        </p:tgtEl>
                                      </p:cBhvr>
                                    </p:animEffect>
                                    <p:anim calcmode="lin" valueType="num">
                                      <p:cBhvr>
                                        <p:cTn id="57" dur="1000" fill="hold"/>
                                        <p:tgtEl>
                                          <p:spTgt spid="16">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16">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16">
                                            <p:txEl>
                                              <p:pRg st="8" end="8"/>
                                            </p:txEl>
                                          </p:spTgt>
                                        </p:tgtEl>
                                        <p:attrNameLst>
                                          <p:attrName>style.visibility</p:attrName>
                                        </p:attrNameLst>
                                      </p:cBhvr>
                                      <p:to>
                                        <p:strVal val="visible"/>
                                      </p:to>
                                    </p:set>
                                    <p:animEffect transition="in" filter="fade">
                                      <p:cBhvr>
                                        <p:cTn id="63" dur="1000"/>
                                        <p:tgtEl>
                                          <p:spTgt spid="16">
                                            <p:txEl>
                                              <p:pRg st="8" end="8"/>
                                            </p:txEl>
                                          </p:spTgt>
                                        </p:tgtEl>
                                      </p:cBhvr>
                                    </p:animEffect>
                                    <p:anim calcmode="lin" valueType="num">
                                      <p:cBhvr>
                                        <p:cTn id="64" dur="1000" fill="hold"/>
                                        <p:tgtEl>
                                          <p:spTgt spid="16">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16">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2819400" y="0"/>
            <a:ext cx="6324600" cy="5632311"/>
          </a:xfrm>
          <a:prstGeom prst="rect">
            <a:avLst/>
          </a:prstGeom>
          <a:solidFill>
            <a:schemeClr val="bg1"/>
          </a:solidFill>
          <a:ln>
            <a:noFill/>
          </a:ln>
          <a:effectLst>
            <a:innerShdw blurRad="1270000">
              <a:schemeClr val="bg2">
                <a:lumMod val="90000"/>
              </a:schemeClr>
            </a:innerShdw>
          </a:effectLst>
        </p:spPr>
        <p:txBody>
          <a:bodyPr>
            <a:prstTxWarp prst="textNoShape">
              <a:avLst/>
            </a:prstTxWarp>
            <a:spAutoFit/>
          </a:bodyPr>
          <a:lstStyle/>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p:txBody>
      </p:sp>
      <p:sp>
        <p:nvSpPr>
          <p:cNvPr id="16" name="TextBox 15"/>
          <p:cNvSpPr txBox="1">
            <a:spLocks noChangeArrowheads="1"/>
          </p:cNvSpPr>
          <p:nvPr/>
        </p:nvSpPr>
        <p:spPr bwMode="auto">
          <a:xfrm>
            <a:off x="3200400" y="533400"/>
            <a:ext cx="5943600" cy="4308872"/>
          </a:xfrm>
          <a:prstGeom prst="rect">
            <a:avLst/>
          </a:prstGeom>
          <a:noFill/>
          <a:ln w="9525">
            <a:noFill/>
            <a:miter lim="800000"/>
            <a:headEnd/>
            <a:tailEnd/>
          </a:ln>
        </p:spPr>
        <p:txBody>
          <a:bodyPr>
            <a:prstTxWarp prst="textNoShape">
              <a:avLst/>
            </a:prstTxWarp>
            <a:spAutoFit/>
          </a:bodyPr>
          <a:lstStyle/>
          <a:p>
            <a:pPr marL="398463" indent="-398463"/>
            <a:r>
              <a:rPr lang="en-US" sz="2800" b="1" dirty="0">
                <a:solidFill>
                  <a:srgbClr val="000000"/>
                </a:solidFill>
                <a:latin typeface="Geneva" charset="0"/>
              </a:rPr>
              <a:t>II. What Do</a:t>
            </a:r>
            <a:r>
              <a:rPr lang="en-US" sz="2800" b="1" dirty="0" smtClean="0">
                <a:solidFill>
                  <a:srgbClr val="000000"/>
                </a:solidFill>
                <a:latin typeface="Geneva" charset="0"/>
              </a:rPr>
              <a:t> You </a:t>
            </a:r>
            <a:r>
              <a:rPr lang="en-US" sz="2800" b="1" dirty="0">
                <a:solidFill>
                  <a:srgbClr val="000000"/>
                </a:solidFill>
                <a:latin typeface="Geneva" charset="0"/>
              </a:rPr>
              <a:t>Have</a:t>
            </a:r>
            <a:r>
              <a:rPr lang="en-US" sz="2800" b="1" dirty="0" smtClean="0">
                <a:solidFill>
                  <a:srgbClr val="000000"/>
                </a:solidFill>
                <a:latin typeface="Geneva" charset="0"/>
              </a:rPr>
              <a:t> </a:t>
            </a:r>
            <a:r>
              <a:rPr lang="en-US" sz="2800" b="1" dirty="0">
                <a:solidFill>
                  <a:srgbClr val="000000"/>
                </a:solidFill>
                <a:latin typeface="Geneva" charset="0"/>
              </a:rPr>
              <a:t>t</a:t>
            </a:r>
            <a:r>
              <a:rPr lang="en-US" sz="2800" b="1" dirty="0" smtClean="0">
                <a:solidFill>
                  <a:srgbClr val="000000"/>
                </a:solidFill>
                <a:latin typeface="Geneva" charset="0"/>
              </a:rPr>
              <a:t>o </a:t>
            </a:r>
            <a:r>
              <a:rPr lang="en-US" sz="2800" b="1" dirty="0">
                <a:solidFill>
                  <a:srgbClr val="000000"/>
                </a:solidFill>
                <a:latin typeface="Geneva" charset="0"/>
              </a:rPr>
              <a:t>Gain</a:t>
            </a:r>
            <a:r>
              <a:rPr lang="en-US" sz="2800" b="1" dirty="0" smtClean="0">
                <a:solidFill>
                  <a:srgbClr val="000000"/>
                </a:solidFill>
                <a:latin typeface="Geneva" charset="0"/>
              </a:rPr>
              <a:t> by </a:t>
            </a:r>
            <a:r>
              <a:rPr lang="en-US" sz="2800" b="1" dirty="0">
                <a:solidFill>
                  <a:srgbClr val="000000"/>
                </a:solidFill>
                <a:latin typeface="Geneva" charset="0"/>
              </a:rPr>
              <a:t>Obeying</a:t>
            </a:r>
            <a:r>
              <a:rPr lang="en-US" sz="2800" b="1" dirty="0" smtClean="0">
                <a:solidFill>
                  <a:srgbClr val="000000"/>
                </a:solidFill>
                <a:latin typeface="Geneva" charset="0"/>
              </a:rPr>
              <a:t> the </a:t>
            </a:r>
            <a:r>
              <a:rPr lang="en-US" sz="2800" b="1" dirty="0">
                <a:solidFill>
                  <a:srgbClr val="000000"/>
                </a:solidFill>
                <a:latin typeface="Geneva" charset="0"/>
              </a:rPr>
              <a:t>Gospel?</a:t>
            </a:r>
          </a:p>
          <a:p>
            <a:pPr marL="342900" indent="-342900"/>
            <a:endParaRPr lang="en-US" sz="800" b="1" dirty="0">
              <a:solidFill>
                <a:srgbClr val="000000"/>
              </a:solidFill>
              <a:latin typeface="Geneva" charset="0"/>
            </a:endParaRPr>
          </a:p>
          <a:p>
            <a:pPr marL="914400" lvl="1" indent="-457200"/>
            <a:r>
              <a:rPr lang="en-US" sz="2600" b="1" dirty="0">
                <a:solidFill>
                  <a:srgbClr val="000000"/>
                </a:solidFill>
                <a:latin typeface="Geneva" charset="0"/>
              </a:rPr>
              <a:t>A.  Time spent well. </a:t>
            </a:r>
          </a:p>
          <a:p>
            <a:pPr marL="914400" lvl="1" indent="-457200"/>
            <a:r>
              <a:rPr lang="en-US" sz="2600" b="1" dirty="0">
                <a:solidFill>
                  <a:srgbClr val="000000"/>
                </a:solidFill>
                <a:latin typeface="Geneva" charset="0"/>
              </a:rPr>
              <a:t>B.  Meaningful fun (Gal. 5:22).</a:t>
            </a:r>
          </a:p>
          <a:p>
            <a:pPr marL="914400" lvl="1" indent="-457200"/>
            <a:r>
              <a:rPr lang="en-US" sz="2600" b="1" dirty="0">
                <a:solidFill>
                  <a:srgbClr val="000000"/>
                </a:solidFill>
                <a:latin typeface="Geneva" charset="0"/>
              </a:rPr>
              <a:t>C.  A fellowship of co-believers    (1 John 1:1-3). </a:t>
            </a:r>
          </a:p>
          <a:p>
            <a:pPr marL="914400" lvl="1" indent="-457200"/>
            <a:r>
              <a:rPr lang="en-US" sz="2600" b="1" dirty="0">
                <a:solidFill>
                  <a:srgbClr val="000000"/>
                </a:solidFill>
                <a:latin typeface="Geneva" charset="0"/>
              </a:rPr>
              <a:t>D.  A family of co-workers                     (1 Cor. 3:9; Eph. 3:15).</a:t>
            </a:r>
          </a:p>
          <a:p>
            <a:pPr marL="914400" lvl="1" indent="-457200"/>
            <a:r>
              <a:rPr lang="en-US" sz="2600" b="1" dirty="0">
                <a:solidFill>
                  <a:srgbClr val="000000"/>
                </a:solidFill>
                <a:latin typeface="Geneva" charset="0"/>
              </a:rPr>
              <a:t>E.  Healthy habits                                (1 </a:t>
            </a:r>
            <a:r>
              <a:rPr lang="en-US" sz="2600" b="1" dirty="0" smtClean="0">
                <a:solidFill>
                  <a:srgbClr val="000000"/>
                </a:solidFill>
                <a:latin typeface="Geneva" charset="0"/>
              </a:rPr>
              <a:t>Cor. </a:t>
            </a:r>
            <a:r>
              <a:rPr lang="en-US" sz="2600" b="1" dirty="0">
                <a:solidFill>
                  <a:srgbClr val="000000"/>
                </a:solidFill>
                <a:latin typeface="Geneva" charset="0"/>
              </a:rPr>
              <a:t>16:15-16).</a:t>
            </a:r>
            <a:r>
              <a:rPr lang="en-US" sz="2800" b="1" dirty="0">
                <a:solidFill>
                  <a:srgbClr val="000000"/>
                </a:solidFill>
                <a:latin typeface="Geneva" charset="0"/>
              </a:rPr>
              <a:t> </a:t>
            </a:r>
          </a:p>
        </p:txBody>
      </p:sp>
      <p:sp>
        <p:nvSpPr>
          <p:cNvPr id="6150" name="TextBox 18"/>
          <p:cNvSpPr txBox="1">
            <a:spLocks noChangeArrowheads="1"/>
          </p:cNvSpPr>
          <p:nvPr/>
        </p:nvSpPr>
        <p:spPr bwMode="auto">
          <a:xfrm>
            <a:off x="1066800" y="5867400"/>
            <a:ext cx="6781800" cy="769938"/>
          </a:xfrm>
          <a:prstGeom prst="rect">
            <a:avLst/>
          </a:prstGeom>
          <a:noFill/>
          <a:ln w="9525">
            <a:noFill/>
            <a:miter lim="800000"/>
            <a:headEnd/>
            <a:tailEnd/>
          </a:ln>
        </p:spPr>
        <p:txBody>
          <a:bodyPr>
            <a:prstTxWarp prst="textNoShape">
              <a:avLst/>
            </a:prstTxWarp>
            <a:spAutoFit/>
          </a:bodyPr>
          <a:lstStyle/>
          <a:p>
            <a:pPr algn="ctr"/>
            <a:r>
              <a:rPr lang="en-US" sz="4400" b="1">
                <a:latin typeface="Calibri" charset="0"/>
              </a:rPr>
              <a:t>The Stakes of the Gospel</a:t>
            </a:r>
            <a:endParaRPr lang="en-US" sz="4400" b="1">
              <a:solidFill>
                <a:srgbClr val="2A1500"/>
              </a:solidFill>
              <a:latin typeface="Chivalry ITCTT" charset="0"/>
            </a:endParaRPr>
          </a:p>
        </p:txBody>
      </p:sp>
      <p:sp>
        <p:nvSpPr>
          <p:cNvPr id="6151" name="TextBox 19"/>
          <p:cNvSpPr txBox="1">
            <a:spLocks noChangeArrowheads="1"/>
          </p:cNvSpPr>
          <p:nvPr/>
        </p:nvSpPr>
        <p:spPr bwMode="auto">
          <a:xfrm>
            <a:off x="6629400" y="5410200"/>
            <a:ext cx="184150" cy="369888"/>
          </a:xfrm>
          <a:prstGeom prst="rect">
            <a:avLst/>
          </a:prstGeom>
          <a:noFill/>
          <a:ln w="9525">
            <a:noFill/>
            <a:miter lim="800000"/>
            <a:headEnd/>
            <a:tailEnd/>
          </a:ln>
        </p:spPr>
        <p:txBody>
          <a:bodyPr wrap="none">
            <a:prstTxWarp prst="textNoShape">
              <a:avLst/>
            </a:prstTxWarp>
            <a:spAutoFit/>
          </a:bodyPr>
          <a:lstStyle/>
          <a:p>
            <a:endParaRPr lang="en-US">
              <a:latin typeface="Calibri" charset="0"/>
            </a:endParaRPr>
          </a:p>
        </p:txBody>
      </p:sp>
      <p:sp>
        <p:nvSpPr>
          <p:cNvPr id="6152" name="TextBox 9"/>
          <p:cNvSpPr txBox="1">
            <a:spLocks noChangeArrowheads="1"/>
          </p:cNvSpPr>
          <p:nvPr/>
        </p:nvSpPr>
        <p:spPr bwMode="auto">
          <a:xfrm>
            <a:off x="0" y="0"/>
            <a:ext cx="2819400" cy="5632450"/>
          </a:xfrm>
          <a:prstGeom prst="rect">
            <a:avLst/>
          </a:prstGeom>
          <a:solidFill>
            <a:srgbClr val="2A1500"/>
          </a:solidFill>
          <a:ln w="9525">
            <a:noFill/>
            <a:miter lim="800000"/>
            <a:headEnd/>
            <a:tailEnd/>
          </a:ln>
        </p:spPr>
        <p:txBody>
          <a:bodyPr>
            <a:prstTxWarp prst="textNoShape">
              <a:avLst/>
            </a:prstTxWarp>
            <a:spAutoFit/>
          </a:bodyPr>
          <a:lstStyle/>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p:txBody>
      </p:sp>
      <p:sp>
        <p:nvSpPr>
          <p:cNvPr id="11" name="Oval 10"/>
          <p:cNvSpPr/>
          <p:nvPr/>
        </p:nvSpPr>
        <p:spPr>
          <a:xfrm>
            <a:off x="2971800" y="152400"/>
            <a:ext cx="304800" cy="304800"/>
          </a:xfrm>
          <a:prstGeom prst="ellipse">
            <a:avLst/>
          </a:prstGeom>
          <a:solidFill>
            <a:srgbClr val="FFFFFF"/>
          </a:solidFill>
          <a:ln>
            <a:solidFill>
              <a:srgbClr val="2A15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8686800" y="5257800"/>
            <a:ext cx="304800" cy="304800"/>
          </a:xfrm>
          <a:prstGeom prst="ellipse">
            <a:avLst/>
          </a:prstGeom>
          <a:solidFill>
            <a:srgbClr val="FFFFFF"/>
          </a:solidFill>
          <a:ln>
            <a:solidFill>
              <a:srgbClr val="2A15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Oval 12"/>
          <p:cNvSpPr/>
          <p:nvPr/>
        </p:nvSpPr>
        <p:spPr>
          <a:xfrm>
            <a:off x="2971800" y="5181600"/>
            <a:ext cx="304800" cy="304800"/>
          </a:xfrm>
          <a:prstGeom prst="ellipse">
            <a:avLst/>
          </a:prstGeom>
          <a:solidFill>
            <a:srgbClr val="FFFFFF"/>
          </a:solidFill>
          <a:ln>
            <a:solidFill>
              <a:srgbClr val="2A15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8686800" y="152400"/>
            <a:ext cx="304800" cy="304800"/>
          </a:xfrm>
          <a:prstGeom prst="ellipse">
            <a:avLst/>
          </a:prstGeom>
          <a:solidFill>
            <a:srgbClr val="FFFFFF"/>
          </a:solidFill>
          <a:ln>
            <a:solidFill>
              <a:srgbClr val="2A15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Oval 17"/>
          <p:cNvSpPr/>
          <p:nvPr/>
        </p:nvSpPr>
        <p:spPr>
          <a:xfrm>
            <a:off x="3048000" y="228600"/>
            <a:ext cx="152400" cy="152400"/>
          </a:xfrm>
          <a:prstGeom prst="ellipse">
            <a:avLst/>
          </a:prstGeom>
          <a:solidFill>
            <a:srgbClr val="2A1500"/>
          </a:solidFill>
          <a:ln>
            <a:solidFill>
              <a:srgbClr val="3A1D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Oval 20"/>
          <p:cNvSpPr/>
          <p:nvPr/>
        </p:nvSpPr>
        <p:spPr>
          <a:xfrm>
            <a:off x="8763000" y="5334000"/>
            <a:ext cx="152400" cy="152400"/>
          </a:xfrm>
          <a:prstGeom prst="ellipse">
            <a:avLst/>
          </a:prstGeom>
          <a:solidFill>
            <a:srgbClr val="2A1500"/>
          </a:solidFill>
          <a:ln>
            <a:solidFill>
              <a:srgbClr val="3A1D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Oval 21"/>
          <p:cNvSpPr/>
          <p:nvPr/>
        </p:nvSpPr>
        <p:spPr>
          <a:xfrm>
            <a:off x="3048000" y="5257800"/>
            <a:ext cx="152400" cy="152400"/>
          </a:xfrm>
          <a:prstGeom prst="ellipse">
            <a:avLst/>
          </a:prstGeom>
          <a:solidFill>
            <a:srgbClr val="2A1500"/>
          </a:solidFill>
          <a:ln>
            <a:solidFill>
              <a:srgbClr val="3A1D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Oval 22"/>
          <p:cNvSpPr/>
          <p:nvPr/>
        </p:nvSpPr>
        <p:spPr>
          <a:xfrm>
            <a:off x="8763000" y="228600"/>
            <a:ext cx="152400" cy="152400"/>
          </a:xfrm>
          <a:prstGeom prst="ellipse">
            <a:avLst/>
          </a:prstGeom>
          <a:solidFill>
            <a:srgbClr val="2A1500"/>
          </a:solidFill>
          <a:ln>
            <a:solidFill>
              <a:srgbClr val="3A1D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25" name="Straight Connector 24"/>
          <p:cNvCxnSpPr/>
          <p:nvPr/>
        </p:nvCxnSpPr>
        <p:spPr>
          <a:xfrm>
            <a:off x="0" y="5638800"/>
            <a:ext cx="9144000" cy="1588"/>
          </a:xfrm>
          <a:prstGeom prst="line">
            <a:avLst/>
          </a:prstGeom>
          <a:ln w="28575">
            <a:solidFill>
              <a:srgbClr val="2A1500"/>
            </a:solidFill>
          </a:ln>
        </p:spPr>
        <p:style>
          <a:lnRef idx="1">
            <a:schemeClr val="accent1"/>
          </a:lnRef>
          <a:fillRef idx="0">
            <a:schemeClr val="accent1"/>
          </a:fillRef>
          <a:effectRef idx="0">
            <a:schemeClr val="accent1"/>
          </a:effectRef>
          <a:fontRef idx="minor">
            <a:schemeClr val="tx1"/>
          </a:fontRef>
        </p:style>
      </p:cxnSp>
      <p:sp>
        <p:nvSpPr>
          <p:cNvPr id="6162" name="TextBox 23"/>
          <p:cNvSpPr txBox="1">
            <a:spLocks noChangeArrowheads="1"/>
          </p:cNvSpPr>
          <p:nvPr/>
        </p:nvSpPr>
        <p:spPr bwMode="auto">
          <a:xfrm>
            <a:off x="152400" y="152400"/>
            <a:ext cx="2514600" cy="5354638"/>
          </a:xfrm>
          <a:prstGeom prst="rect">
            <a:avLst/>
          </a:prstGeom>
          <a:noFill/>
          <a:ln w="28575">
            <a:solidFill>
              <a:srgbClr val="FFFFFF"/>
            </a:solidFill>
            <a:miter lim="800000"/>
            <a:headEnd/>
            <a:tailEnd/>
          </a:ln>
        </p:spPr>
        <p:txBody>
          <a:bodyPr>
            <a:prstTxWarp prst="textNoShape">
              <a:avLst/>
            </a:prstTxWarp>
            <a:spAutoFit/>
          </a:bodyPr>
          <a:lstStyle/>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p:txBody>
      </p:sp>
      <p:pic>
        <p:nvPicPr>
          <p:cNvPr id="26" name="Picture 25" descr="footprints.jpg"/>
          <p:cNvPicPr>
            <a:picLocks noChangeAspect="1"/>
          </p:cNvPicPr>
          <p:nvPr/>
        </p:nvPicPr>
        <p:blipFill>
          <a:blip r:embed="rId2" cstate="print"/>
          <a:srcRect r="5238" b="4762"/>
          <a:stretch>
            <a:fillRect/>
          </a:stretch>
        </p:blipFill>
        <p:spPr>
          <a:xfrm>
            <a:off x="457200" y="1066800"/>
            <a:ext cx="1905000" cy="3505200"/>
          </a:xfrm>
          <a:prstGeom prst="rect">
            <a:avLst/>
          </a:prstGeom>
          <a:solidFill>
            <a:srgbClr val="FFFFFF">
              <a:shade val="85000"/>
            </a:srgbClr>
          </a:solidFill>
          <a:ln w="28575"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1000"/>
                                        <p:tgtEl>
                                          <p:spTgt spid="16">
                                            <p:txEl>
                                              <p:pRg st="0" end="0"/>
                                            </p:txEl>
                                          </p:spTgt>
                                        </p:tgtEl>
                                      </p:cBhvr>
                                    </p:animEffect>
                                    <p:anim calcmode="lin" valueType="num">
                                      <p:cBhvr>
                                        <p:cTn id="8"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6">
                                            <p:txEl>
                                              <p:pRg st="2" end="2"/>
                                            </p:txEl>
                                          </p:spTgt>
                                        </p:tgtEl>
                                        <p:attrNameLst>
                                          <p:attrName>style.visibility</p:attrName>
                                        </p:attrNameLst>
                                      </p:cBhvr>
                                      <p:to>
                                        <p:strVal val="visible"/>
                                      </p:to>
                                    </p:set>
                                    <p:animEffect transition="in" filter="fade">
                                      <p:cBhvr>
                                        <p:cTn id="14" dur="1000"/>
                                        <p:tgtEl>
                                          <p:spTgt spid="16">
                                            <p:txEl>
                                              <p:pRg st="2" end="2"/>
                                            </p:txEl>
                                          </p:spTgt>
                                        </p:tgtEl>
                                      </p:cBhvr>
                                    </p:animEffect>
                                    <p:anim calcmode="lin" valueType="num">
                                      <p:cBhvr>
                                        <p:cTn id="15"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6">
                                            <p:txEl>
                                              <p:pRg st="3" end="3"/>
                                            </p:txEl>
                                          </p:spTgt>
                                        </p:tgtEl>
                                        <p:attrNameLst>
                                          <p:attrName>style.visibility</p:attrName>
                                        </p:attrNameLst>
                                      </p:cBhvr>
                                      <p:to>
                                        <p:strVal val="visible"/>
                                      </p:to>
                                    </p:set>
                                    <p:animEffect transition="in" filter="fade">
                                      <p:cBhvr>
                                        <p:cTn id="21" dur="1000"/>
                                        <p:tgtEl>
                                          <p:spTgt spid="16">
                                            <p:txEl>
                                              <p:pRg st="3" end="3"/>
                                            </p:txEl>
                                          </p:spTgt>
                                        </p:tgtEl>
                                      </p:cBhvr>
                                    </p:animEffect>
                                    <p:anim calcmode="lin" valueType="num">
                                      <p:cBhvr>
                                        <p:cTn id="22"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6">
                                            <p:txEl>
                                              <p:pRg st="4" end="4"/>
                                            </p:txEl>
                                          </p:spTgt>
                                        </p:tgtEl>
                                        <p:attrNameLst>
                                          <p:attrName>style.visibility</p:attrName>
                                        </p:attrNameLst>
                                      </p:cBhvr>
                                      <p:to>
                                        <p:strVal val="visible"/>
                                      </p:to>
                                    </p:set>
                                    <p:animEffect transition="in" filter="fade">
                                      <p:cBhvr>
                                        <p:cTn id="28" dur="1000"/>
                                        <p:tgtEl>
                                          <p:spTgt spid="16">
                                            <p:txEl>
                                              <p:pRg st="4" end="4"/>
                                            </p:txEl>
                                          </p:spTgt>
                                        </p:tgtEl>
                                      </p:cBhvr>
                                    </p:animEffect>
                                    <p:anim calcmode="lin" valueType="num">
                                      <p:cBhvr>
                                        <p:cTn id="29" dur="10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6">
                                            <p:txEl>
                                              <p:pRg st="5" end="5"/>
                                            </p:txEl>
                                          </p:spTgt>
                                        </p:tgtEl>
                                        <p:attrNameLst>
                                          <p:attrName>style.visibility</p:attrName>
                                        </p:attrNameLst>
                                      </p:cBhvr>
                                      <p:to>
                                        <p:strVal val="visible"/>
                                      </p:to>
                                    </p:set>
                                    <p:animEffect transition="in" filter="fade">
                                      <p:cBhvr>
                                        <p:cTn id="35" dur="1000"/>
                                        <p:tgtEl>
                                          <p:spTgt spid="16">
                                            <p:txEl>
                                              <p:pRg st="5" end="5"/>
                                            </p:txEl>
                                          </p:spTgt>
                                        </p:tgtEl>
                                      </p:cBhvr>
                                    </p:animEffect>
                                    <p:anim calcmode="lin" valueType="num">
                                      <p:cBhvr>
                                        <p:cTn id="36" dur="1000" fill="hold"/>
                                        <p:tgtEl>
                                          <p:spTgt spid="16">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6">
                                            <p:txEl>
                                              <p:pRg st="6" end="6"/>
                                            </p:txEl>
                                          </p:spTgt>
                                        </p:tgtEl>
                                        <p:attrNameLst>
                                          <p:attrName>style.visibility</p:attrName>
                                        </p:attrNameLst>
                                      </p:cBhvr>
                                      <p:to>
                                        <p:strVal val="visible"/>
                                      </p:to>
                                    </p:set>
                                    <p:animEffect transition="in" filter="fade">
                                      <p:cBhvr>
                                        <p:cTn id="42" dur="1000"/>
                                        <p:tgtEl>
                                          <p:spTgt spid="16">
                                            <p:txEl>
                                              <p:pRg st="6" end="6"/>
                                            </p:txEl>
                                          </p:spTgt>
                                        </p:tgtEl>
                                      </p:cBhvr>
                                    </p:animEffect>
                                    <p:anim calcmode="lin" valueType="num">
                                      <p:cBhvr>
                                        <p:cTn id="43" dur="1000" fill="hold"/>
                                        <p:tgtEl>
                                          <p:spTgt spid="16">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1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2819400" y="0"/>
            <a:ext cx="6324600" cy="5632311"/>
          </a:xfrm>
          <a:prstGeom prst="rect">
            <a:avLst/>
          </a:prstGeom>
          <a:solidFill>
            <a:schemeClr val="bg1"/>
          </a:solidFill>
          <a:ln>
            <a:noFill/>
          </a:ln>
          <a:effectLst>
            <a:innerShdw blurRad="1270000">
              <a:schemeClr val="bg2">
                <a:lumMod val="90000"/>
              </a:schemeClr>
            </a:innerShdw>
          </a:effectLst>
        </p:spPr>
        <p:txBody>
          <a:bodyPr>
            <a:prstTxWarp prst="textNoShape">
              <a:avLst/>
            </a:prstTxWarp>
            <a:spAutoFit/>
          </a:bodyPr>
          <a:lstStyle/>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p:txBody>
      </p:sp>
      <p:sp>
        <p:nvSpPr>
          <p:cNvPr id="16" name="TextBox 15"/>
          <p:cNvSpPr txBox="1">
            <a:spLocks noChangeArrowheads="1"/>
          </p:cNvSpPr>
          <p:nvPr/>
        </p:nvSpPr>
        <p:spPr bwMode="auto">
          <a:xfrm>
            <a:off x="3200400" y="533400"/>
            <a:ext cx="5943600" cy="3908762"/>
          </a:xfrm>
          <a:prstGeom prst="rect">
            <a:avLst/>
          </a:prstGeom>
          <a:noFill/>
          <a:ln w="9525">
            <a:noFill/>
            <a:miter lim="800000"/>
            <a:headEnd/>
            <a:tailEnd/>
          </a:ln>
        </p:spPr>
        <p:txBody>
          <a:bodyPr>
            <a:prstTxWarp prst="textNoShape">
              <a:avLst/>
            </a:prstTxWarp>
            <a:spAutoFit/>
          </a:bodyPr>
          <a:lstStyle/>
          <a:p>
            <a:pPr marL="342900" indent="-342900"/>
            <a:r>
              <a:rPr lang="en-US" sz="2800" b="1" dirty="0">
                <a:solidFill>
                  <a:srgbClr val="000000"/>
                </a:solidFill>
                <a:latin typeface="Geneva" charset="0"/>
              </a:rPr>
              <a:t>II. What Do</a:t>
            </a:r>
            <a:r>
              <a:rPr lang="en-US" sz="2800" b="1" dirty="0" smtClean="0">
                <a:solidFill>
                  <a:srgbClr val="000000"/>
                </a:solidFill>
                <a:latin typeface="Geneva" charset="0"/>
              </a:rPr>
              <a:t> You </a:t>
            </a:r>
            <a:r>
              <a:rPr lang="en-US" sz="2800" b="1" dirty="0">
                <a:solidFill>
                  <a:srgbClr val="000000"/>
                </a:solidFill>
                <a:latin typeface="Geneva" charset="0"/>
              </a:rPr>
              <a:t>Have</a:t>
            </a:r>
            <a:r>
              <a:rPr lang="en-US" sz="2800" b="1" dirty="0" smtClean="0">
                <a:solidFill>
                  <a:srgbClr val="000000"/>
                </a:solidFill>
                <a:latin typeface="Geneva" charset="0"/>
              </a:rPr>
              <a:t> to </a:t>
            </a:r>
            <a:r>
              <a:rPr lang="en-US" sz="2800" b="1" dirty="0">
                <a:solidFill>
                  <a:srgbClr val="000000"/>
                </a:solidFill>
                <a:latin typeface="Geneva" charset="0"/>
              </a:rPr>
              <a:t>Gain</a:t>
            </a:r>
            <a:r>
              <a:rPr lang="en-US" sz="2800" b="1" dirty="0" smtClean="0">
                <a:solidFill>
                  <a:srgbClr val="000000"/>
                </a:solidFill>
                <a:latin typeface="Geneva" charset="0"/>
              </a:rPr>
              <a:t> by </a:t>
            </a:r>
            <a:r>
              <a:rPr lang="en-US" sz="2800" b="1" dirty="0">
                <a:solidFill>
                  <a:srgbClr val="000000"/>
                </a:solidFill>
                <a:latin typeface="Geneva" charset="0"/>
              </a:rPr>
              <a:t>Obeying</a:t>
            </a:r>
            <a:r>
              <a:rPr lang="en-US" sz="2800" b="1" dirty="0" smtClean="0">
                <a:solidFill>
                  <a:srgbClr val="000000"/>
                </a:solidFill>
                <a:latin typeface="Geneva" charset="0"/>
              </a:rPr>
              <a:t> the </a:t>
            </a:r>
            <a:r>
              <a:rPr lang="en-US" sz="2800" b="1" dirty="0">
                <a:solidFill>
                  <a:srgbClr val="000000"/>
                </a:solidFill>
                <a:latin typeface="Geneva" charset="0"/>
              </a:rPr>
              <a:t>Gospel?</a:t>
            </a:r>
          </a:p>
          <a:p>
            <a:pPr marL="342900" indent="-342900"/>
            <a:endParaRPr lang="en-US" sz="800" b="1" dirty="0">
              <a:solidFill>
                <a:srgbClr val="000000"/>
              </a:solidFill>
              <a:latin typeface="Geneva" charset="0"/>
            </a:endParaRPr>
          </a:p>
          <a:p>
            <a:pPr marL="914400" lvl="1" indent="-457200"/>
            <a:r>
              <a:rPr lang="en-US" sz="2600" b="1" dirty="0">
                <a:solidFill>
                  <a:srgbClr val="000000"/>
                </a:solidFill>
                <a:latin typeface="Geneva" charset="0"/>
              </a:rPr>
              <a:t>F.</a:t>
            </a:r>
            <a:r>
              <a:rPr lang="en-US" sz="2600" b="1" dirty="0" smtClean="0">
                <a:solidFill>
                  <a:srgbClr val="000000"/>
                </a:solidFill>
                <a:latin typeface="Geneva" charset="0"/>
              </a:rPr>
              <a:t> Necessary </a:t>
            </a:r>
            <a:r>
              <a:rPr lang="en-US" sz="2600" b="1" dirty="0">
                <a:solidFill>
                  <a:srgbClr val="000000"/>
                </a:solidFill>
                <a:latin typeface="Geneva" charset="0"/>
              </a:rPr>
              <a:t>things                  (</a:t>
            </a:r>
            <a:r>
              <a:rPr lang="en-US" sz="2600" b="1" dirty="0" smtClean="0">
                <a:solidFill>
                  <a:srgbClr val="000000"/>
                </a:solidFill>
                <a:latin typeface="Geneva" charset="0"/>
              </a:rPr>
              <a:t>Matt. </a:t>
            </a:r>
            <a:r>
              <a:rPr lang="en-US" sz="2600" b="1" dirty="0">
                <a:solidFill>
                  <a:srgbClr val="000000"/>
                </a:solidFill>
                <a:latin typeface="Geneva" charset="0"/>
              </a:rPr>
              <a:t>6:33). </a:t>
            </a:r>
          </a:p>
          <a:p>
            <a:pPr marL="914400" lvl="1" indent="-457200"/>
            <a:r>
              <a:rPr lang="en-US" sz="2600" b="1" dirty="0">
                <a:solidFill>
                  <a:srgbClr val="000000"/>
                </a:solidFill>
                <a:latin typeface="Geneva" charset="0"/>
              </a:rPr>
              <a:t>G.</a:t>
            </a:r>
            <a:r>
              <a:rPr lang="en-US" sz="2600" b="1" dirty="0" smtClean="0">
                <a:solidFill>
                  <a:srgbClr val="000000"/>
                </a:solidFill>
                <a:latin typeface="Geneva" charset="0"/>
              </a:rPr>
              <a:t> Eternal </a:t>
            </a:r>
            <a:r>
              <a:rPr lang="en-US" sz="2600" b="1" dirty="0">
                <a:solidFill>
                  <a:srgbClr val="000000"/>
                </a:solidFill>
                <a:latin typeface="Geneva" charset="0"/>
              </a:rPr>
              <a:t>life with God  (</a:t>
            </a:r>
            <a:r>
              <a:rPr lang="en-US" sz="2600" b="1" dirty="0" smtClean="0">
                <a:solidFill>
                  <a:srgbClr val="000000"/>
                </a:solidFill>
                <a:latin typeface="Geneva" charset="0"/>
              </a:rPr>
              <a:t>Rev. </a:t>
            </a:r>
            <a:r>
              <a:rPr lang="en-US" sz="2600" b="1" dirty="0">
                <a:solidFill>
                  <a:srgbClr val="000000"/>
                </a:solidFill>
                <a:latin typeface="Geneva" charset="0"/>
              </a:rPr>
              <a:t>21:3).</a:t>
            </a:r>
          </a:p>
          <a:p>
            <a:pPr marL="914400" lvl="1" indent="-457200"/>
            <a:r>
              <a:rPr lang="en-US" sz="2600" b="1" dirty="0">
                <a:solidFill>
                  <a:srgbClr val="000000"/>
                </a:solidFill>
                <a:latin typeface="Geneva" charset="0"/>
              </a:rPr>
              <a:t>H.</a:t>
            </a:r>
            <a:r>
              <a:rPr lang="en-US" sz="2600" b="1" dirty="0" smtClean="0">
                <a:solidFill>
                  <a:srgbClr val="000000"/>
                </a:solidFill>
                <a:latin typeface="Geneva" charset="0"/>
              </a:rPr>
              <a:t> Eternal </a:t>
            </a:r>
            <a:r>
              <a:rPr lang="en-US" sz="2600" b="1" dirty="0">
                <a:solidFill>
                  <a:srgbClr val="000000"/>
                </a:solidFill>
                <a:latin typeface="Geneva" charset="0"/>
              </a:rPr>
              <a:t>joy, peace and satisfaction (Rev. 21:4).</a:t>
            </a:r>
          </a:p>
          <a:p>
            <a:pPr marL="914400" lvl="1" indent="-457200"/>
            <a:endParaRPr lang="en-US" sz="2800" b="1" dirty="0">
              <a:solidFill>
                <a:srgbClr val="000000"/>
              </a:solidFill>
              <a:latin typeface="Geneva" charset="0"/>
            </a:endParaRPr>
          </a:p>
        </p:txBody>
      </p:sp>
      <p:sp>
        <p:nvSpPr>
          <p:cNvPr id="7174" name="TextBox 18"/>
          <p:cNvSpPr txBox="1">
            <a:spLocks noChangeArrowheads="1"/>
          </p:cNvSpPr>
          <p:nvPr/>
        </p:nvSpPr>
        <p:spPr bwMode="auto">
          <a:xfrm>
            <a:off x="1066800" y="5867400"/>
            <a:ext cx="6781800" cy="769938"/>
          </a:xfrm>
          <a:prstGeom prst="rect">
            <a:avLst/>
          </a:prstGeom>
          <a:noFill/>
          <a:ln w="9525">
            <a:noFill/>
            <a:miter lim="800000"/>
            <a:headEnd/>
            <a:tailEnd/>
          </a:ln>
        </p:spPr>
        <p:txBody>
          <a:bodyPr>
            <a:prstTxWarp prst="textNoShape">
              <a:avLst/>
            </a:prstTxWarp>
            <a:spAutoFit/>
          </a:bodyPr>
          <a:lstStyle/>
          <a:p>
            <a:pPr algn="ctr"/>
            <a:r>
              <a:rPr lang="en-US" sz="4400" b="1">
                <a:latin typeface="Calibri" charset="0"/>
              </a:rPr>
              <a:t>The Stakes of the Gospel</a:t>
            </a:r>
            <a:endParaRPr lang="en-US" sz="4400" b="1">
              <a:solidFill>
                <a:srgbClr val="2A1500"/>
              </a:solidFill>
              <a:latin typeface="Chivalry ITCTT" charset="0"/>
            </a:endParaRPr>
          </a:p>
        </p:txBody>
      </p:sp>
      <p:sp>
        <p:nvSpPr>
          <p:cNvPr id="7175" name="TextBox 19"/>
          <p:cNvSpPr txBox="1">
            <a:spLocks noChangeArrowheads="1"/>
          </p:cNvSpPr>
          <p:nvPr/>
        </p:nvSpPr>
        <p:spPr bwMode="auto">
          <a:xfrm>
            <a:off x="6629400" y="5410200"/>
            <a:ext cx="184150" cy="369888"/>
          </a:xfrm>
          <a:prstGeom prst="rect">
            <a:avLst/>
          </a:prstGeom>
          <a:noFill/>
          <a:ln w="9525">
            <a:noFill/>
            <a:miter lim="800000"/>
            <a:headEnd/>
            <a:tailEnd/>
          </a:ln>
        </p:spPr>
        <p:txBody>
          <a:bodyPr wrap="none">
            <a:prstTxWarp prst="textNoShape">
              <a:avLst/>
            </a:prstTxWarp>
            <a:spAutoFit/>
          </a:bodyPr>
          <a:lstStyle/>
          <a:p>
            <a:endParaRPr lang="en-US">
              <a:latin typeface="Calibri" charset="0"/>
            </a:endParaRPr>
          </a:p>
        </p:txBody>
      </p:sp>
      <p:sp>
        <p:nvSpPr>
          <p:cNvPr id="7176" name="TextBox 9"/>
          <p:cNvSpPr txBox="1">
            <a:spLocks noChangeArrowheads="1"/>
          </p:cNvSpPr>
          <p:nvPr/>
        </p:nvSpPr>
        <p:spPr bwMode="auto">
          <a:xfrm>
            <a:off x="0" y="0"/>
            <a:ext cx="2819400" cy="5632450"/>
          </a:xfrm>
          <a:prstGeom prst="rect">
            <a:avLst/>
          </a:prstGeom>
          <a:solidFill>
            <a:srgbClr val="2A1500"/>
          </a:solidFill>
          <a:ln w="9525">
            <a:noFill/>
            <a:miter lim="800000"/>
            <a:headEnd/>
            <a:tailEnd/>
          </a:ln>
        </p:spPr>
        <p:txBody>
          <a:bodyPr>
            <a:prstTxWarp prst="textNoShape">
              <a:avLst/>
            </a:prstTxWarp>
            <a:spAutoFit/>
          </a:bodyPr>
          <a:lstStyle/>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p:txBody>
      </p:sp>
      <p:sp>
        <p:nvSpPr>
          <p:cNvPr id="11" name="Oval 10"/>
          <p:cNvSpPr/>
          <p:nvPr/>
        </p:nvSpPr>
        <p:spPr>
          <a:xfrm>
            <a:off x="2971800" y="152400"/>
            <a:ext cx="304800" cy="304800"/>
          </a:xfrm>
          <a:prstGeom prst="ellipse">
            <a:avLst/>
          </a:prstGeom>
          <a:solidFill>
            <a:srgbClr val="FFFFFF"/>
          </a:solidFill>
          <a:ln>
            <a:solidFill>
              <a:srgbClr val="2A15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8686800" y="5257800"/>
            <a:ext cx="304800" cy="304800"/>
          </a:xfrm>
          <a:prstGeom prst="ellipse">
            <a:avLst/>
          </a:prstGeom>
          <a:solidFill>
            <a:srgbClr val="FFFFFF"/>
          </a:solidFill>
          <a:ln>
            <a:solidFill>
              <a:srgbClr val="2A15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Oval 12"/>
          <p:cNvSpPr/>
          <p:nvPr/>
        </p:nvSpPr>
        <p:spPr>
          <a:xfrm>
            <a:off x="2971800" y="5181600"/>
            <a:ext cx="304800" cy="304800"/>
          </a:xfrm>
          <a:prstGeom prst="ellipse">
            <a:avLst/>
          </a:prstGeom>
          <a:solidFill>
            <a:srgbClr val="FFFFFF"/>
          </a:solidFill>
          <a:ln>
            <a:solidFill>
              <a:srgbClr val="2A15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8686800" y="152400"/>
            <a:ext cx="304800" cy="304800"/>
          </a:xfrm>
          <a:prstGeom prst="ellipse">
            <a:avLst/>
          </a:prstGeom>
          <a:solidFill>
            <a:srgbClr val="FFFFFF"/>
          </a:solidFill>
          <a:ln>
            <a:solidFill>
              <a:srgbClr val="2A15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Oval 17"/>
          <p:cNvSpPr/>
          <p:nvPr/>
        </p:nvSpPr>
        <p:spPr>
          <a:xfrm>
            <a:off x="3048000" y="228600"/>
            <a:ext cx="152400" cy="152400"/>
          </a:xfrm>
          <a:prstGeom prst="ellipse">
            <a:avLst/>
          </a:prstGeom>
          <a:solidFill>
            <a:srgbClr val="2A1500"/>
          </a:solidFill>
          <a:ln>
            <a:solidFill>
              <a:srgbClr val="3A1D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Oval 20"/>
          <p:cNvSpPr/>
          <p:nvPr/>
        </p:nvSpPr>
        <p:spPr>
          <a:xfrm>
            <a:off x="8763000" y="5334000"/>
            <a:ext cx="152400" cy="152400"/>
          </a:xfrm>
          <a:prstGeom prst="ellipse">
            <a:avLst/>
          </a:prstGeom>
          <a:solidFill>
            <a:srgbClr val="2A1500"/>
          </a:solidFill>
          <a:ln>
            <a:solidFill>
              <a:srgbClr val="3A1D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Oval 21"/>
          <p:cNvSpPr/>
          <p:nvPr/>
        </p:nvSpPr>
        <p:spPr>
          <a:xfrm>
            <a:off x="3048000" y="5257800"/>
            <a:ext cx="152400" cy="152400"/>
          </a:xfrm>
          <a:prstGeom prst="ellipse">
            <a:avLst/>
          </a:prstGeom>
          <a:solidFill>
            <a:srgbClr val="2A1500"/>
          </a:solidFill>
          <a:ln>
            <a:solidFill>
              <a:srgbClr val="3A1D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Oval 22"/>
          <p:cNvSpPr/>
          <p:nvPr/>
        </p:nvSpPr>
        <p:spPr>
          <a:xfrm>
            <a:off x="8763000" y="228600"/>
            <a:ext cx="152400" cy="152400"/>
          </a:xfrm>
          <a:prstGeom prst="ellipse">
            <a:avLst/>
          </a:prstGeom>
          <a:solidFill>
            <a:srgbClr val="2A1500"/>
          </a:solidFill>
          <a:ln>
            <a:solidFill>
              <a:srgbClr val="3A1D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25" name="Straight Connector 24"/>
          <p:cNvCxnSpPr/>
          <p:nvPr/>
        </p:nvCxnSpPr>
        <p:spPr>
          <a:xfrm>
            <a:off x="0" y="5638800"/>
            <a:ext cx="9144000" cy="1588"/>
          </a:xfrm>
          <a:prstGeom prst="line">
            <a:avLst/>
          </a:prstGeom>
          <a:ln w="28575">
            <a:solidFill>
              <a:srgbClr val="2A1500"/>
            </a:solidFill>
          </a:ln>
        </p:spPr>
        <p:style>
          <a:lnRef idx="1">
            <a:schemeClr val="accent1"/>
          </a:lnRef>
          <a:fillRef idx="0">
            <a:schemeClr val="accent1"/>
          </a:fillRef>
          <a:effectRef idx="0">
            <a:schemeClr val="accent1"/>
          </a:effectRef>
          <a:fontRef idx="minor">
            <a:schemeClr val="tx1"/>
          </a:fontRef>
        </p:style>
      </p:cxnSp>
      <p:sp>
        <p:nvSpPr>
          <p:cNvPr id="7186" name="TextBox 23"/>
          <p:cNvSpPr txBox="1">
            <a:spLocks noChangeArrowheads="1"/>
          </p:cNvSpPr>
          <p:nvPr/>
        </p:nvSpPr>
        <p:spPr bwMode="auto">
          <a:xfrm>
            <a:off x="152400" y="152400"/>
            <a:ext cx="2514600" cy="5354638"/>
          </a:xfrm>
          <a:prstGeom prst="rect">
            <a:avLst/>
          </a:prstGeom>
          <a:noFill/>
          <a:ln w="28575">
            <a:solidFill>
              <a:srgbClr val="FFFFFF"/>
            </a:solidFill>
            <a:miter lim="800000"/>
            <a:headEnd/>
            <a:tailEnd/>
          </a:ln>
        </p:spPr>
        <p:txBody>
          <a:bodyPr>
            <a:prstTxWarp prst="textNoShape">
              <a:avLst/>
            </a:prstTxWarp>
            <a:spAutoFit/>
          </a:bodyPr>
          <a:lstStyle/>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p:txBody>
      </p:sp>
      <p:pic>
        <p:nvPicPr>
          <p:cNvPr id="26" name="Picture 25" descr="footprints.jpg"/>
          <p:cNvPicPr>
            <a:picLocks noChangeAspect="1"/>
          </p:cNvPicPr>
          <p:nvPr/>
        </p:nvPicPr>
        <p:blipFill>
          <a:blip r:embed="rId2" cstate="print"/>
          <a:srcRect r="5238" b="4762"/>
          <a:stretch>
            <a:fillRect/>
          </a:stretch>
        </p:blipFill>
        <p:spPr>
          <a:xfrm>
            <a:off x="457200" y="1066800"/>
            <a:ext cx="1905000" cy="3505200"/>
          </a:xfrm>
          <a:prstGeom prst="rect">
            <a:avLst/>
          </a:prstGeom>
          <a:solidFill>
            <a:srgbClr val="FFFFFF">
              <a:shade val="85000"/>
            </a:srgbClr>
          </a:solidFill>
          <a:ln w="28575"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6">
                                            <p:txEl>
                                              <p:pRg st="2" end="2"/>
                                            </p:txEl>
                                          </p:spTgt>
                                        </p:tgtEl>
                                        <p:attrNameLst>
                                          <p:attrName>style.visibility</p:attrName>
                                        </p:attrNameLst>
                                      </p:cBhvr>
                                      <p:to>
                                        <p:strVal val="visible"/>
                                      </p:to>
                                    </p:set>
                                    <p:animEffect transition="in" filter="fade">
                                      <p:cBhvr>
                                        <p:cTn id="7" dur="1000"/>
                                        <p:tgtEl>
                                          <p:spTgt spid="16">
                                            <p:txEl>
                                              <p:pRg st="2" end="2"/>
                                            </p:txEl>
                                          </p:spTgt>
                                        </p:tgtEl>
                                      </p:cBhvr>
                                    </p:animEffect>
                                    <p:anim calcmode="lin" valueType="num">
                                      <p:cBhvr>
                                        <p:cTn id="8"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6">
                                            <p:txEl>
                                              <p:pRg st="3" end="3"/>
                                            </p:txEl>
                                          </p:spTgt>
                                        </p:tgtEl>
                                        <p:attrNameLst>
                                          <p:attrName>style.visibility</p:attrName>
                                        </p:attrNameLst>
                                      </p:cBhvr>
                                      <p:to>
                                        <p:strVal val="visible"/>
                                      </p:to>
                                    </p:set>
                                    <p:animEffect transition="in" filter="fade">
                                      <p:cBhvr>
                                        <p:cTn id="14" dur="1000"/>
                                        <p:tgtEl>
                                          <p:spTgt spid="16">
                                            <p:txEl>
                                              <p:pRg st="3" end="3"/>
                                            </p:txEl>
                                          </p:spTgt>
                                        </p:tgtEl>
                                      </p:cBhvr>
                                    </p:animEffect>
                                    <p:anim calcmode="lin" valueType="num">
                                      <p:cBhvr>
                                        <p:cTn id="15"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animEffect transition="in" filter="fade">
                                      <p:cBhvr>
                                        <p:cTn id="21" dur="1000"/>
                                        <p:tgtEl>
                                          <p:spTgt spid="16">
                                            <p:txEl>
                                              <p:pRg st="4" end="4"/>
                                            </p:txEl>
                                          </p:spTgt>
                                        </p:tgtEl>
                                      </p:cBhvr>
                                    </p:animEffect>
                                    <p:anim calcmode="lin" valueType="num">
                                      <p:cBhvr>
                                        <p:cTn id="22" dur="10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TextBox 8"/>
          <p:cNvSpPr txBox="1"/>
          <p:nvPr/>
        </p:nvSpPr>
        <p:spPr>
          <a:xfrm>
            <a:off x="2819400" y="0"/>
            <a:ext cx="6324600" cy="5632311"/>
          </a:xfrm>
          <a:prstGeom prst="rect">
            <a:avLst/>
          </a:prstGeom>
          <a:solidFill>
            <a:schemeClr val="bg1"/>
          </a:solidFill>
          <a:ln>
            <a:noFill/>
          </a:ln>
          <a:effectLst>
            <a:innerShdw blurRad="1270000">
              <a:schemeClr val="bg2">
                <a:lumMod val="90000"/>
              </a:schemeClr>
            </a:innerShdw>
          </a:effectLst>
        </p:spPr>
        <p:txBody>
          <a:bodyPr>
            <a:prstTxWarp prst="textNoShape">
              <a:avLst/>
            </a:prstTxWarp>
            <a:spAutoFit/>
          </a:bodyPr>
          <a:lstStyle/>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p:txBody>
      </p:sp>
      <p:sp>
        <p:nvSpPr>
          <p:cNvPr id="16" name="TextBox 15"/>
          <p:cNvSpPr txBox="1"/>
          <p:nvPr/>
        </p:nvSpPr>
        <p:spPr>
          <a:xfrm>
            <a:off x="3200400" y="533400"/>
            <a:ext cx="5943600" cy="4278094"/>
          </a:xfrm>
          <a:prstGeom prst="rect">
            <a:avLst/>
          </a:prstGeom>
          <a:noFill/>
          <a:ln>
            <a:noFill/>
          </a:ln>
        </p:spPr>
        <p:txBody>
          <a:bodyPr>
            <a:spAutoFit/>
          </a:bodyPr>
          <a:lstStyle/>
          <a:p>
            <a:pPr marL="342900" indent="-342900" fontAlgn="auto">
              <a:spcBef>
                <a:spcPts val="0"/>
              </a:spcBef>
              <a:spcAft>
                <a:spcPts val="0"/>
              </a:spcAft>
              <a:defRPr/>
            </a:pPr>
            <a:r>
              <a:rPr lang="en-US" altLang="en-US" sz="2800" b="1" dirty="0">
                <a:solidFill>
                  <a:srgbClr val="000000"/>
                </a:solidFill>
                <a:latin typeface="Geneva" charset="0"/>
              </a:rPr>
              <a:t>III. What Do You Have</a:t>
            </a:r>
            <a:r>
              <a:rPr lang="en-US" altLang="en-US" sz="2800" b="1" dirty="0" smtClean="0">
                <a:solidFill>
                  <a:srgbClr val="000000"/>
                </a:solidFill>
                <a:latin typeface="Geneva" charset="0"/>
              </a:rPr>
              <a:t> to </a:t>
            </a:r>
            <a:r>
              <a:rPr lang="en-US" altLang="en-US" sz="2800" b="1" dirty="0">
                <a:solidFill>
                  <a:srgbClr val="000000"/>
                </a:solidFill>
                <a:latin typeface="Geneva" charset="0"/>
              </a:rPr>
              <a:t>Lose</a:t>
            </a:r>
            <a:r>
              <a:rPr lang="en-US" altLang="en-US" sz="2800" b="1" dirty="0" smtClean="0">
                <a:solidFill>
                  <a:srgbClr val="000000"/>
                </a:solidFill>
                <a:latin typeface="Geneva" charset="0"/>
              </a:rPr>
              <a:t> by </a:t>
            </a:r>
            <a:r>
              <a:rPr lang="en-US" altLang="en-US" sz="2800" b="1" dirty="0">
                <a:solidFill>
                  <a:srgbClr val="000000"/>
                </a:solidFill>
                <a:latin typeface="Geneva" charset="0"/>
              </a:rPr>
              <a:t>Not Obeying</a:t>
            </a:r>
            <a:r>
              <a:rPr lang="en-US" altLang="en-US" sz="2800" b="1" dirty="0" smtClean="0">
                <a:solidFill>
                  <a:srgbClr val="000000"/>
                </a:solidFill>
                <a:latin typeface="Geneva" charset="0"/>
              </a:rPr>
              <a:t> the </a:t>
            </a:r>
            <a:r>
              <a:rPr lang="en-US" altLang="en-US" sz="2800" b="1" dirty="0">
                <a:solidFill>
                  <a:srgbClr val="000000"/>
                </a:solidFill>
                <a:latin typeface="Geneva" charset="0"/>
              </a:rPr>
              <a:t>Gospel?</a:t>
            </a:r>
          </a:p>
          <a:p>
            <a:pPr marL="342900" indent="-342900" fontAlgn="auto">
              <a:spcBef>
                <a:spcPts val="0"/>
              </a:spcBef>
              <a:spcAft>
                <a:spcPts val="0"/>
              </a:spcAft>
              <a:defRPr/>
            </a:pPr>
            <a:endParaRPr lang="en-US" altLang="en-US" sz="800" b="1" dirty="0">
              <a:solidFill>
                <a:srgbClr val="000000"/>
              </a:solidFill>
              <a:latin typeface="Geneva" charset="0"/>
            </a:endParaRPr>
          </a:p>
          <a:p>
            <a:pPr marL="914400" lvl="1" indent="-457200" fontAlgn="auto">
              <a:spcBef>
                <a:spcPts val="0"/>
              </a:spcBef>
              <a:spcAft>
                <a:spcPts val="0"/>
              </a:spcAft>
              <a:defRPr/>
            </a:pPr>
            <a:r>
              <a:rPr lang="en-US" altLang="en-US" sz="2600" b="1" dirty="0">
                <a:solidFill>
                  <a:srgbClr val="000000"/>
                </a:solidFill>
                <a:latin typeface="Geneva" charset="0"/>
              </a:rPr>
              <a:t>A. All time (</a:t>
            </a:r>
            <a:r>
              <a:rPr lang="en-US" altLang="en-US" sz="2600" b="1" dirty="0" smtClean="0">
                <a:solidFill>
                  <a:srgbClr val="000000"/>
                </a:solidFill>
                <a:latin typeface="Geneva" charset="0"/>
              </a:rPr>
              <a:t>Rev. </a:t>
            </a:r>
            <a:r>
              <a:rPr lang="en-US" altLang="en-US" sz="2600" b="1" dirty="0">
                <a:solidFill>
                  <a:srgbClr val="000000"/>
                </a:solidFill>
                <a:latin typeface="Geneva" charset="0"/>
              </a:rPr>
              <a:t>14:9-11).</a:t>
            </a:r>
          </a:p>
          <a:p>
            <a:pPr marL="914400" lvl="1" indent="-457200" fontAlgn="auto">
              <a:spcBef>
                <a:spcPts val="0"/>
              </a:spcBef>
              <a:spcAft>
                <a:spcPts val="0"/>
              </a:spcAft>
              <a:defRPr/>
            </a:pPr>
            <a:r>
              <a:rPr lang="en-US" altLang="en-US" sz="2600" b="1" dirty="0">
                <a:solidFill>
                  <a:srgbClr val="000000"/>
                </a:solidFill>
                <a:latin typeface="Geneva" charset="0"/>
              </a:rPr>
              <a:t>B.  All joy (</a:t>
            </a:r>
            <a:r>
              <a:rPr lang="en-US" altLang="en-US" sz="2600" b="1" dirty="0" smtClean="0">
                <a:solidFill>
                  <a:srgbClr val="000000"/>
                </a:solidFill>
                <a:latin typeface="Geneva" charset="0"/>
              </a:rPr>
              <a:t>Matt. </a:t>
            </a:r>
            <a:r>
              <a:rPr lang="en-US" altLang="en-US" sz="2600" b="1" dirty="0">
                <a:solidFill>
                  <a:srgbClr val="000000"/>
                </a:solidFill>
                <a:latin typeface="Geneva" charset="0"/>
              </a:rPr>
              <a:t>24:51). </a:t>
            </a:r>
          </a:p>
          <a:p>
            <a:pPr marL="914400" lvl="1" indent="-457200" fontAlgn="auto">
              <a:spcBef>
                <a:spcPts val="0"/>
              </a:spcBef>
              <a:spcAft>
                <a:spcPts val="0"/>
              </a:spcAft>
              <a:defRPr/>
            </a:pPr>
            <a:r>
              <a:rPr lang="en-US" altLang="en-US" sz="2600" b="1" dirty="0">
                <a:solidFill>
                  <a:srgbClr val="000000"/>
                </a:solidFill>
                <a:latin typeface="Geneva" charset="0"/>
              </a:rPr>
              <a:t>C.  All friends and family               (Luke 20:34-35).</a:t>
            </a:r>
          </a:p>
          <a:p>
            <a:pPr marL="914400" lvl="1" indent="-457200" fontAlgn="auto">
              <a:spcBef>
                <a:spcPts val="0"/>
              </a:spcBef>
              <a:spcAft>
                <a:spcPts val="0"/>
              </a:spcAft>
              <a:defRPr/>
            </a:pPr>
            <a:r>
              <a:rPr lang="en-US" altLang="en-US" sz="2600" b="1" dirty="0">
                <a:solidFill>
                  <a:srgbClr val="000000"/>
                </a:solidFill>
                <a:latin typeface="Geneva" charset="0"/>
              </a:rPr>
              <a:t>D.  All choice (Luke 16:19-31). </a:t>
            </a:r>
          </a:p>
          <a:p>
            <a:pPr marL="914400" lvl="1" indent="-457200" fontAlgn="auto">
              <a:spcBef>
                <a:spcPts val="0"/>
              </a:spcBef>
              <a:spcAft>
                <a:spcPts val="0"/>
              </a:spcAft>
              <a:defRPr/>
            </a:pPr>
            <a:r>
              <a:rPr lang="en-US" altLang="en-US" sz="2600" b="1" dirty="0">
                <a:solidFill>
                  <a:srgbClr val="000000"/>
                </a:solidFill>
                <a:latin typeface="Geneva" charset="0"/>
              </a:rPr>
              <a:t>E.  All things (</a:t>
            </a:r>
            <a:r>
              <a:rPr lang="en-US" altLang="en-US" sz="2600" b="1" dirty="0" smtClean="0">
                <a:solidFill>
                  <a:srgbClr val="000000"/>
                </a:solidFill>
                <a:latin typeface="Geneva" charset="0"/>
              </a:rPr>
              <a:t>Rom. </a:t>
            </a:r>
            <a:r>
              <a:rPr lang="en-US" altLang="en-US" sz="2600" b="1" dirty="0">
                <a:solidFill>
                  <a:srgbClr val="000000"/>
                </a:solidFill>
                <a:latin typeface="Geneva" charset="0"/>
              </a:rPr>
              <a:t>8:32).</a:t>
            </a:r>
          </a:p>
          <a:p>
            <a:pPr marL="914400" lvl="1" indent="-457200" fontAlgn="auto">
              <a:spcBef>
                <a:spcPts val="0"/>
              </a:spcBef>
              <a:spcAft>
                <a:spcPts val="0"/>
              </a:spcAft>
              <a:defRPr/>
            </a:pPr>
            <a:r>
              <a:rPr lang="en-US" altLang="en-US" sz="2600" b="1" dirty="0">
                <a:solidFill>
                  <a:srgbClr val="000000"/>
                </a:solidFill>
                <a:latin typeface="Geneva" charset="0"/>
              </a:rPr>
              <a:t>F.  God (</a:t>
            </a:r>
            <a:r>
              <a:rPr lang="en-US" altLang="en-US" sz="2600" b="1" dirty="0" smtClean="0">
                <a:solidFill>
                  <a:srgbClr val="000000"/>
                </a:solidFill>
                <a:latin typeface="Geneva" charset="0"/>
              </a:rPr>
              <a:t>Matt. </a:t>
            </a:r>
            <a:r>
              <a:rPr lang="en-US" altLang="en-US" sz="2600" b="1" dirty="0">
                <a:solidFill>
                  <a:srgbClr val="000000"/>
                </a:solidFill>
                <a:latin typeface="Geneva" charset="0"/>
              </a:rPr>
              <a:t>7:23).   </a:t>
            </a:r>
          </a:p>
          <a:p>
            <a:pPr marL="914400" lvl="1" indent="-457200" fontAlgn="auto">
              <a:spcBef>
                <a:spcPts val="0"/>
              </a:spcBef>
              <a:spcAft>
                <a:spcPts val="0"/>
              </a:spcAft>
              <a:defRPr/>
            </a:pPr>
            <a:r>
              <a:rPr lang="en-US" altLang="en-US" sz="2600" b="1" spc="-100" dirty="0">
                <a:solidFill>
                  <a:srgbClr val="000000"/>
                </a:solidFill>
                <a:latin typeface="Geneva" charset="0"/>
              </a:rPr>
              <a:t>G.  Your soul (</a:t>
            </a:r>
            <a:r>
              <a:rPr lang="en-US" altLang="en-US" sz="2600" b="1" spc="-100" dirty="0" smtClean="0">
                <a:solidFill>
                  <a:srgbClr val="000000"/>
                </a:solidFill>
                <a:latin typeface="Geneva" charset="0"/>
              </a:rPr>
              <a:t>Matt. </a:t>
            </a:r>
            <a:r>
              <a:rPr lang="en-US" altLang="en-US" sz="2600" b="1" spc="-100" dirty="0">
                <a:solidFill>
                  <a:srgbClr val="000000"/>
                </a:solidFill>
                <a:latin typeface="Geneva" charset="0"/>
              </a:rPr>
              <a:t>16:26-27).</a:t>
            </a:r>
          </a:p>
        </p:txBody>
      </p:sp>
      <p:sp>
        <p:nvSpPr>
          <p:cNvPr id="8198" name="TextBox 18"/>
          <p:cNvSpPr txBox="1">
            <a:spLocks noChangeArrowheads="1"/>
          </p:cNvSpPr>
          <p:nvPr/>
        </p:nvSpPr>
        <p:spPr bwMode="auto">
          <a:xfrm>
            <a:off x="1066800" y="5867400"/>
            <a:ext cx="6781800" cy="769938"/>
          </a:xfrm>
          <a:prstGeom prst="rect">
            <a:avLst/>
          </a:prstGeom>
          <a:noFill/>
          <a:ln w="9525">
            <a:noFill/>
            <a:miter lim="800000"/>
            <a:headEnd/>
            <a:tailEnd/>
          </a:ln>
        </p:spPr>
        <p:txBody>
          <a:bodyPr>
            <a:prstTxWarp prst="textNoShape">
              <a:avLst/>
            </a:prstTxWarp>
            <a:spAutoFit/>
          </a:bodyPr>
          <a:lstStyle/>
          <a:p>
            <a:pPr algn="ctr"/>
            <a:r>
              <a:rPr lang="en-US" sz="4400" b="1" dirty="0">
                <a:latin typeface="Calibri" charset="0"/>
              </a:rPr>
              <a:t>The Stakes of the Gospel</a:t>
            </a:r>
            <a:endParaRPr lang="en-US" sz="4400" b="1" dirty="0">
              <a:solidFill>
                <a:srgbClr val="2A1500"/>
              </a:solidFill>
              <a:latin typeface="Chivalry ITCTT" charset="0"/>
            </a:endParaRPr>
          </a:p>
        </p:txBody>
      </p:sp>
      <p:sp>
        <p:nvSpPr>
          <p:cNvPr id="8199" name="TextBox 19"/>
          <p:cNvSpPr txBox="1">
            <a:spLocks noChangeArrowheads="1"/>
          </p:cNvSpPr>
          <p:nvPr/>
        </p:nvSpPr>
        <p:spPr bwMode="auto">
          <a:xfrm>
            <a:off x="6629400" y="5410200"/>
            <a:ext cx="184150" cy="369888"/>
          </a:xfrm>
          <a:prstGeom prst="rect">
            <a:avLst/>
          </a:prstGeom>
          <a:noFill/>
          <a:ln w="9525">
            <a:noFill/>
            <a:miter lim="800000"/>
            <a:headEnd/>
            <a:tailEnd/>
          </a:ln>
        </p:spPr>
        <p:txBody>
          <a:bodyPr wrap="none">
            <a:prstTxWarp prst="textNoShape">
              <a:avLst/>
            </a:prstTxWarp>
            <a:spAutoFit/>
          </a:bodyPr>
          <a:lstStyle/>
          <a:p>
            <a:endParaRPr lang="en-US">
              <a:latin typeface="Calibri" charset="0"/>
            </a:endParaRPr>
          </a:p>
        </p:txBody>
      </p:sp>
      <p:sp>
        <p:nvSpPr>
          <p:cNvPr id="8200" name="TextBox 9"/>
          <p:cNvSpPr txBox="1">
            <a:spLocks noChangeArrowheads="1"/>
          </p:cNvSpPr>
          <p:nvPr/>
        </p:nvSpPr>
        <p:spPr bwMode="auto">
          <a:xfrm>
            <a:off x="0" y="0"/>
            <a:ext cx="2819400" cy="5632450"/>
          </a:xfrm>
          <a:prstGeom prst="rect">
            <a:avLst/>
          </a:prstGeom>
          <a:solidFill>
            <a:srgbClr val="2A1500"/>
          </a:solidFill>
          <a:ln w="9525">
            <a:noFill/>
            <a:miter lim="800000"/>
            <a:headEnd/>
            <a:tailEnd/>
          </a:ln>
        </p:spPr>
        <p:txBody>
          <a:bodyPr>
            <a:prstTxWarp prst="textNoShape">
              <a:avLst/>
            </a:prstTxWarp>
            <a:spAutoFit/>
          </a:bodyPr>
          <a:lstStyle/>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p:txBody>
      </p:sp>
      <p:sp>
        <p:nvSpPr>
          <p:cNvPr id="11" name="Oval 10"/>
          <p:cNvSpPr/>
          <p:nvPr/>
        </p:nvSpPr>
        <p:spPr>
          <a:xfrm>
            <a:off x="2971800" y="152400"/>
            <a:ext cx="304800" cy="304800"/>
          </a:xfrm>
          <a:prstGeom prst="ellipse">
            <a:avLst/>
          </a:prstGeom>
          <a:solidFill>
            <a:srgbClr val="FFFFFF"/>
          </a:solidFill>
          <a:ln>
            <a:solidFill>
              <a:srgbClr val="2A15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8686800" y="5257800"/>
            <a:ext cx="304800" cy="304800"/>
          </a:xfrm>
          <a:prstGeom prst="ellipse">
            <a:avLst/>
          </a:prstGeom>
          <a:solidFill>
            <a:srgbClr val="FFFFFF"/>
          </a:solidFill>
          <a:ln>
            <a:solidFill>
              <a:srgbClr val="2A15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Oval 12"/>
          <p:cNvSpPr/>
          <p:nvPr/>
        </p:nvSpPr>
        <p:spPr>
          <a:xfrm>
            <a:off x="2971800" y="5181600"/>
            <a:ext cx="304800" cy="304800"/>
          </a:xfrm>
          <a:prstGeom prst="ellipse">
            <a:avLst/>
          </a:prstGeom>
          <a:solidFill>
            <a:srgbClr val="FFFFFF"/>
          </a:solidFill>
          <a:ln>
            <a:solidFill>
              <a:srgbClr val="2A15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8686800" y="152400"/>
            <a:ext cx="304800" cy="304800"/>
          </a:xfrm>
          <a:prstGeom prst="ellipse">
            <a:avLst/>
          </a:prstGeom>
          <a:solidFill>
            <a:srgbClr val="FFFFFF"/>
          </a:solidFill>
          <a:ln>
            <a:solidFill>
              <a:srgbClr val="2A15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Oval 17"/>
          <p:cNvSpPr/>
          <p:nvPr/>
        </p:nvSpPr>
        <p:spPr>
          <a:xfrm>
            <a:off x="3048000" y="228600"/>
            <a:ext cx="152400" cy="152400"/>
          </a:xfrm>
          <a:prstGeom prst="ellipse">
            <a:avLst/>
          </a:prstGeom>
          <a:solidFill>
            <a:srgbClr val="2A1500"/>
          </a:solidFill>
          <a:ln>
            <a:solidFill>
              <a:srgbClr val="3A1D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Oval 20"/>
          <p:cNvSpPr/>
          <p:nvPr/>
        </p:nvSpPr>
        <p:spPr>
          <a:xfrm>
            <a:off x="8763000" y="5334000"/>
            <a:ext cx="152400" cy="152400"/>
          </a:xfrm>
          <a:prstGeom prst="ellipse">
            <a:avLst/>
          </a:prstGeom>
          <a:solidFill>
            <a:srgbClr val="2A1500"/>
          </a:solidFill>
          <a:ln>
            <a:solidFill>
              <a:srgbClr val="3A1D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Oval 21"/>
          <p:cNvSpPr/>
          <p:nvPr/>
        </p:nvSpPr>
        <p:spPr>
          <a:xfrm>
            <a:off x="3048000" y="5257800"/>
            <a:ext cx="152400" cy="152400"/>
          </a:xfrm>
          <a:prstGeom prst="ellipse">
            <a:avLst/>
          </a:prstGeom>
          <a:solidFill>
            <a:srgbClr val="2A1500"/>
          </a:solidFill>
          <a:ln>
            <a:solidFill>
              <a:srgbClr val="3A1D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Oval 22"/>
          <p:cNvSpPr/>
          <p:nvPr/>
        </p:nvSpPr>
        <p:spPr>
          <a:xfrm>
            <a:off x="8763000" y="228600"/>
            <a:ext cx="152400" cy="152400"/>
          </a:xfrm>
          <a:prstGeom prst="ellipse">
            <a:avLst/>
          </a:prstGeom>
          <a:solidFill>
            <a:srgbClr val="2A1500"/>
          </a:solidFill>
          <a:ln>
            <a:solidFill>
              <a:srgbClr val="3A1D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25" name="Straight Connector 24"/>
          <p:cNvCxnSpPr/>
          <p:nvPr/>
        </p:nvCxnSpPr>
        <p:spPr>
          <a:xfrm>
            <a:off x="0" y="5638800"/>
            <a:ext cx="9144000" cy="1588"/>
          </a:xfrm>
          <a:prstGeom prst="line">
            <a:avLst/>
          </a:prstGeom>
          <a:ln w="28575">
            <a:solidFill>
              <a:srgbClr val="2A1500"/>
            </a:solidFill>
          </a:ln>
        </p:spPr>
        <p:style>
          <a:lnRef idx="1">
            <a:schemeClr val="accent1"/>
          </a:lnRef>
          <a:fillRef idx="0">
            <a:schemeClr val="accent1"/>
          </a:fillRef>
          <a:effectRef idx="0">
            <a:schemeClr val="accent1"/>
          </a:effectRef>
          <a:fontRef idx="minor">
            <a:schemeClr val="tx1"/>
          </a:fontRef>
        </p:style>
      </p:cxnSp>
      <p:sp>
        <p:nvSpPr>
          <p:cNvPr id="8210" name="TextBox 23"/>
          <p:cNvSpPr txBox="1">
            <a:spLocks noChangeArrowheads="1"/>
          </p:cNvSpPr>
          <p:nvPr/>
        </p:nvSpPr>
        <p:spPr bwMode="auto">
          <a:xfrm>
            <a:off x="152400" y="152400"/>
            <a:ext cx="2514600" cy="5354638"/>
          </a:xfrm>
          <a:prstGeom prst="rect">
            <a:avLst/>
          </a:prstGeom>
          <a:noFill/>
          <a:ln w="28575">
            <a:solidFill>
              <a:srgbClr val="FFFFFF"/>
            </a:solidFill>
            <a:miter lim="800000"/>
            <a:headEnd/>
            <a:tailEnd/>
          </a:ln>
        </p:spPr>
        <p:txBody>
          <a:bodyPr>
            <a:prstTxWarp prst="textNoShape">
              <a:avLst/>
            </a:prstTxWarp>
            <a:spAutoFit/>
          </a:bodyPr>
          <a:lstStyle/>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a:p>
            <a:endParaRPr lang="en-US">
              <a:latin typeface="Calibri" charset="0"/>
            </a:endParaRPr>
          </a:p>
        </p:txBody>
      </p:sp>
      <p:pic>
        <p:nvPicPr>
          <p:cNvPr id="26" name="Picture 25" descr="footprints.jpg"/>
          <p:cNvPicPr>
            <a:picLocks noChangeAspect="1"/>
          </p:cNvPicPr>
          <p:nvPr/>
        </p:nvPicPr>
        <p:blipFill>
          <a:blip r:embed="rId2" cstate="print"/>
          <a:srcRect r="5238" b="4762"/>
          <a:stretch>
            <a:fillRect/>
          </a:stretch>
        </p:blipFill>
        <p:spPr>
          <a:xfrm>
            <a:off x="457200" y="1066800"/>
            <a:ext cx="1905000" cy="3505200"/>
          </a:xfrm>
          <a:prstGeom prst="rect">
            <a:avLst/>
          </a:prstGeom>
          <a:solidFill>
            <a:srgbClr val="FFFFFF">
              <a:shade val="85000"/>
            </a:srgbClr>
          </a:solidFill>
          <a:ln w="28575"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1000"/>
                                        <p:tgtEl>
                                          <p:spTgt spid="16">
                                            <p:txEl>
                                              <p:pRg st="0" end="0"/>
                                            </p:txEl>
                                          </p:spTgt>
                                        </p:tgtEl>
                                      </p:cBhvr>
                                    </p:animEffect>
                                    <p:anim calcmode="lin" valueType="num">
                                      <p:cBhvr>
                                        <p:cTn id="8"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6">
                                            <p:txEl>
                                              <p:pRg st="2" end="2"/>
                                            </p:txEl>
                                          </p:spTgt>
                                        </p:tgtEl>
                                        <p:attrNameLst>
                                          <p:attrName>style.visibility</p:attrName>
                                        </p:attrNameLst>
                                      </p:cBhvr>
                                      <p:to>
                                        <p:strVal val="visible"/>
                                      </p:to>
                                    </p:set>
                                    <p:animEffect transition="in" filter="fade">
                                      <p:cBhvr>
                                        <p:cTn id="14" dur="1000"/>
                                        <p:tgtEl>
                                          <p:spTgt spid="16">
                                            <p:txEl>
                                              <p:pRg st="2" end="2"/>
                                            </p:txEl>
                                          </p:spTgt>
                                        </p:tgtEl>
                                      </p:cBhvr>
                                    </p:animEffect>
                                    <p:anim calcmode="lin" valueType="num">
                                      <p:cBhvr>
                                        <p:cTn id="15"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6">
                                            <p:txEl>
                                              <p:pRg st="3" end="3"/>
                                            </p:txEl>
                                          </p:spTgt>
                                        </p:tgtEl>
                                        <p:attrNameLst>
                                          <p:attrName>style.visibility</p:attrName>
                                        </p:attrNameLst>
                                      </p:cBhvr>
                                      <p:to>
                                        <p:strVal val="visible"/>
                                      </p:to>
                                    </p:set>
                                    <p:animEffect transition="in" filter="fade">
                                      <p:cBhvr>
                                        <p:cTn id="21" dur="1000"/>
                                        <p:tgtEl>
                                          <p:spTgt spid="16">
                                            <p:txEl>
                                              <p:pRg st="3" end="3"/>
                                            </p:txEl>
                                          </p:spTgt>
                                        </p:tgtEl>
                                      </p:cBhvr>
                                    </p:animEffect>
                                    <p:anim calcmode="lin" valueType="num">
                                      <p:cBhvr>
                                        <p:cTn id="22"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6">
                                            <p:txEl>
                                              <p:pRg st="4" end="4"/>
                                            </p:txEl>
                                          </p:spTgt>
                                        </p:tgtEl>
                                        <p:attrNameLst>
                                          <p:attrName>style.visibility</p:attrName>
                                        </p:attrNameLst>
                                      </p:cBhvr>
                                      <p:to>
                                        <p:strVal val="visible"/>
                                      </p:to>
                                    </p:set>
                                    <p:animEffect transition="in" filter="fade">
                                      <p:cBhvr>
                                        <p:cTn id="28" dur="1000"/>
                                        <p:tgtEl>
                                          <p:spTgt spid="16">
                                            <p:txEl>
                                              <p:pRg st="4" end="4"/>
                                            </p:txEl>
                                          </p:spTgt>
                                        </p:tgtEl>
                                      </p:cBhvr>
                                    </p:animEffect>
                                    <p:anim calcmode="lin" valueType="num">
                                      <p:cBhvr>
                                        <p:cTn id="29" dur="10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6">
                                            <p:txEl>
                                              <p:pRg st="5" end="5"/>
                                            </p:txEl>
                                          </p:spTgt>
                                        </p:tgtEl>
                                        <p:attrNameLst>
                                          <p:attrName>style.visibility</p:attrName>
                                        </p:attrNameLst>
                                      </p:cBhvr>
                                      <p:to>
                                        <p:strVal val="visible"/>
                                      </p:to>
                                    </p:set>
                                    <p:animEffect transition="in" filter="fade">
                                      <p:cBhvr>
                                        <p:cTn id="35" dur="1000"/>
                                        <p:tgtEl>
                                          <p:spTgt spid="16">
                                            <p:txEl>
                                              <p:pRg st="5" end="5"/>
                                            </p:txEl>
                                          </p:spTgt>
                                        </p:tgtEl>
                                      </p:cBhvr>
                                    </p:animEffect>
                                    <p:anim calcmode="lin" valueType="num">
                                      <p:cBhvr>
                                        <p:cTn id="36" dur="1000" fill="hold"/>
                                        <p:tgtEl>
                                          <p:spTgt spid="16">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6">
                                            <p:txEl>
                                              <p:pRg st="6" end="6"/>
                                            </p:txEl>
                                          </p:spTgt>
                                        </p:tgtEl>
                                        <p:attrNameLst>
                                          <p:attrName>style.visibility</p:attrName>
                                        </p:attrNameLst>
                                      </p:cBhvr>
                                      <p:to>
                                        <p:strVal val="visible"/>
                                      </p:to>
                                    </p:set>
                                    <p:animEffect transition="in" filter="fade">
                                      <p:cBhvr>
                                        <p:cTn id="42" dur="1000"/>
                                        <p:tgtEl>
                                          <p:spTgt spid="16">
                                            <p:txEl>
                                              <p:pRg st="6" end="6"/>
                                            </p:txEl>
                                          </p:spTgt>
                                        </p:tgtEl>
                                      </p:cBhvr>
                                    </p:animEffect>
                                    <p:anim calcmode="lin" valueType="num">
                                      <p:cBhvr>
                                        <p:cTn id="43" dur="1000" fill="hold"/>
                                        <p:tgtEl>
                                          <p:spTgt spid="16">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1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6">
                                            <p:txEl>
                                              <p:pRg st="7" end="7"/>
                                            </p:txEl>
                                          </p:spTgt>
                                        </p:tgtEl>
                                        <p:attrNameLst>
                                          <p:attrName>style.visibility</p:attrName>
                                        </p:attrNameLst>
                                      </p:cBhvr>
                                      <p:to>
                                        <p:strVal val="visible"/>
                                      </p:to>
                                    </p:set>
                                    <p:animEffect transition="in" filter="fade">
                                      <p:cBhvr>
                                        <p:cTn id="49" dur="1000"/>
                                        <p:tgtEl>
                                          <p:spTgt spid="16">
                                            <p:txEl>
                                              <p:pRg st="7" end="7"/>
                                            </p:txEl>
                                          </p:spTgt>
                                        </p:tgtEl>
                                      </p:cBhvr>
                                    </p:animEffect>
                                    <p:anim calcmode="lin" valueType="num">
                                      <p:cBhvr>
                                        <p:cTn id="50" dur="1000" fill="hold"/>
                                        <p:tgtEl>
                                          <p:spTgt spid="16">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16">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6">
                                            <p:txEl>
                                              <p:pRg st="8" end="8"/>
                                            </p:txEl>
                                          </p:spTgt>
                                        </p:tgtEl>
                                        <p:attrNameLst>
                                          <p:attrName>style.visibility</p:attrName>
                                        </p:attrNameLst>
                                      </p:cBhvr>
                                      <p:to>
                                        <p:strVal val="visible"/>
                                      </p:to>
                                    </p:set>
                                    <p:animEffect transition="in" filter="fade">
                                      <p:cBhvr>
                                        <p:cTn id="56" dur="1000"/>
                                        <p:tgtEl>
                                          <p:spTgt spid="16">
                                            <p:txEl>
                                              <p:pRg st="8" end="8"/>
                                            </p:txEl>
                                          </p:spTgt>
                                        </p:tgtEl>
                                      </p:cBhvr>
                                    </p:animEffect>
                                    <p:anim calcmode="lin" valueType="num">
                                      <p:cBhvr>
                                        <p:cTn id="57" dur="1000" fill="hold"/>
                                        <p:tgtEl>
                                          <p:spTgt spid="16">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16">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jean junkie -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jean junkie - PowerPoint</Template>
  <TotalTime>62</TotalTime>
  <Words>566</Words>
  <Application>Microsoft Macintosh PowerPoint</Application>
  <PresentationFormat>On-screen Show (4:3)</PresentationFormat>
  <Paragraphs>412</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jean junkie - PowerPoint</vt:lpstr>
      <vt:lpstr>Slide 1</vt:lpstr>
      <vt:lpstr>Slide 2</vt:lpstr>
      <vt:lpstr>Slide 3</vt:lpstr>
      <vt:lpstr>Slide 4</vt:lpstr>
      <vt:lpstr>Slide 5</vt:lpstr>
      <vt:lpstr>Slide 6</vt:lpstr>
      <vt:lpstr>Slide 7</vt:lpstr>
    </vt:vector>
  </TitlesOfParts>
  <Company>Olsen Park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OlsenParkLaptop</dc:creator>
  <cp:lastModifiedBy>Kyle Pope</cp:lastModifiedBy>
  <cp:revision>14</cp:revision>
  <dcterms:created xsi:type="dcterms:W3CDTF">2018-10-26T17:11:03Z</dcterms:created>
  <dcterms:modified xsi:type="dcterms:W3CDTF">2018-10-26T17:11:18Z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TC300032701033</vt:lpwstr>
  </property>
</Properties>
</file>