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61" r:id="rId3"/>
    <p:sldId id="256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217070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70673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817276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87652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0788576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256071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557888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021088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213348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64292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145273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BA0D-0C57-A745-A399-9B3A02E0D57D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3CE5-D568-8047-8E19-D17A8093BF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100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200" y="2963684"/>
            <a:ext cx="8369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Body)"/>
                <a:cs typeface="Calibri (Body)"/>
              </a:rPr>
              <a:t>EVERYONE WOULD LIKE </a:t>
            </a:r>
          </a:p>
          <a:p>
            <a:pPr algn="ctr"/>
            <a:r>
              <a:rPr 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Body)"/>
                <a:cs typeface="Calibri (Body)"/>
              </a:rPr>
              <a:t>TO HAVE THIS KIND OF PEACE</a:t>
            </a:r>
            <a:endParaRPr lang="en-US" sz="3500" b="1" dirty="0">
              <a:solidFill>
                <a:schemeClr val="tx2">
                  <a:lumMod val="60000"/>
                  <a:lumOff val="40000"/>
                </a:schemeClr>
              </a:solidFill>
              <a:latin typeface="Calibri (Body)"/>
              <a:cs typeface="Calibri (Body)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481" y="4622800"/>
            <a:ext cx="770603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FFFF"/>
                </a:solidFill>
              </a:rPr>
              <a:t>How Can It Be Attained?</a:t>
            </a:r>
          </a:p>
          <a:p>
            <a:r>
              <a:rPr lang="en-US" sz="3500" b="1" dirty="0" smtClean="0">
                <a:solidFill>
                  <a:srgbClr val="FFFFFF"/>
                </a:solidFill>
              </a:rPr>
              <a:t>How Can One Have Such Peace of Mind?</a:t>
            </a:r>
            <a:endParaRPr lang="en-US" sz="35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2600" y="2963684"/>
            <a:ext cx="715923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Body)"/>
                <a:cs typeface="Calibri (Body)"/>
              </a:rPr>
              <a:t>IT BEGINS BY OBEYING CHRIST</a:t>
            </a:r>
            <a:endParaRPr lang="en-US" sz="3500" b="1" dirty="0">
              <a:solidFill>
                <a:schemeClr val="tx2">
                  <a:lumMod val="60000"/>
                  <a:lumOff val="40000"/>
                </a:schemeClr>
              </a:solidFill>
              <a:latin typeface="Calibri (Body)"/>
              <a:cs typeface="Calibri (Body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600" y="3704342"/>
            <a:ext cx="796271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FF"/>
                </a:solidFill>
              </a:rPr>
              <a:t>ACTS 16:30 – “What Must I Do to Be Saved?”</a:t>
            </a:r>
          </a:p>
          <a:p>
            <a:r>
              <a:rPr lang="en-US" sz="3000" b="1" dirty="0">
                <a:solidFill>
                  <a:srgbClr val="FFFFFF"/>
                </a:solidFill>
              </a:rPr>
              <a:t>	</a:t>
            </a:r>
            <a:r>
              <a:rPr lang="en-US" sz="3000" b="1" dirty="0" smtClean="0">
                <a:solidFill>
                  <a:srgbClr val="FFFFFF"/>
                </a:solidFill>
              </a:rPr>
              <a:t>	   31 – “Believe on the Lord Jesus Christ”</a:t>
            </a:r>
          </a:p>
          <a:p>
            <a:r>
              <a:rPr lang="en-US" sz="3000" b="1" dirty="0">
                <a:solidFill>
                  <a:srgbClr val="FFFFFF"/>
                </a:solidFill>
              </a:rPr>
              <a:t>	</a:t>
            </a:r>
            <a:r>
              <a:rPr lang="en-US" sz="3000" b="1" dirty="0" smtClean="0">
                <a:solidFill>
                  <a:srgbClr val="FFFFFF"/>
                </a:solidFill>
              </a:rPr>
              <a:t>	   32 – They Spoke the Word of the Lord</a:t>
            </a:r>
          </a:p>
          <a:p>
            <a:r>
              <a:rPr lang="en-US" sz="3000" b="1" dirty="0">
                <a:solidFill>
                  <a:srgbClr val="FFFFFF"/>
                </a:solidFill>
              </a:rPr>
              <a:t>	</a:t>
            </a:r>
            <a:r>
              <a:rPr lang="en-US" sz="3000" b="1" dirty="0" smtClean="0">
                <a:solidFill>
                  <a:srgbClr val="FFFFFF"/>
                </a:solidFill>
              </a:rPr>
              <a:t>	   33 – Baptized the Same Hour of the Night</a:t>
            </a:r>
          </a:p>
          <a:p>
            <a:r>
              <a:rPr lang="en-US" sz="3000" b="1" dirty="0">
                <a:solidFill>
                  <a:srgbClr val="FFFFFF"/>
                </a:solidFill>
              </a:rPr>
              <a:t>	</a:t>
            </a:r>
            <a:r>
              <a:rPr lang="en-US" sz="3000" b="1" dirty="0" smtClean="0">
                <a:solidFill>
                  <a:srgbClr val="FFFFFF"/>
                </a:solidFill>
              </a:rPr>
              <a:t>	   34 – “Rejoiced, having Believed In God”</a:t>
            </a:r>
            <a:endParaRPr lang="en-US" sz="3000" b="1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1383" y="2768600"/>
            <a:ext cx="79944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558ED5"/>
                </a:solidFill>
              </a:rPr>
              <a:t>SUCH FAITH GROWS IN LOVE (Phil. 1:9-13)</a:t>
            </a:r>
            <a:endParaRPr lang="en-US" sz="3500" b="1" dirty="0">
              <a:solidFill>
                <a:srgbClr val="558ED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026" y="3721100"/>
            <a:ext cx="800732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FF"/>
                </a:solidFill>
              </a:rPr>
              <a:t>“ABOUNDS” IN KNOWLEDGE AND DISCERNMENT</a:t>
            </a:r>
          </a:p>
          <a:p>
            <a:r>
              <a:rPr lang="en-US" sz="3000" b="1" dirty="0">
                <a:solidFill>
                  <a:srgbClr val="FFFFFF"/>
                </a:solidFill>
              </a:rPr>
              <a:t>	</a:t>
            </a:r>
            <a:r>
              <a:rPr lang="en-US" sz="3000" b="1" dirty="0" smtClean="0">
                <a:solidFill>
                  <a:srgbClr val="FFFFFF"/>
                </a:solidFill>
              </a:rPr>
              <a:t>(1) Discerns Both Good and Evil, </a:t>
            </a:r>
            <a:r>
              <a:rPr lang="en-US" sz="3000" b="1" dirty="0" err="1" smtClean="0">
                <a:solidFill>
                  <a:srgbClr val="FFFFFF"/>
                </a:solidFill>
              </a:rPr>
              <a:t>v</a:t>
            </a:r>
            <a:r>
              <a:rPr lang="en-US" sz="3000" b="1" dirty="0" smtClean="0">
                <a:solidFill>
                  <a:srgbClr val="FFFFFF"/>
                </a:solidFill>
              </a:rPr>
              <a:t>. 10</a:t>
            </a:r>
          </a:p>
          <a:p>
            <a:r>
              <a:rPr lang="en-US" sz="3000" b="1" dirty="0">
                <a:solidFill>
                  <a:srgbClr val="FFFFFF"/>
                </a:solidFill>
              </a:rPr>
              <a:t>	</a:t>
            </a:r>
            <a:r>
              <a:rPr lang="en-US" sz="3000" b="1" dirty="0" smtClean="0">
                <a:solidFill>
                  <a:srgbClr val="FFFFFF"/>
                </a:solidFill>
              </a:rPr>
              <a:t>(2) Lives A Pure and Holy Life</a:t>
            </a:r>
          </a:p>
          <a:p>
            <a:endParaRPr lang="en-US" sz="2800" b="1" dirty="0" smtClean="0">
              <a:solidFill>
                <a:srgbClr val="FFFFFF"/>
              </a:solidFill>
            </a:endParaRPr>
          </a:p>
          <a:p>
            <a:r>
              <a:rPr lang="en-US" sz="3000" b="1" dirty="0" smtClean="0">
                <a:solidFill>
                  <a:srgbClr val="FFFFFF"/>
                </a:solidFill>
              </a:rPr>
              <a:t>Not “unskilled in the Word” (Heb. 5:12-14)</a:t>
            </a:r>
            <a:endParaRPr lang="en-US" sz="3000" b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861" y="3585915"/>
            <a:ext cx="3070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C6D9F1"/>
                </a:solidFill>
              </a:rPr>
              <a:t>CIRCUMSTANCES</a:t>
            </a:r>
            <a:endParaRPr lang="en-US" sz="3200" b="1" u="sng" dirty="0">
              <a:solidFill>
                <a:srgbClr val="C6D9F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0765" y="3585915"/>
            <a:ext cx="3997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C6D9F1"/>
                </a:solidFill>
              </a:rPr>
              <a:t>CAUSE FOR REJOICING</a:t>
            </a:r>
            <a:endParaRPr lang="en-US" sz="3200" b="1" u="sng" dirty="0">
              <a:solidFill>
                <a:srgbClr val="C6D9F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061" y="4309815"/>
            <a:ext cx="32756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DCE6F2"/>
                </a:solidFill>
              </a:rPr>
              <a:t>CHAINS (1:12-14)</a:t>
            </a:r>
            <a:endParaRPr lang="en-US" sz="3200" b="1" dirty="0">
              <a:solidFill>
                <a:srgbClr val="DCE6F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7435" y="4271715"/>
            <a:ext cx="37846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DCE6F2"/>
                </a:solidFill>
              </a:rPr>
              <a:t>CHRIST WAS KNOWN</a:t>
            </a:r>
            <a:endParaRPr lang="en-US" sz="3200" b="1" dirty="0">
              <a:solidFill>
                <a:srgbClr val="DCE6F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8961" y="5372100"/>
            <a:ext cx="52758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DCE6F2"/>
                </a:solidFill>
              </a:rPr>
              <a:t>‘’</a:t>
            </a:r>
            <a:r>
              <a:rPr lang="en-US" sz="3400" b="1" i="1" dirty="0" smtClean="0">
                <a:solidFill>
                  <a:srgbClr val="DCE6F2"/>
                </a:solidFill>
              </a:rPr>
              <a:t>Furtherance of the Gospel”</a:t>
            </a:r>
            <a:endParaRPr lang="en-US" sz="3400" b="1" dirty="0">
              <a:solidFill>
                <a:srgbClr val="DCE6F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383" y="2768600"/>
            <a:ext cx="830364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 smtClean="0">
                <a:solidFill>
                  <a:srgbClr val="558ED5"/>
                </a:solidFill>
              </a:rPr>
              <a:t>IT RISES ABOVE CIRCUMSTANCE (Phil. 1:12-20)</a:t>
            </a:r>
            <a:endParaRPr lang="en-US" sz="3300" b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861" y="3585915"/>
            <a:ext cx="3070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C6D9F1"/>
                </a:solidFill>
              </a:rPr>
              <a:t>CIRCUMSTANCES</a:t>
            </a:r>
            <a:endParaRPr lang="en-US" sz="3200" b="1" u="sng" dirty="0">
              <a:solidFill>
                <a:srgbClr val="C6D9F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0765" y="3585915"/>
            <a:ext cx="3997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C6D9F1"/>
                </a:solidFill>
              </a:rPr>
              <a:t>CAUSE FOR REJOICING</a:t>
            </a:r>
            <a:endParaRPr lang="en-US" sz="3200" b="1" u="sng" dirty="0">
              <a:solidFill>
                <a:srgbClr val="C6D9F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061" y="4309815"/>
            <a:ext cx="32756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DCE6F2"/>
                </a:solidFill>
              </a:rPr>
              <a:t>CRITICS (1:15-18)</a:t>
            </a:r>
            <a:endParaRPr lang="en-US" sz="3200" b="1" dirty="0">
              <a:solidFill>
                <a:srgbClr val="DCE6F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7435" y="4271715"/>
            <a:ext cx="41985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DCE6F2"/>
                </a:solidFill>
              </a:rPr>
              <a:t>CHRIST WAS PREACHED</a:t>
            </a:r>
            <a:endParaRPr lang="en-US" sz="3200" b="1" dirty="0">
              <a:solidFill>
                <a:srgbClr val="DCE6F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3241" y="5372100"/>
            <a:ext cx="63483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i="1" dirty="0" smtClean="0">
                <a:solidFill>
                  <a:srgbClr val="DCE6F2"/>
                </a:solidFill>
              </a:rPr>
              <a:t>“Whether in Pretense or in Truth”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383" y="2768600"/>
            <a:ext cx="830364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 smtClean="0">
                <a:solidFill>
                  <a:srgbClr val="558ED5"/>
                </a:solidFill>
              </a:rPr>
              <a:t>IT RISES ABOVE CIRCUMSTANCE (Phil. 1:12-20)</a:t>
            </a:r>
            <a:endParaRPr lang="en-US" sz="3300" b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861" y="3585915"/>
            <a:ext cx="3070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C6D9F1"/>
                </a:solidFill>
              </a:rPr>
              <a:t>CIRCUMSTANCES</a:t>
            </a:r>
            <a:endParaRPr lang="en-US" sz="3200" b="1" u="sng" dirty="0">
              <a:solidFill>
                <a:srgbClr val="C6D9F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0765" y="3585915"/>
            <a:ext cx="3997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C6D9F1"/>
                </a:solidFill>
              </a:rPr>
              <a:t>CAUSE FOR REJOICING</a:t>
            </a:r>
            <a:endParaRPr lang="en-US" sz="3200" b="1" u="sng" dirty="0">
              <a:solidFill>
                <a:srgbClr val="C6D9F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061" y="4309815"/>
            <a:ext cx="32756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DCE6F2"/>
                </a:solidFill>
              </a:rPr>
              <a:t>CRISIS (1:19-26)</a:t>
            </a:r>
            <a:endParaRPr lang="en-US" sz="3200" b="1" dirty="0">
              <a:solidFill>
                <a:srgbClr val="DCE6F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7435" y="4271715"/>
            <a:ext cx="43753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DCE6F2"/>
                </a:solidFill>
              </a:rPr>
              <a:t>CHRIST WAS MAGNIFIED</a:t>
            </a:r>
            <a:endParaRPr lang="en-US" sz="3200" b="1" dirty="0">
              <a:solidFill>
                <a:srgbClr val="DCE6F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7793" y="5372100"/>
            <a:ext cx="57392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i="1" dirty="0" smtClean="0">
                <a:solidFill>
                  <a:srgbClr val="DCE6F2"/>
                </a:solidFill>
              </a:rPr>
              <a:t>“Whether by Life or by Death”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383" y="2768600"/>
            <a:ext cx="830364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 smtClean="0">
                <a:solidFill>
                  <a:srgbClr val="558ED5"/>
                </a:solidFill>
              </a:rPr>
              <a:t>IT RISES ABOVE CIRCUMSTANCE (Phil. 1:12-20)</a:t>
            </a:r>
            <a:endParaRPr lang="en-US" sz="3300" b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24336" y="232539"/>
            <a:ext cx="6990541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Peace That Surpasses </a:t>
            </a:r>
          </a:p>
          <a:p>
            <a:pPr algn="ctr">
              <a:lnSpc>
                <a:spcPct val="70000"/>
              </a:lnSpc>
            </a:pPr>
            <a:r>
              <a:rPr lang="en-US" sz="6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</a:rPr>
              <a:t>Understanding</a:t>
            </a:r>
            <a:endParaRPr lang="en-US" sz="6000" b="1" dirty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4440" y="1663700"/>
            <a:ext cx="371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Philippians 4:6-7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336" y="3703191"/>
            <a:ext cx="7165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DCE6F2"/>
                </a:solidFill>
              </a:rPr>
              <a:t>Seeking Christ’s kingdom above all things allows such peace (Matt. 6:33-34).</a:t>
            </a:r>
            <a:endParaRPr lang="en-US" sz="3200" b="1" i="1" dirty="0">
              <a:solidFill>
                <a:srgbClr val="DCE6F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383" y="2768600"/>
            <a:ext cx="799451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 smtClean="0">
                <a:solidFill>
                  <a:srgbClr val="558ED5"/>
                </a:solidFill>
              </a:rPr>
              <a:t>IT DOESN’T EVEN FEAR DEATH (Phil. 1:21-23)</a:t>
            </a:r>
            <a:endParaRPr lang="en-US" sz="3300" b="1" dirty="0">
              <a:solidFill>
                <a:srgbClr val="558ED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4336" y="5397212"/>
            <a:ext cx="71655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DO YOU HAVE THAT KIND OF PEACE?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914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372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Basic Bible Studies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Harkrider</dc:creator>
  <cp:lastModifiedBy>Kyle Pope</cp:lastModifiedBy>
  <cp:revision>26</cp:revision>
  <dcterms:created xsi:type="dcterms:W3CDTF">2018-11-06T04:15:28Z</dcterms:created>
  <dcterms:modified xsi:type="dcterms:W3CDTF">2018-11-06T04:15:42Z</dcterms:modified>
</cp:coreProperties>
</file>