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autoCompressPictures="0">
  <p:sldMasterIdLst>
    <p:sldMasterId id="2147483648" r:id="rId1"/>
  </p:sldMasterIdLst>
  <p:notesMasterIdLst>
    <p:notesMasterId r:id="rId16"/>
  </p:notesMasterIdLst>
  <p:sldIdLst>
    <p:sldId id="256" r:id="rId2"/>
    <p:sldId id="259" r:id="rId3"/>
    <p:sldId id="267" r:id="rId4"/>
    <p:sldId id="268" r:id="rId5"/>
    <p:sldId id="269" r:id="rId6"/>
    <p:sldId id="270" r:id="rId7"/>
    <p:sldId id="266" r:id="rId8"/>
    <p:sldId id="271" r:id="rId9"/>
    <p:sldId id="260" r:id="rId10"/>
    <p:sldId id="261" r:id="rId11"/>
    <p:sldId id="272" r:id="rId12"/>
    <p:sldId id="262" r:id="rId13"/>
    <p:sldId id="273" r:id="rId14"/>
    <p:sldId id="263" r:id="rId15"/>
  </p:sldIdLst>
  <p:sldSz cx="9144000" cy="6858000" type="screen4x3"/>
  <p:notesSz cx="6858000" cy="9144000"/>
  <p:embeddedFontLst>
    <p:embeddedFont>
      <p:font typeface="Calibri"/>
      <p:regular r:id="rId17"/>
      <p:bold r:id="rId18"/>
      <p:italic r:id="rId19"/>
      <p:boldItalic r:id="rId20"/>
    </p:embeddedFont>
    <p:embeddedFont>
      <p:font typeface="Corbel"/>
      <p:regular r:id="rId21"/>
      <p:bold r:id="rId22"/>
      <p:italic r:id="rId23"/>
      <p:boldItalic r:id="rId24"/>
    </p:embeddedFont>
    <p:embeddedFont>
      <p:font typeface="Cambria"/>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589"/>
    <p:restoredTop sz="94681"/>
  </p:normalViewPr>
  <p:slideViewPr>
    <p:cSldViewPr snapToGrid="0" snapToObjects="1">
      <p:cViewPr varScale="1">
        <p:scale>
          <a:sx n="94" d="100"/>
          <a:sy n="94" d="100"/>
        </p:scale>
        <p:origin x="-78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 Id="rId25" Type="http://schemas.openxmlformats.org/officeDocument/2006/relationships/font" Target="fonts/font9.fntdata"/><Relationship Id="rId26" Type="http://schemas.openxmlformats.org/officeDocument/2006/relationships/font" Target="fonts/font10.fntdata"/><Relationship Id="rId27" Type="http://schemas.openxmlformats.org/officeDocument/2006/relationships/font" Target="fonts/font11.fntdata"/><Relationship Id="rId28" Type="http://schemas.openxmlformats.org/officeDocument/2006/relationships/font" Target="fonts/font12.fntdata"/><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95632-26C5-A44C-B828-EA6E02EF8C6E}" type="datetimeFigureOut">
              <a:rPr lang="en-US" smtClean="0"/>
              <a:pPr/>
              <a:t>5/16/17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4C625-003C-A24C-8576-4A642D8D3AA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133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4C625-003C-A24C-8576-4A642D8D3AA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5/16/17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5/16/17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5/16/17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5/16/17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5/16/17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5/16/17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5/16/17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circle/>
      </p:transition>
    </mc:Choice>
    <mc:Fallback>
      <p:transition spd="slow">
        <p:circl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200400"/>
            <a:ext cx="6858000" cy="2905118"/>
          </a:xfrm>
        </p:spPr>
        <p:txBody>
          <a:bodyPr>
            <a:noAutofit/>
          </a:bodyPr>
          <a:lstStyle/>
          <a:p>
            <a:r>
              <a:rPr lang="en-US" sz="6600" b="1" dirty="0" smtClean="0">
                <a:effectLst>
                  <a:outerShdw blurRad="50800" dist="76200" dir="2700000" algn="tl" rotWithShape="0">
                    <a:prstClr val="black">
                      <a:alpha val="40000"/>
                    </a:prstClr>
                  </a:outerShdw>
                </a:effectLst>
                <a:latin typeface="Cambria" charset="0"/>
                <a:ea typeface="Cambria" charset="0"/>
                <a:cs typeface="Cambria" charset="0"/>
              </a:rPr>
              <a:t>What Makes God’s </a:t>
            </a:r>
            <a:br>
              <a:rPr lang="en-US" sz="6600" b="1" dirty="0" smtClean="0">
                <a:effectLst>
                  <a:outerShdw blurRad="50800" dist="76200" dir="2700000" algn="tl" rotWithShape="0">
                    <a:prstClr val="black">
                      <a:alpha val="40000"/>
                    </a:prstClr>
                  </a:outerShdw>
                </a:effectLst>
                <a:latin typeface="Cambria" charset="0"/>
                <a:ea typeface="Cambria" charset="0"/>
                <a:cs typeface="Cambria" charset="0"/>
              </a:rPr>
            </a:br>
            <a:r>
              <a:rPr lang="en-US" sz="6600" b="1" dirty="0" smtClean="0">
                <a:effectLst>
                  <a:outerShdw blurRad="50800" dist="76200" dir="2700000" algn="tl" rotWithShape="0">
                    <a:prstClr val="black">
                      <a:alpha val="40000"/>
                    </a:prstClr>
                  </a:outerShdw>
                </a:effectLst>
                <a:latin typeface="Cambria" charset="0"/>
                <a:ea typeface="Cambria" charset="0"/>
                <a:cs typeface="Cambria" charset="0"/>
              </a:rPr>
              <a:t>People Different?</a:t>
            </a:r>
            <a:endParaRPr lang="en-US" sz="6600" b="1" dirty="0">
              <a:effectLst>
                <a:outerShdw blurRad="50800" dist="76200" dir="2700000" algn="tl" rotWithShape="0">
                  <a:prstClr val="black">
                    <a:alpha val="40000"/>
                  </a:prstClr>
                </a:outerShdw>
              </a:effectLst>
              <a:latin typeface="Cambria" charset="0"/>
              <a:ea typeface="Cambria" charset="0"/>
              <a:cs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7670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Lessons We Can Learn from These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pPr marL="514350" indent="-514350">
              <a:spcAft>
                <a:spcPts val="1200"/>
              </a:spcAft>
              <a:buSzPct val="80000"/>
              <a:buFont typeface="+mj-lt"/>
              <a:buAutoNum type="arabicPeriod"/>
            </a:pPr>
            <a:r>
              <a:rPr lang="en-US" sz="3400" b="1" dirty="0" smtClean="0">
                <a:solidFill>
                  <a:srgbClr val="FFFFFF"/>
                </a:solidFill>
                <a:effectLst>
                  <a:outerShdw blurRad="50800" dist="76200" dir="2700000" algn="tl" rotWithShape="0">
                    <a:prstClr val="black">
                      <a:alpha val="40000"/>
                    </a:prstClr>
                  </a:outerShdw>
                </a:effectLst>
                <a:latin typeface="Cambria" charset="0"/>
                <a:ea typeface="Cambria" charset="0"/>
                <a:cs typeface="Cambria" charset="0"/>
              </a:rPr>
              <a:t>They acknowledged God’s existence as the basis of all reality. </a:t>
            </a:r>
          </a:p>
          <a:p>
            <a:pPr lvl="1"/>
            <a:r>
              <a:rPr lang="en-US" sz="3200" b="1" dirty="0" smtClean="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“By faith we understand that the worlds were framed by the word of God, so that the things which are seen were not made of things which are visible”   (Hebrews 11:3).</a:t>
            </a:r>
            <a:endParaRPr lang="en-US" sz="3400" b="1" dirty="0">
              <a:solidFill>
                <a:srgbClr val="FFFFFF"/>
              </a:solidFill>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365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Lessons We Can Learn from These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pPr marL="514350" indent="-514350">
              <a:spcAft>
                <a:spcPts val="1200"/>
              </a:spcAft>
              <a:buSzPct val="80000"/>
              <a:buFont typeface="+mj-lt"/>
              <a:buAutoNum type="arabicPeriod" startAt="2"/>
            </a:pPr>
            <a:r>
              <a:rPr lang="en-US" sz="3400" b="1" dirty="0" smtClean="0">
                <a:solidFill>
                  <a:srgbClr val="FFFFFF"/>
                </a:solidFill>
                <a:effectLst>
                  <a:outerShdw blurRad="50800" dist="76200" dir="2700000" algn="tl" rotWithShape="0">
                    <a:prstClr val="black">
                      <a:alpha val="40000"/>
                    </a:prstClr>
                  </a:outerShdw>
                </a:effectLst>
                <a:latin typeface="Cambria" charset="0"/>
                <a:ea typeface="Cambria" charset="0"/>
                <a:cs typeface="Cambria" charset="0"/>
              </a:rPr>
              <a:t>They what God said accepted as fact. </a:t>
            </a:r>
          </a:p>
          <a:p>
            <a:pPr lvl="1"/>
            <a:r>
              <a:rPr lang="en-US" sz="3400" b="1" dirty="0" smtClean="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“Now faith is the substance of things hoped for, the evidence of things not seen”  (Hebrews 11:1).</a:t>
            </a:r>
            <a:endParaRPr lang="en-US" sz="3400" b="1" dirty="0">
              <a:solidFill>
                <a:srgbClr val="FFFFFF"/>
              </a:solidFill>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365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Lessons We Can Learn from These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pPr marL="514350" indent="-514350">
              <a:spcAft>
                <a:spcPts val="1200"/>
              </a:spcAft>
              <a:buSzPct val="80000"/>
              <a:buFont typeface="+mj-lt"/>
              <a:buAutoNum type="arabicPeriod" startAt="3"/>
            </a:pPr>
            <a:r>
              <a:rPr lang="en-US" sz="3400" b="1" dirty="0" smtClean="0">
                <a:solidFill>
                  <a:schemeClr val="tx1"/>
                </a:solidFill>
                <a:effectLst>
                  <a:outerShdw blurRad="50800" dist="76200" dir="2700000" algn="tl" rotWithShape="0">
                    <a:prstClr val="black">
                      <a:alpha val="40000"/>
                    </a:prstClr>
                  </a:outerShdw>
                </a:effectLst>
                <a:latin typeface="Cambria" charset="0"/>
                <a:ea typeface="Cambria" charset="0"/>
                <a:cs typeface="Cambria" charset="0"/>
              </a:rPr>
              <a:t>They depended on the revelation of God to know how to please Him. </a:t>
            </a:r>
          </a:p>
          <a:p>
            <a:pPr lvl="1"/>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“By faith Abel offered to God a more excellent sacrifice than Cain, through which he obtained witness that he was righteous, God testifying of his gifts; and through it he being dead still speaks” (Hebrews 11:4).</a:t>
            </a:r>
            <a:endParaRPr lang="en-US" sz="3200" b="1" dirty="0">
              <a:solidFill>
                <a:schemeClr val="tx1"/>
              </a:solidFill>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463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Lessons We Can Learn from These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pPr marL="514350" indent="-514350">
              <a:spcAft>
                <a:spcPts val="1200"/>
              </a:spcAft>
              <a:buSzPct val="80000"/>
              <a:buFont typeface="+mj-lt"/>
              <a:buAutoNum type="arabicPeriod" startAt="4"/>
            </a:pPr>
            <a:r>
              <a:rPr lang="en-US" sz="3200" b="1" dirty="0" smtClean="0">
                <a:solidFill>
                  <a:schemeClr val="tx1"/>
                </a:solidFill>
                <a:effectLst>
                  <a:outerShdw blurRad="50800" dist="76200" dir="2700000" algn="tl" rotWithShape="0">
                    <a:prstClr val="black">
                      <a:alpha val="40000"/>
                    </a:prstClr>
                  </a:outerShdw>
                </a:effectLst>
                <a:latin typeface="Cambria" charset="0"/>
                <a:ea typeface="Cambria" charset="0"/>
                <a:cs typeface="Cambria" charset="0"/>
              </a:rPr>
              <a:t>They sought to obey God’s instructions to the letter, even if that meant hardship.</a:t>
            </a:r>
          </a:p>
          <a:p>
            <a:pPr lvl="1"/>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“Thus Noah did; according to all that God commanded him, so he did”  (Genesis 6:22).</a:t>
            </a:r>
            <a:endParaRPr lang="en-US" sz="3200" b="1" dirty="0">
              <a:solidFill>
                <a:schemeClr val="tx1"/>
              </a:solidFill>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463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Lessons We Can Learn from These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pPr marL="514350" indent="-514350">
              <a:spcAft>
                <a:spcPts val="1800"/>
              </a:spcAft>
              <a:buSzPct val="80000"/>
              <a:buFont typeface="+mj-lt"/>
              <a:buAutoNum type="arabicPeriod" startAt="5"/>
            </a:pPr>
            <a:r>
              <a:rPr lang="en-US" sz="3400" b="1" dirty="0" smtClean="0">
                <a:effectLst>
                  <a:outerShdw blurRad="50800" dist="76200" dir="2700000" algn="tl" rotWithShape="0">
                    <a:prstClr val="black">
                      <a:alpha val="40000"/>
                    </a:prstClr>
                  </a:outerShdw>
                </a:effectLst>
                <a:latin typeface="Cambria" charset="0"/>
                <a:ea typeface="Cambria" charset="0"/>
                <a:cs typeface="Cambria" charset="0"/>
              </a:rPr>
              <a:t>They wanted to be with God and to go to heaven.</a:t>
            </a:r>
          </a:p>
          <a:p>
            <a:pPr lvl="1"/>
            <a:r>
              <a:rPr lang="en-US" sz="3400" b="1" dirty="0" smtClean="0">
                <a:effectLst>
                  <a:outerShdw blurRad="50800" dist="76200" dir="2700000" algn="tl" rotWithShape="0">
                    <a:prstClr val="black">
                      <a:alpha val="40000"/>
                    </a:prstClr>
                  </a:outerShdw>
                </a:effectLst>
                <a:latin typeface="Cambria" charset="0"/>
                <a:ea typeface="Cambria" charset="0"/>
                <a:cs typeface="Cambria" charset="0"/>
              </a:rPr>
              <a:t>Hebrews 11:13-16</a:t>
            </a:r>
            <a:endParaRPr lang="en-US" sz="3400" b="1" dirty="0" smtClean="0">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692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The Moral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Strengths</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 and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Failures </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of God’s People</a:t>
            </a:r>
            <a:endParaRPr lang="en-US" sz="43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1825625"/>
            <a:ext cx="7886700" cy="5211989"/>
          </a:xfrm>
        </p:spPr>
        <p:txBody>
          <a:bodyPr>
            <a:noAutofit/>
          </a:bodyPr>
          <a:lstStyle/>
          <a:p>
            <a:pPr>
              <a:spcAft>
                <a:spcPts val="3000"/>
              </a:spcAft>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“By faith Noah, being divinely warned of things not yet seen, moved with godly fear, prepared an ark for the saving of his household, by which he condemned the world and became heir of the righteousness which is according to faith” </a:t>
            </a:r>
            <a:r>
              <a:rPr lang="en-US" sz="3200" b="1" dirty="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(Hebrews 11:7</a:t>
            </a: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 </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But he go</a:t>
            </a:r>
            <a:r>
              <a:rPr lang="en-US" sz="3200" b="1" dirty="0" smtClean="0">
                <a:effectLst>
                  <a:outerShdw blurRad="50800" dist="76200" dir="2700000" algn="tl" rotWithShape="0">
                    <a:prstClr val="black">
                      <a:alpha val="40000"/>
                    </a:prstClr>
                  </a:outerShdw>
                </a:effectLst>
                <a:latin typeface="Calibri" charset="0"/>
                <a:ea typeface="Calibri" charset="0"/>
                <a:cs typeface="Calibri" charset="0"/>
              </a:rPr>
              <a:t>t drunk and exposed </a:t>
            </a:r>
          </a:p>
          <a:p>
            <a:pPr algn="r">
              <a:spcBef>
                <a:spcPts val="0"/>
              </a:spcBef>
              <a:buNone/>
            </a:pPr>
            <a:r>
              <a:rPr lang="en-US" sz="3200" b="1" dirty="0" smtClean="0">
                <a:effectLst>
                  <a:outerShdw blurRad="50800" dist="76200" dir="2700000" algn="tl" rotWithShape="0">
                    <a:prstClr val="black">
                      <a:alpha val="40000"/>
                    </a:prstClr>
                  </a:outerShdw>
                </a:effectLst>
                <a:latin typeface="Calibri" charset="0"/>
                <a:ea typeface="Calibri" charset="0"/>
                <a:cs typeface="Calibri" charset="0"/>
              </a:rPr>
              <a:t>himself to his family.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58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The Moral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Strengths</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 and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Failures </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of God’s People</a:t>
            </a:r>
            <a:endParaRPr lang="en-US" sz="43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188616"/>
            <a:ext cx="7886700" cy="4848998"/>
          </a:xfrm>
        </p:spPr>
        <p:txBody>
          <a:bodyPr>
            <a:noAutofit/>
          </a:bodyPr>
          <a:lstStyle/>
          <a:p>
            <a:pPr>
              <a:spcAft>
                <a:spcPts val="3000"/>
              </a:spcAft>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“By faith Abraham obeyed when he was called to go out to the place which he would receive as an inheritance. And he went out, not knowing where he was going” (Hebrews 11:8).</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But he told half-truths </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to protect his life</a:t>
            </a:r>
            <a:r>
              <a:rPr lang="en-US" sz="3200" b="1" dirty="0" smtClean="0">
                <a:effectLst>
                  <a:outerShdw blurRad="50800" dist="76200" dir="2700000" algn="tl" rotWithShape="0">
                    <a:prstClr val="black">
                      <a:alpha val="40000"/>
                    </a:prstClr>
                  </a:outerShdw>
                </a:effectLst>
                <a:latin typeface="Calibri" charset="0"/>
                <a:ea typeface="Calibri" charset="0"/>
                <a:cs typeface="Calibri"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58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The Moral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Strengths</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 and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Failures </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of God’s People</a:t>
            </a:r>
            <a:endParaRPr lang="en-US" sz="43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188616"/>
            <a:ext cx="7886700" cy="4848998"/>
          </a:xfrm>
        </p:spPr>
        <p:txBody>
          <a:bodyPr>
            <a:noAutofit/>
          </a:bodyPr>
          <a:lstStyle/>
          <a:p>
            <a:pPr>
              <a:spcAft>
                <a:spcPts val="3000"/>
              </a:spcAft>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“By faith Sarah herself also received strength to conceive seed, and she bore a child when she was past the age, because she judged Him faithful who had promised”  (Hebrews 11:11).</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But she laughed when told that </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God would give them a child</a:t>
            </a:r>
            <a:r>
              <a:rPr lang="en-US" sz="3200" b="1" dirty="0" smtClean="0">
                <a:effectLst>
                  <a:outerShdw blurRad="50800" dist="76200" dir="2700000" algn="tl" rotWithShape="0">
                    <a:prstClr val="black">
                      <a:alpha val="40000"/>
                    </a:prstClr>
                  </a:outerShdw>
                </a:effectLst>
                <a:latin typeface="Calibri" charset="0"/>
                <a:ea typeface="Calibri" charset="0"/>
                <a:cs typeface="Calibri"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58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The Moral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Strengths</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 and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Failures </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of God’s People</a:t>
            </a:r>
            <a:endParaRPr lang="en-US" sz="43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188616"/>
            <a:ext cx="7886700" cy="4848998"/>
          </a:xfrm>
        </p:spPr>
        <p:txBody>
          <a:bodyPr>
            <a:noAutofit/>
          </a:bodyPr>
          <a:lstStyle/>
          <a:p>
            <a:pPr>
              <a:spcAft>
                <a:spcPts val="3000"/>
              </a:spcAft>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“By faith Isaac blessed Jacob and Esau concerning things to come”  (Hebrews 11:20).</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But, like his father, used deception </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for self-protection.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58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The Moral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Strengths</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 and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Failures </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of God’s People</a:t>
            </a:r>
            <a:endParaRPr lang="en-US" sz="43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188616"/>
            <a:ext cx="7886700" cy="4848998"/>
          </a:xfrm>
        </p:spPr>
        <p:txBody>
          <a:bodyPr>
            <a:noAutofit/>
          </a:bodyPr>
          <a:lstStyle/>
          <a:p>
            <a:pPr>
              <a:spcAft>
                <a:spcPts val="3000"/>
              </a:spcAft>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“By faith Jacob, when he was dying, blessed each of the sons of Joseph, and worshiped, leaning on the top of his staff”  (Hebrews 11:21).</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But, used deception to obtain </a:t>
            </a:r>
          </a:p>
          <a:p>
            <a:pPr algn="r">
              <a:spcBef>
                <a:spcPts val="0"/>
              </a:spcBef>
              <a:buNone/>
            </a:pPr>
            <a:r>
              <a:rPr lang="en-US" sz="3200" b="1" dirty="0" smtClean="0">
                <a:solidFill>
                  <a:schemeClr val="tx1"/>
                </a:solidFill>
                <a:effectLst>
                  <a:outerShdw blurRad="50800" dist="76200" dir="2700000" algn="tl" rotWithShape="0">
                    <a:prstClr val="black">
                      <a:alpha val="40000"/>
                    </a:prstClr>
                  </a:outerShdw>
                </a:effectLst>
                <a:latin typeface="Calibri" charset="0"/>
                <a:ea typeface="Calibri" charset="0"/>
                <a:cs typeface="Calibri" charset="0"/>
              </a:rPr>
              <a:t>his father’s blessing.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58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The Moral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Strengths</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 and </a:t>
            </a:r>
            <a:r>
              <a:rPr lang="en-US" sz="4300" b="1" i="1" dirty="0" smtClean="0">
                <a:solidFill>
                  <a:srgbClr val="FFFF00"/>
                </a:solidFill>
                <a:effectLst>
                  <a:outerShdw blurRad="50800" dist="76200" dir="2700000" algn="tl" rotWithShape="0">
                    <a:prstClr val="black">
                      <a:alpha val="40000"/>
                    </a:prstClr>
                  </a:outerShdw>
                </a:effectLst>
                <a:latin typeface="Cambria" charset="0"/>
                <a:ea typeface="Cambria" charset="0"/>
                <a:cs typeface="Cambria" charset="0"/>
              </a:rPr>
              <a:t>Failures </a:t>
            </a:r>
            <a:r>
              <a:rPr lang="en-US" sz="4300" b="1" dirty="0" smtClean="0">
                <a:effectLst>
                  <a:outerShdw blurRad="50800" dist="76200" dir="2700000" algn="tl" rotWithShape="0">
                    <a:prstClr val="black">
                      <a:alpha val="40000"/>
                    </a:prstClr>
                  </a:outerShdw>
                </a:effectLst>
                <a:latin typeface="Cambria" charset="0"/>
                <a:ea typeface="Cambria" charset="0"/>
                <a:cs typeface="Cambria" charset="0"/>
              </a:rPr>
              <a:t>of </a:t>
            </a:r>
            <a:r>
              <a:rPr lang="en-US" sz="4300" b="1" smtClean="0">
                <a:effectLst>
                  <a:outerShdw blurRad="50800" dist="76200" dir="2700000" algn="tl" rotWithShape="0">
                    <a:prstClr val="black">
                      <a:alpha val="40000"/>
                    </a:prstClr>
                  </a:outerShdw>
                </a:effectLst>
                <a:latin typeface="Cambria" charset="0"/>
                <a:ea typeface="Cambria" charset="0"/>
                <a:cs typeface="Cambria" charset="0"/>
              </a:rPr>
              <a:t>God’s People</a:t>
            </a:r>
            <a:endParaRPr lang="en-US" sz="43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647955"/>
            <a:ext cx="7886700" cy="4389659"/>
          </a:xfrm>
        </p:spPr>
        <p:txBody>
          <a:bodyPr>
            <a:noAutofit/>
          </a:bodyPr>
          <a:lstStyle/>
          <a:p>
            <a:pPr>
              <a:buNone/>
            </a:pPr>
            <a:r>
              <a:rPr lang="en-US" sz="3200" b="1" dirty="0" smtClean="0">
                <a:effectLst>
                  <a:outerShdw blurRad="50800" dist="76200" dir="2700000" algn="tl" rotWithShape="0">
                    <a:prstClr val="black">
                      <a:alpha val="40000"/>
                    </a:prstClr>
                  </a:outerShdw>
                </a:effectLst>
                <a:latin typeface="Calibri" charset="0"/>
                <a:ea typeface="Calibri" charset="0"/>
                <a:cs typeface="Calibri" charset="0"/>
              </a:rPr>
              <a:t>“But now they desire a better, that is, a heavenly country. Therefore God is not ashamed to be called their God, for He has prepared a city for them” (Hebrews 11:16).</a:t>
            </a:r>
            <a:endParaRPr lang="en-US" sz="3200" b="1" dirty="0">
              <a:solidFill>
                <a:srgbClr val="FFFF00"/>
              </a:solidFill>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58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Important Reminders About the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r>
              <a:rPr lang="en-US" sz="3400" b="1" dirty="0" smtClean="0">
                <a:solidFill>
                  <a:schemeClr val="tx1"/>
                </a:solidFill>
                <a:effectLst>
                  <a:outerShdw blurRad="50800" dist="76200" dir="2700000" algn="tl" rotWithShape="0">
                    <a:prstClr val="black">
                      <a:alpha val="40000"/>
                    </a:prstClr>
                  </a:outerShdw>
                </a:effectLst>
                <a:latin typeface="Cambria" charset="0"/>
                <a:ea typeface="Cambria" charset="0"/>
                <a:cs typeface="Cambria" charset="0"/>
              </a:rPr>
              <a:t>The people of God are not perfect.</a:t>
            </a:r>
          </a:p>
          <a:p>
            <a:pPr lvl="1"/>
            <a:r>
              <a:rPr lang="en-US" sz="3200" b="1" dirty="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The basis of God’s acceptance of His people is His grace and not man’s merit. </a:t>
            </a:r>
          </a:p>
          <a:p>
            <a:pPr lvl="1"/>
            <a:r>
              <a:rPr lang="en-US" sz="3200" b="1" dirty="0" smtClean="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“For by grace you have been saved through faith, and that not of yourselves; it is the gift of God, not of works, lest anyone should boast” </a:t>
            </a:r>
            <a:r>
              <a:rPr lang="en-US" sz="3200" b="1" i="1" dirty="0" smtClean="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 </a:t>
            </a:r>
            <a:r>
              <a:rPr lang="en-US" sz="3200" b="1" dirty="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(Ephesians 2:8-9</a:t>
            </a:r>
            <a:r>
              <a:rPr lang="en-US" sz="3200" b="1" dirty="0" smtClean="0">
                <a:solidFill>
                  <a:srgbClr val="FFFFFF"/>
                </a:solidFill>
                <a:effectLst>
                  <a:outerShdw blurRad="50800" dist="76200" dir="2700000" algn="tl" rotWithShape="0">
                    <a:prstClr val="black">
                      <a:alpha val="40000"/>
                    </a:prstClr>
                  </a:outerShdw>
                </a:effectLst>
                <a:latin typeface="Calibri" charset="0"/>
                <a:ea typeface="Calibri" charset="0"/>
                <a:cs typeface="Calibri" charset="0"/>
              </a:rPr>
              <a:t>). </a:t>
            </a:r>
            <a:endParaRPr lang="en-US" sz="3200" b="1" dirty="0">
              <a:solidFill>
                <a:srgbClr val="FFFFFF"/>
              </a:solidFill>
              <a:effectLst>
                <a:outerShdw blurRad="50800" dist="76200" dir="2700000" algn="tl" rotWithShape="0">
                  <a:prstClr val="black">
                    <a:alpha val="40000"/>
                  </a:prstClr>
                </a:outerShdw>
              </a:effectLst>
              <a:latin typeface="Calibri" charset="0"/>
              <a:ea typeface="Calibri" charset="0"/>
              <a:cs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619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50800" dist="76200" dir="2700000" algn="tl" rotWithShape="0">
                    <a:prstClr val="black">
                      <a:alpha val="40000"/>
                    </a:prstClr>
                  </a:outerShdw>
                </a:effectLst>
                <a:latin typeface="Cambria" charset="0"/>
                <a:ea typeface="Cambria" charset="0"/>
                <a:cs typeface="Cambria" charset="0"/>
              </a:rPr>
              <a:t>Important Reminders About the People of God</a:t>
            </a:r>
            <a:endParaRPr lang="en-US" sz="4400" b="1" dirty="0">
              <a:effectLst>
                <a:outerShdw blurRad="50800" dist="76200" dir="2700000" algn="tl" rotWithShape="0">
                  <a:prstClr val="black">
                    <a:alpha val="40000"/>
                  </a:prstClr>
                </a:outerShdw>
              </a:effectLst>
              <a:latin typeface="Cambria" charset="0"/>
              <a:ea typeface="Cambria" charset="0"/>
              <a:cs typeface="Cambria" charset="0"/>
            </a:endParaRPr>
          </a:p>
        </p:txBody>
      </p:sp>
      <p:sp>
        <p:nvSpPr>
          <p:cNvPr id="5" name="Content Placeholder 4"/>
          <p:cNvSpPr>
            <a:spLocks noGrp="1"/>
          </p:cNvSpPr>
          <p:nvPr>
            <p:ph idx="1"/>
          </p:nvPr>
        </p:nvSpPr>
        <p:spPr>
          <a:xfrm>
            <a:off x="628650" y="2021574"/>
            <a:ext cx="7886700" cy="4526189"/>
          </a:xfrm>
        </p:spPr>
        <p:txBody>
          <a:bodyPr>
            <a:noAutofit/>
          </a:bodyPr>
          <a:lstStyle/>
          <a:p>
            <a:r>
              <a:rPr lang="en-US" sz="3400" b="1" dirty="0" smtClean="0">
                <a:solidFill>
                  <a:schemeClr val="tx1"/>
                </a:solidFill>
                <a:effectLst>
                  <a:outerShdw blurRad="50800" dist="76200" dir="2700000" algn="tl" rotWithShape="0">
                    <a:prstClr val="black">
                      <a:alpha val="40000"/>
                    </a:prstClr>
                  </a:outerShdw>
                </a:effectLst>
                <a:latin typeface="Cambria" charset="0"/>
                <a:ea typeface="Cambria" charset="0"/>
                <a:cs typeface="Cambria" charset="0"/>
              </a:rPr>
              <a:t>The people of God are set apart from all others by their faith.</a:t>
            </a:r>
          </a:p>
          <a:p>
            <a:pPr lvl="1"/>
            <a:r>
              <a:rPr lang="en-US" sz="3200" b="1" dirty="0">
                <a:effectLst>
                  <a:outerShdw blurRad="50800" dist="76200" dir="2700000" algn="tl" rotWithShape="0">
                    <a:prstClr val="black">
                      <a:alpha val="40000"/>
                    </a:prstClr>
                  </a:outerShdw>
                </a:effectLst>
                <a:latin typeface="Calibri" charset="0"/>
                <a:ea typeface="Calibri" charset="0"/>
                <a:cs typeface="Calibri" charset="0"/>
              </a:rPr>
              <a:t>There are things that the people of God do that make them different from all other people in this world. </a:t>
            </a:r>
          </a:p>
          <a:p>
            <a:pPr lvl="1"/>
            <a:r>
              <a:rPr lang="en-US" sz="3200" b="1" dirty="0">
                <a:effectLst>
                  <a:outerShdw blurRad="50800" dist="76200" dir="2700000" algn="tl" rotWithShape="0">
                    <a:prstClr val="black">
                      <a:alpha val="40000"/>
                    </a:prstClr>
                  </a:outerShdw>
                </a:effectLst>
                <a:latin typeface="Calibri" charset="0"/>
                <a:ea typeface="Calibri" charset="0"/>
                <a:cs typeface="Calibri" charset="0"/>
              </a:rPr>
              <a:t>What is it that all these believers did?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619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163</TotalTime>
  <Words>719</Words>
  <Application>Microsoft Macintosh PowerPoint</Application>
  <PresentationFormat>On-screen Show (4:3)</PresentationFormat>
  <Paragraphs>47</Paragraphs>
  <Slides>14</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14</vt:i4>
      </vt:variant>
    </vt:vector>
  </HeadingPairs>
  <TitlesOfParts>
    <vt:vector size="18" baseType="lpstr">
      <vt:lpstr>Calibri</vt:lpstr>
      <vt:lpstr>Corbel</vt:lpstr>
      <vt:lpstr>Cambria</vt:lpstr>
      <vt:lpstr>Depth</vt:lpstr>
      <vt:lpstr>What Makes God’s  People Different?</vt:lpstr>
      <vt:lpstr>The Moral Strengths and Failures of God’s People</vt:lpstr>
      <vt:lpstr>The Moral Strengths and Failures of God’s People</vt:lpstr>
      <vt:lpstr>The Moral Strengths and Failures of God’s People</vt:lpstr>
      <vt:lpstr>The Moral Strengths and Failures of God’s People</vt:lpstr>
      <vt:lpstr>The Moral Strengths and Failures of God’s People</vt:lpstr>
      <vt:lpstr>The Moral Strengths and Failures of God’s People</vt:lpstr>
      <vt:lpstr>Important Reminders About the People of God</vt:lpstr>
      <vt:lpstr>Important Reminders About the People of God</vt:lpstr>
      <vt:lpstr>Lessons We Can Learn from These People of God</vt:lpstr>
      <vt:lpstr>Lessons We Can Learn from These People of God</vt:lpstr>
      <vt:lpstr>Lessons We Can Learn from These People of God</vt:lpstr>
      <vt:lpstr>Lessons We Can Learn from These People of God</vt:lpstr>
      <vt:lpstr>Lessons We Can Learn from These People of God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 Kerr</dc:creator>
  <cp:lastModifiedBy>Kyle Pope</cp:lastModifiedBy>
  <cp:revision>20</cp:revision>
  <dcterms:created xsi:type="dcterms:W3CDTF">2017-05-16T18:52:07Z</dcterms:created>
  <dcterms:modified xsi:type="dcterms:W3CDTF">2017-05-16T18:52:20Z</dcterms:modified>
</cp:coreProperties>
</file>