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1" r:id="rId4"/>
    <p:sldId id="258" r:id="rId5"/>
    <p:sldId id="276" r:id="rId6"/>
    <p:sldId id="277" r:id="rId7"/>
    <p:sldId id="278" r:id="rId8"/>
    <p:sldId id="279" r:id="rId9"/>
  </p:sldIdLst>
  <p:sldSz cx="9144000" cy="6858000" type="screen4x3"/>
  <p:notesSz cx="6858000" cy="9144000"/>
  <p:embeddedFontLst>
    <p:embeddedFont>
      <p:font typeface="Arial Rounded MT Bold"/>
      <p:regular r:id="rId11"/>
    </p:embeddedFont>
    <p:embeddedFont>
      <p:font typeface="Calibri"/>
      <p:regular r:id="rId12"/>
      <p:bold r:id="rId13"/>
      <p:italic r:id="rId14"/>
      <p:boldItalic r:id="rId15"/>
    </p:embeddedFont>
    <p:embeddedFont>
      <p:font typeface="Cambria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F5F5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31"/>
  </p:normalViewPr>
  <p:slideViewPr>
    <p:cSldViewPr snapToGrid="0">
      <p:cViewPr varScale="1">
        <p:scale>
          <a:sx n="94" d="100"/>
          <a:sy n="94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Relationship Id="rId15" Type="http://schemas.openxmlformats.org/officeDocument/2006/relationships/font" Target="fonts/font5.fntdata"/><Relationship Id="rId16" Type="http://schemas.openxmlformats.org/officeDocument/2006/relationships/font" Target="fonts/font6.fntdata"/><Relationship Id="rId17" Type="http://schemas.openxmlformats.org/officeDocument/2006/relationships/font" Target="fonts/font7.fntdata"/><Relationship Id="rId18" Type="http://schemas.openxmlformats.org/officeDocument/2006/relationships/font" Target="fonts/font8.fntdata"/><Relationship Id="rId1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F6A05-758D-F24C-AA63-AB052A2B19D8}" type="datetimeFigureOut">
              <a:rPr lang="en-US" smtClean="0"/>
              <a:pPr/>
              <a:t>5/16/17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C0D1-98D2-C847-8A3E-6F0D29265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9206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C0D1-98D2-C847-8A3E-6F0D2926509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3506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9B6CF-8467-AC46-A7A6-8D10BD8D98DE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1080C-E31A-284B-8DE8-3790E091051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853899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956E-E7B2-7E41-BA02-1D09DE975203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16C2D-39CD-C64A-960C-E471F1F016D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8639999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65569-3794-1E4C-9C0A-8929798C3450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69445-64A4-BD4A-A8C5-DA9A1A14505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502953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3306-F046-A845-BA3F-B99B144F4D63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B81B8-24DC-E749-9EAA-A8F3510C49D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65022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A782-CAB4-5040-AB90-1771D0A441B7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B1404-BB61-E442-A387-72D9BE9DA08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452523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0212-D51A-7240-BDA7-3FD53E46643D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B6E05-F562-1B45-901D-CA1614F8382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311151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85B1C-A73F-0F45-8018-852F6E0102BF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56D34-C5D9-9240-BADF-A133845B87D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83068887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E86D-5823-264F-8FA9-EACD7FB052CB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E6A5B-251F-4741-ADB8-7930A6D0CA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609308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06478-D156-3841-8C34-4836E6E874C4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35E7-3E9F-B84D-B4D4-40A3B89E814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9301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99DDD-42E5-1840-BE29-B1D7C4CD6179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1C9F0-0449-9346-BA55-869E0A6E5DC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48738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5CD0-585D-424F-AABF-45875CEF9FC5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5D53-E8E5-FB4E-BE58-F81AB37951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7646866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>
            <a:spLocks noChangeArrowheads="1"/>
          </p:cNvSpPr>
          <p:nvPr userDrawn="1"/>
        </p:nvSpPr>
        <p:spPr bwMode="auto">
          <a:xfrm flipV="1">
            <a:off x="368300" y="228601"/>
            <a:ext cx="8483600" cy="6464300"/>
          </a:xfrm>
          <a:prstGeom prst="foldedCorner">
            <a:avLst>
              <a:gd name="adj" fmla="val 16667"/>
            </a:avLst>
          </a:prstGeom>
          <a:gradFill rotWithShape="0">
            <a:gsLst>
              <a:gs pos="0">
                <a:srgbClr val="FBEAC7">
                  <a:alpha val="89999"/>
                </a:srgbClr>
              </a:gs>
              <a:gs pos="17999">
                <a:srgbClr val="FEE7F2">
                  <a:alpha val="89999"/>
                </a:srgbClr>
              </a:gs>
              <a:gs pos="36000">
                <a:srgbClr val="FAC77D">
                  <a:alpha val="89999"/>
                </a:srgbClr>
              </a:gs>
              <a:gs pos="61000">
                <a:srgbClr val="FBA97D">
                  <a:alpha val="89999"/>
                </a:srgbClr>
              </a:gs>
              <a:gs pos="82001">
                <a:srgbClr val="FBD49C">
                  <a:alpha val="89999"/>
                </a:srgbClr>
              </a:gs>
              <a:gs pos="100000">
                <a:srgbClr val="FEE7F2">
                  <a:alpha val="89999"/>
                </a:srgbClr>
              </a:gs>
            </a:gsLst>
            <a:lin ang="3000000"/>
          </a:gradFill>
          <a:ln>
            <a:noFill/>
          </a:ln>
          <a:effectLst>
            <a:outerShdw blurRad="266700" dist="127001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90A0C1-6B51-0141-B853-A1328805C62E}" type="datetimeFigureOut">
              <a:rPr lang="en-US"/>
              <a:pPr>
                <a:defRPr/>
              </a:pPr>
              <a:t>5/16/17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0556A18-8AE8-F345-AE30-D84E8C476A7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155866"/>
            <a:ext cx="7772400" cy="2444585"/>
          </a:xfrm>
        </p:spPr>
        <p:txBody>
          <a:bodyPr/>
          <a:lstStyle/>
          <a:p>
            <a:r>
              <a:rPr lang="en-US" altLang="x-none" sz="5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Love versus </a:t>
            </a:r>
            <a:br>
              <a:rPr lang="en-US" altLang="x-none" sz="5000" dirty="0" smtClean="0"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x-none" sz="5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Approval and Acceptance</a:t>
            </a:r>
            <a:endParaRPr lang="en-US" altLang="x-none" sz="5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142891"/>
            <a:ext cx="6400800" cy="1679908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marL="0" lvl="1"/>
            <a:r>
              <a:rPr lang="en-US" sz="2400" b="1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Popular Premise: </a:t>
            </a:r>
            <a:r>
              <a:rPr lang="en-US" sz="2400" b="1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Because </a:t>
            </a:r>
            <a:r>
              <a:rPr lang="en-US" sz="24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God loves everybody, God accepts </a:t>
            </a:r>
            <a:r>
              <a:rPr lang="en-US" sz="2400" b="1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everybody. Consequently </a:t>
            </a:r>
            <a:r>
              <a:rPr lang="en-US" sz="24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ought to love and accept everybody (even the sinful </a:t>
            </a:r>
            <a:r>
              <a:rPr lang="en-US" sz="2400" b="1" i="1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 they continue in </a:t>
            </a:r>
            <a:r>
              <a:rPr lang="en-US" sz="24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their sins). </a:t>
            </a:r>
            <a:endParaRPr lang="en-US" sz="2800" b="1" i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altLang="x-none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5152"/>
            <a:ext cx="8229600" cy="1143000"/>
          </a:xfrm>
        </p:spPr>
        <p:txBody>
          <a:bodyPr/>
          <a:lstStyle/>
          <a:p>
            <a:r>
              <a:rPr lang="en-US" altLang="x-none" sz="5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 Newspaper Article…</a:t>
            </a:r>
            <a:endParaRPr lang="en-US" altLang="x-none" sz="5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50306"/>
            <a:ext cx="5068971" cy="4071964"/>
          </a:xfrm>
        </p:spPr>
        <p:txBody>
          <a:bodyPr/>
          <a:lstStyle/>
          <a:p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“I am proud to be a part of a </a:t>
            </a:r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                               congregation </a:t>
            </a:r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that is open and </a:t>
            </a:r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                                   affirming </a:t>
            </a:r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to all people. </a:t>
            </a:r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[name of church] </a:t>
            </a:r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desires to create a caring community of equality and grace. </a:t>
            </a:r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That  </a:t>
            </a:r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is the </a:t>
            </a:r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kind </a:t>
            </a:r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of church that appeals to me, because it </a:t>
            </a:r>
            <a:r>
              <a:rPr lang="en-US" sz="2600" b="1" dirty="0" smtClean="0">
                <a:latin typeface="Cambria" charset="0"/>
                <a:ea typeface="Cambria" charset="0"/>
                <a:cs typeface="Cambria" charset="0"/>
              </a:rPr>
              <a:t> does </a:t>
            </a:r>
            <a:r>
              <a:rPr lang="en-US" sz="2600" b="1" dirty="0">
                <a:latin typeface="Cambria" charset="0"/>
                <a:ea typeface="Cambria" charset="0"/>
                <a:cs typeface="Cambria" charset="0"/>
              </a:rPr>
              <a:t>not erect barriers that prevent anyone from experiencing the amazing love of God.” </a:t>
            </a:r>
            <a:endParaRPr lang="en-US" altLang="x-none" sz="2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766" y="4773209"/>
            <a:ext cx="2749131" cy="12003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400" b="1" dirty="0">
                <a:ea typeface="Calibri" charset="0"/>
                <a:cs typeface="Calibri" charset="0"/>
              </a:rPr>
              <a:t>The code word for approval now is “affirmation</a:t>
            </a:r>
            <a:r>
              <a:rPr lang="en-US" sz="2400" b="1" dirty="0" smtClean="0">
                <a:ea typeface="Calibri" charset="0"/>
                <a:cs typeface="Calibri" charset="0"/>
              </a:rPr>
              <a:t>.”</a:t>
            </a:r>
            <a:endParaRPr lang="en-US" sz="2800" b="1" dirty="0"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56" y="1984899"/>
            <a:ext cx="2772293" cy="229982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50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An Ad Campaign…</a:t>
            </a:r>
            <a:endParaRPr lang="en-US" altLang="x-none" sz="50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0305"/>
            <a:ext cx="5812199" cy="4525963"/>
          </a:xfrm>
        </p:spPr>
        <p:txBody>
          <a:bodyPr/>
          <a:lstStyle/>
          <a:p>
            <a:pPr marL="257175" lvl="3" indent="-257175" algn="ctr">
              <a:buNone/>
            </a:pPr>
            <a:r>
              <a:rPr lang="en-US" sz="4000" b="1" i="1" dirty="0" smtClean="0">
                <a:latin typeface="Cambria" charset="0"/>
                <a:ea typeface="Cambria" charset="0"/>
                <a:cs typeface="Cambria" charset="0"/>
              </a:rPr>
              <a:t>LOVE HAS NO LABELS</a:t>
            </a:r>
          </a:p>
          <a:p>
            <a:pPr marL="257175" lvl="3" indent="-257175">
              <a:buFont typeface="Arial" charset="0"/>
              <a:buChar char="•"/>
            </a:pP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“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It should be about love. Love 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                                          beyond 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age, disability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, sexuality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,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 race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, religion and any other labels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. Because 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the second any of us 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judge                                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people based on those labels, we’re 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not really </a:t>
            </a:r>
            <a:r>
              <a:rPr lang="en-US" sz="3000" b="1" dirty="0">
                <a:latin typeface="Cambria" charset="0"/>
                <a:ea typeface="Cambria" charset="0"/>
                <a:cs typeface="Cambria" charset="0"/>
              </a:rPr>
              <a:t>being patriotic, are we</a:t>
            </a:r>
            <a:r>
              <a:rPr lang="en-US" sz="3000" b="1" dirty="0" smtClean="0">
                <a:latin typeface="Cambria" charset="0"/>
                <a:ea typeface="Cambria" charset="0"/>
                <a:cs typeface="Cambria" charset="0"/>
              </a:rPr>
              <a:t>?”</a:t>
            </a:r>
            <a:endParaRPr lang="en-US" sz="3000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56471" y="2040007"/>
            <a:ext cx="2126422" cy="276117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485586" y="5024350"/>
            <a:ext cx="2094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Actor </a:t>
            </a:r>
          </a:p>
          <a:p>
            <a:pPr algn="ctr"/>
            <a:r>
              <a:rPr lang="en-US" sz="2800" b="1" dirty="0" smtClean="0"/>
              <a:t>John </a:t>
            </a:r>
            <a:r>
              <a:rPr lang="en-US" sz="2800" b="1" dirty="0" err="1" smtClean="0"/>
              <a:t>Cena</a:t>
            </a:r>
            <a:endParaRPr lang="en-US" sz="28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2731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" grpId="0" build="p" bldLvl="2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Love vs.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929"/>
            <a:ext cx="8229600" cy="49570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b="1" i="1" dirty="0">
                <a:latin typeface="Cambria" charset="0"/>
                <a:ea typeface="Cambria" charset="0"/>
                <a:cs typeface="Cambria" charset="0"/>
              </a:rPr>
              <a:t>God's circle of </a:t>
            </a:r>
            <a:r>
              <a:rPr lang="en-US" sz="3600" b="1" i="1" dirty="0" smtClean="0">
                <a:latin typeface="Cambria" charset="0"/>
                <a:ea typeface="Cambria" charset="0"/>
                <a:cs typeface="Cambria" charset="0"/>
              </a:rPr>
              <a:t>love!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/>
              <a:t>God’s </a:t>
            </a:r>
            <a:r>
              <a:rPr lang="en-US" sz="3000" b="1" dirty="0"/>
              <a:t>circle of love is </a:t>
            </a:r>
            <a:r>
              <a:rPr lang="en-US" sz="3000" b="1" dirty="0" smtClean="0"/>
              <a:t>universal  (John 3:16).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/>
              <a:t>There is no man, woman, boy or girl whom God does not love,   and whom He does not seek to save (2 Peter 3:9).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/>
              <a:t>Yet </a:t>
            </a:r>
            <a:r>
              <a:rPr lang="en-US" sz="3000" b="1" dirty="0"/>
              <a:t>even in these passages that speak of His love, a clear line is drawn between saved and lost.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Love vs.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929"/>
            <a:ext cx="8229600" cy="4957067"/>
          </a:xfrm>
        </p:spPr>
        <p:txBody>
          <a:bodyPr/>
          <a:lstStyle/>
          <a:p>
            <a:r>
              <a:rPr lang="en-US" sz="3000" b="1" i="1" dirty="0">
                <a:latin typeface="Cambria" charset="0"/>
                <a:ea typeface="Cambria" charset="0"/>
                <a:cs typeface="Cambria" charset="0"/>
              </a:rPr>
              <a:t>God's circle of acceptance or </a:t>
            </a:r>
            <a:r>
              <a:rPr lang="en-US" sz="3000" b="1" i="1" dirty="0" smtClean="0">
                <a:latin typeface="Cambria" charset="0"/>
                <a:ea typeface="Cambria" charset="0"/>
                <a:cs typeface="Cambria" charset="0"/>
              </a:rPr>
              <a:t>approval!</a:t>
            </a:r>
          </a:p>
          <a:p>
            <a:pPr lvl="1"/>
            <a:r>
              <a:rPr lang="en-US" sz="2600" b="1" dirty="0" smtClean="0"/>
              <a:t>His circle of fellowship and acceptance is drawn tighter than His circle of love.</a:t>
            </a:r>
          </a:p>
          <a:p>
            <a:pPr lvl="1"/>
            <a:r>
              <a:rPr lang="en-US" sz="2600" b="1" dirty="0" smtClean="0"/>
              <a:t>God's circle of acceptance excludes: </a:t>
            </a:r>
          </a:p>
          <a:p>
            <a:pPr lvl="3"/>
            <a:r>
              <a:rPr lang="en-US" sz="2600" b="1" dirty="0" smtClean="0"/>
              <a:t>Those who live in immorality (1 Cor. 6:9-10).</a:t>
            </a:r>
          </a:p>
          <a:p>
            <a:pPr lvl="3"/>
            <a:r>
              <a:rPr lang="en-US" sz="2600" b="1" dirty="0" smtClean="0"/>
              <a:t>Those who do not know him and do not obey the gospel (2 Thess.1:6-9). </a:t>
            </a:r>
          </a:p>
          <a:p>
            <a:pPr lvl="3"/>
            <a:r>
              <a:rPr lang="en-US" sz="2600" b="1" dirty="0" smtClean="0"/>
              <a:t>God does not accept His children if they turn from the light to darkness. (1 John 1:5-6). </a:t>
            </a:r>
          </a:p>
          <a:p>
            <a:pPr lvl="3"/>
            <a:r>
              <a:rPr lang="en-US" sz="2600" b="1" i="1" dirty="0" smtClean="0"/>
              <a:t>“</a:t>
            </a:r>
            <a:r>
              <a:rPr lang="mr-IN" sz="2600" b="1" i="1" dirty="0" smtClean="0"/>
              <a:t>…</a:t>
            </a:r>
            <a:r>
              <a:rPr lang="en-US" sz="2600" b="1" i="1" dirty="0" smtClean="0"/>
              <a:t> there are few who find it”</a:t>
            </a:r>
            <a:r>
              <a:rPr lang="en-US" sz="2600" b="1" dirty="0" smtClean="0"/>
              <a:t>  (Matt. 7:13-14).</a:t>
            </a:r>
            <a:endParaRPr lang="en-US" sz="2600" b="1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29100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Love vs.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929"/>
            <a:ext cx="7663294" cy="49570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500" b="1" i="1" dirty="0" smtClean="0">
                <a:latin typeface="Cambria" charset="0"/>
                <a:ea typeface="Cambria" charset="0"/>
                <a:cs typeface="Cambria" charset="0"/>
              </a:rPr>
              <a:t>Our </a:t>
            </a:r>
            <a:r>
              <a:rPr lang="en-US" sz="3500" b="1" i="1" dirty="0">
                <a:latin typeface="Cambria" charset="0"/>
                <a:ea typeface="Cambria" charset="0"/>
                <a:cs typeface="Cambria" charset="0"/>
              </a:rPr>
              <a:t>circle of </a:t>
            </a:r>
            <a:r>
              <a:rPr lang="en-US" sz="3500" b="1" i="1" dirty="0" smtClean="0">
                <a:latin typeface="Cambria" charset="0"/>
                <a:ea typeface="Cambria" charset="0"/>
                <a:cs typeface="Cambria" charset="0"/>
              </a:rPr>
              <a:t>love!</a:t>
            </a:r>
            <a:endParaRPr lang="en-US" sz="3500" b="1" i="1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3000" b="1" dirty="0"/>
              <a:t>We need to love all men just as God does—our circle of love must be universal. </a:t>
            </a:r>
            <a:endParaRPr lang="en-US" sz="3000" b="1" dirty="0" smtClean="0"/>
          </a:p>
          <a:p>
            <a:pPr lvl="1"/>
            <a:r>
              <a:rPr lang="en-US" sz="3000" b="1" dirty="0" smtClean="0"/>
              <a:t>Not only our friends, and brethren, but even our enemies (Matt. 5:43-46).</a:t>
            </a:r>
          </a:p>
          <a:p>
            <a:pPr lvl="1"/>
            <a:r>
              <a:rPr lang="en-US" sz="3000" b="1" dirty="0" smtClean="0"/>
              <a:t>We must love those whom society rejects because of prejudice or feelings of social superiority. </a:t>
            </a:r>
            <a:endParaRPr lang="en-US" sz="3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9526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Love vs.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929"/>
            <a:ext cx="8229600" cy="49570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300" b="1" i="1" dirty="0" smtClean="0">
                <a:latin typeface="Cambria" charset="0"/>
                <a:ea typeface="Cambria" charset="0"/>
                <a:cs typeface="Cambria" charset="0"/>
              </a:rPr>
              <a:t>Our </a:t>
            </a:r>
            <a:r>
              <a:rPr lang="en-US" sz="3300" b="1" i="1" dirty="0">
                <a:latin typeface="Cambria" charset="0"/>
                <a:ea typeface="Cambria" charset="0"/>
                <a:cs typeface="Cambria" charset="0"/>
              </a:rPr>
              <a:t>circle of </a:t>
            </a:r>
            <a:r>
              <a:rPr lang="en-US" sz="3300" b="1" i="1" dirty="0" smtClean="0">
                <a:latin typeface="Cambria" charset="0"/>
                <a:ea typeface="Cambria" charset="0"/>
                <a:cs typeface="Cambria" charset="0"/>
              </a:rPr>
              <a:t>acceptance and fellowship!</a:t>
            </a:r>
            <a:endParaRPr lang="en-US" sz="3300" b="1" i="1" dirty="0"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3000" b="1" dirty="0" smtClean="0"/>
              <a:t>Though </a:t>
            </a:r>
            <a:r>
              <a:rPr lang="en-US" sz="3000" b="1" dirty="0"/>
              <a:t>we</a:t>
            </a:r>
            <a:r>
              <a:rPr lang="en-US" sz="3000" b="1" dirty="0" smtClean="0"/>
              <a:t> love </a:t>
            </a:r>
            <a:r>
              <a:rPr lang="en-US" sz="3000" b="1" dirty="0"/>
              <a:t>all men we must avoid</a:t>
            </a:r>
            <a:r>
              <a:rPr lang="en-US" sz="3000" b="1" dirty="0" smtClean="0"/>
              <a:t> the appearance </a:t>
            </a:r>
            <a:r>
              <a:rPr lang="en-US" sz="3000" b="1" dirty="0"/>
              <a:t>of approving, condoning, or accepting</a:t>
            </a:r>
            <a:r>
              <a:rPr lang="en-US" sz="3000" b="1" dirty="0" smtClean="0"/>
              <a:t> conduct </a:t>
            </a:r>
            <a:r>
              <a:rPr lang="en-US" sz="3000" b="1" dirty="0"/>
              <a:t>contrary to God's </a:t>
            </a:r>
            <a:r>
              <a:rPr lang="en-US" sz="3000" b="1" dirty="0" smtClean="0"/>
              <a:t>will (</a:t>
            </a:r>
            <a:r>
              <a:rPr lang="en-US" sz="3000" b="1" dirty="0"/>
              <a:t>Eph. 5:11</a:t>
            </a:r>
            <a:r>
              <a:rPr lang="en-US" sz="3000" b="1" dirty="0" smtClean="0"/>
              <a:t>).</a:t>
            </a:r>
          </a:p>
          <a:p>
            <a:pPr lvl="1"/>
            <a:r>
              <a:rPr lang="en-US" sz="3000" b="1" dirty="0"/>
              <a:t>Some </a:t>
            </a:r>
            <a:r>
              <a:rPr lang="en-US" sz="3000" b="1" dirty="0" smtClean="0"/>
              <a:t>will call </a:t>
            </a:r>
            <a:r>
              <a:rPr lang="en-US" sz="3000" b="1" dirty="0"/>
              <a:t>us unloving, judgmental, narrow-minded, or bigoted when we do this. </a:t>
            </a:r>
            <a:endParaRPr lang="en-US" sz="3000" b="1" dirty="0" smtClean="0"/>
          </a:p>
          <a:p>
            <a:pPr lvl="1"/>
            <a:r>
              <a:rPr lang="en-US" sz="3000" b="1" dirty="0" smtClean="0"/>
              <a:t>Our </a:t>
            </a:r>
            <a:r>
              <a:rPr lang="en-US" sz="3000" b="1" dirty="0"/>
              <a:t>circle cannot be any larger or smaller than </a:t>
            </a:r>
            <a:r>
              <a:rPr lang="en-US" sz="3000" b="1" dirty="0" smtClean="0"/>
              <a:t>God’s!</a:t>
            </a:r>
            <a:endParaRPr lang="en-US" sz="3000" b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5571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Love vs. Acceptance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9929"/>
            <a:ext cx="8229600" cy="495706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300" b="1" i="1" dirty="0" smtClean="0">
                <a:latin typeface="Cambria" charset="0"/>
                <a:ea typeface="Cambria" charset="0"/>
                <a:cs typeface="Cambria" charset="0"/>
              </a:rPr>
              <a:t>Our </a:t>
            </a:r>
            <a:r>
              <a:rPr lang="en-US" sz="3300" b="1" i="1" dirty="0">
                <a:latin typeface="Cambria" charset="0"/>
                <a:ea typeface="Cambria" charset="0"/>
                <a:cs typeface="Cambria" charset="0"/>
              </a:rPr>
              <a:t>circle of </a:t>
            </a:r>
            <a:r>
              <a:rPr lang="en-US" sz="3300" b="1" i="1" dirty="0" smtClean="0">
                <a:latin typeface="Cambria" charset="0"/>
                <a:ea typeface="Cambria" charset="0"/>
                <a:cs typeface="Cambria" charset="0"/>
              </a:rPr>
              <a:t>acceptance and  fellowship!</a:t>
            </a:r>
          </a:p>
          <a:p>
            <a:pPr marL="476251" lvl="1" indent="-176213">
              <a:spcBef>
                <a:spcPts val="0"/>
              </a:spcBef>
              <a:spcAft>
                <a:spcPts val="0"/>
              </a:spcAft>
            </a:pPr>
            <a:r>
              <a:rPr lang="en-US" sz="2500" b="1" dirty="0" smtClean="0"/>
              <a:t> We </a:t>
            </a:r>
            <a:r>
              <a:rPr lang="en-US" sz="2500" b="1" dirty="0"/>
              <a:t>need to be careful not be exclusive, or have an attitude </a:t>
            </a:r>
            <a:r>
              <a:rPr lang="en-US" sz="2500" b="1" dirty="0" smtClean="0"/>
              <a:t>of self-righteousness</a:t>
            </a:r>
            <a:r>
              <a:rPr lang="en-US" sz="2500" b="1" dirty="0"/>
              <a:t>! </a:t>
            </a:r>
          </a:p>
          <a:p>
            <a:pPr lvl="2"/>
            <a:r>
              <a:rPr lang="en-US" sz="2500" b="1" dirty="0"/>
              <a:t>It should never give us any pleasure to speak of the sin of </a:t>
            </a:r>
            <a:r>
              <a:rPr lang="en-US" sz="2500" b="1" dirty="0" smtClean="0"/>
              <a:t>others     </a:t>
            </a:r>
            <a:r>
              <a:rPr lang="en-US" sz="2500" b="1" dirty="0"/>
              <a:t>or to refuse those who will not live as they should. </a:t>
            </a:r>
          </a:p>
          <a:p>
            <a:pPr lvl="2"/>
            <a:r>
              <a:rPr lang="en-US" sz="2500" b="1" dirty="0"/>
              <a:t>Instead we should feel the deepest grief at their </a:t>
            </a:r>
            <a:r>
              <a:rPr lang="en-US" sz="2500" b="1" dirty="0" smtClean="0"/>
              <a:t>loss (Rom. 9:1-3; 10:1).</a:t>
            </a:r>
          </a:p>
          <a:p>
            <a:pPr lvl="2"/>
            <a:r>
              <a:rPr lang="en-US" sz="2500" b="1" dirty="0"/>
              <a:t>And like Paul, and God we should reach out to them with a love </a:t>
            </a:r>
            <a:r>
              <a:rPr lang="en-US" sz="2500" b="1" dirty="0" smtClean="0"/>
              <a:t> that </a:t>
            </a:r>
            <a:r>
              <a:rPr lang="en-US" sz="2500" b="1" dirty="0"/>
              <a:t>shows them the way into God's circle of fellowship.</a:t>
            </a:r>
            <a:r>
              <a:rPr lang="en-US" sz="2800" b="1" dirty="0"/>
              <a:t>  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4883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616</Words>
  <Application>Microsoft Macintosh PowerPoint</Application>
  <PresentationFormat>On-screen Show (4:3)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 Rounded MT Bold</vt:lpstr>
      <vt:lpstr>Calibri</vt:lpstr>
      <vt:lpstr>Cambria</vt:lpstr>
      <vt:lpstr>Office Theme</vt:lpstr>
      <vt:lpstr>Love versus  Approval and Acceptance</vt:lpstr>
      <vt:lpstr>A Newspaper Article…</vt:lpstr>
      <vt:lpstr>An Ad Campaign…</vt:lpstr>
      <vt:lpstr>Love vs. Acceptance</vt:lpstr>
      <vt:lpstr>Love vs. Acceptance</vt:lpstr>
      <vt:lpstr>Love vs. Acceptance</vt:lpstr>
      <vt:lpstr>Love vs. Acceptance</vt:lpstr>
      <vt:lpstr>Love vs. Acceptance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One Another</dc:title>
  <dc:creator>Steve_2</dc:creator>
  <cp:lastModifiedBy>Kyle Pope</cp:lastModifiedBy>
  <cp:revision>30</cp:revision>
  <dcterms:created xsi:type="dcterms:W3CDTF">2017-05-16T18:51:36Z</dcterms:created>
  <dcterms:modified xsi:type="dcterms:W3CDTF">2017-05-16T18:51:57Z</dcterms:modified>
</cp:coreProperties>
</file>