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s/slide9.xml" ContentType="application/vnd.openxmlformats-officedocument.presentationml.slide+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snapToGrid="0" snapToObjects="1">
      <p:cViewPr varScale="1">
        <p:scale>
          <a:sx n="105" d="100"/>
          <a:sy n="105" d="100"/>
        </p:scale>
        <p:origin x="-33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D40D04-B8D9-CC48-8C9B-515CF066D4A8}" type="datetimeFigureOut">
              <a:rPr lang="en-US" smtClean="0"/>
              <a:pPr/>
              <a:t>3/8/17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17A6171-0326-4341-B8B4-E7B57940AA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descr="Paper-Textures-Powerpoint-Backgrounds.jpg"/>
          <p:cNvPicPr>
            <a:picLocks noChangeAspect="1"/>
          </p:cNvPicPr>
          <p:nvPr userDrawn="1"/>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5181600"/>
            <a:ext cx="8229600" cy="1346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304801"/>
            <a:ext cx="8229600" cy="41783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5000" b="1" kern="1200" cap="none" spc="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chemeClr val="tx1"/>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chemeClr val="tx1"/>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0" dirty="0" smtClean="0"/>
              <a:t>Jeremiah 24:1-10</a:t>
            </a:r>
            <a:endParaRPr lang="en-US" sz="7000" dirty="0"/>
          </a:p>
        </p:txBody>
      </p:sp>
      <p:sp>
        <p:nvSpPr>
          <p:cNvPr id="3" name="Content Placeholder 2"/>
          <p:cNvSpPr>
            <a:spLocks noGrp="1"/>
          </p:cNvSpPr>
          <p:nvPr>
            <p:ph idx="1"/>
          </p:nvPr>
        </p:nvSpPr>
        <p:spPr/>
        <p:txBody>
          <a:bodyPr>
            <a:normAutofit fontScale="85000" lnSpcReduction="20000"/>
          </a:bodyPr>
          <a:lstStyle/>
          <a:p>
            <a:pPr marL="0" indent="0">
              <a:buNone/>
            </a:pPr>
            <a:r>
              <a:rPr lang="en-US" b="0" dirty="0" smtClean="0"/>
              <a:t>The LORD showed me, and there were two baskets of figs set before the temple of the LORD, after Nebuchadnezzar king of Babylon had carried away captive </a:t>
            </a:r>
            <a:r>
              <a:rPr lang="en-US" b="0" dirty="0" err="1" smtClean="0"/>
              <a:t>Jeconiah</a:t>
            </a:r>
            <a:r>
              <a:rPr lang="en-US" b="0" dirty="0" smtClean="0"/>
              <a:t> the son of </a:t>
            </a:r>
            <a:r>
              <a:rPr lang="en-US" b="0" dirty="0" err="1" smtClean="0"/>
              <a:t>Jehoiakim</a:t>
            </a:r>
            <a:r>
              <a:rPr lang="en-US" b="0" dirty="0" smtClean="0"/>
              <a:t>, king of Judah, and the princes of Judah with the craftsmen and smiths, from Jerusalem, and had brought them to Babylon. One basket had very good figs, like the figs that are first ripe; and the other basket had very bad figs which could not be eaten, they were so bad. Then the LORD said to me, “What do you see, Jeremiah?” And I said, “Figs, the good figs, very good; and the bad, very bad, which cannot be eaten, they are so bad….”</a:t>
            </a:r>
            <a:endParaRPr lang="en-US" b="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0" dirty="0" smtClean="0"/>
              <a:t>Jeremiah 24:1-10</a:t>
            </a:r>
            <a:endParaRPr lang="en-US" sz="7000" dirty="0"/>
          </a:p>
        </p:txBody>
      </p:sp>
      <p:sp>
        <p:nvSpPr>
          <p:cNvPr id="3" name="Content Placeholder 2"/>
          <p:cNvSpPr>
            <a:spLocks noGrp="1"/>
          </p:cNvSpPr>
          <p:nvPr>
            <p:ph idx="1"/>
          </p:nvPr>
        </p:nvSpPr>
        <p:spPr/>
        <p:txBody>
          <a:bodyPr>
            <a:normAutofit fontScale="85000" lnSpcReduction="20000"/>
          </a:bodyPr>
          <a:lstStyle/>
          <a:p>
            <a:pPr marL="0" indent="0">
              <a:buNone/>
            </a:pPr>
            <a:r>
              <a:rPr lang="en-US" b="0" dirty="0" smtClean="0"/>
              <a:t>… Again the word of the LORD came to me, saying, “Thus says the LORD, the God of Israel: Like these good figs, so will I acknowledge those who are carried away captive from Judah, whom I have sent out of this place for their own good, into the land of the Chaldeans.. For I will set My eyes on them for good, and I will bring them back to this land; I will build them and not pull them down, and I will plant them and not pluck them up. Then I will give them a heart to know Me, that I am the LORD; and they shall be My people, and I will be their God, for they shall return to Me with their whole heart….”</a:t>
            </a:r>
            <a:endParaRPr lang="en-US" b="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0" dirty="0" smtClean="0"/>
              <a:t>Jeremiah 24:1-10</a:t>
            </a:r>
            <a:endParaRPr lang="en-US" sz="7000" dirty="0"/>
          </a:p>
        </p:txBody>
      </p:sp>
      <p:sp>
        <p:nvSpPr>
          <p:cNvPr id="3" name="Content Placeholder 2"/>
          <p:cNvSpPr>
            <a:spLocks noGrp="1"/>
          </p:cNvSpPr>
          <p:nvPr>
            <p:ph idx="1"/>
          </p:nvPr>
        </p:nvSpPr>
        <p:spPr/>
        <p:txBody>
          <a:bodyPr>
            <a:normAutofit fontScale="85000" lnSpcReduction="10000"/>
          </a:bodyPr>
          <a:lstStyle/>
          <a:p>
            <a:pPr marL="0" indent="0">
              <a:buNone/>
            </a:pPr>
            <a:r>
              <a:rPr lang="en-US" b="0" dirty="0" smtClean="0"/>
              <a:t>“…And as the bad figs which cannot be eaten, they are so bad—surely thus says the LORD—so will I give up Zedekiah the king of Judah, his princes, the residue of Jerusalem who remain in this land, and those who dwell in the land of Egypt. I will deliver them to trouble into all the kingdoms of the earth, for their harm, to be a reproach and a byword, a taunt and a curse, in all places where I shall drive them. And I will send the sword, the famine, and the pestilence among them, till they are consumed from the land that I gave to them and their fathers” (NKJV).</a:t>
            </a:r>
            <a:endParaRPr lang="en-US" b="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1600"/>
            <a:ext cx="5626706" cy="1346200"/>
          </a:xfrm>
        </p:spPr>
        <p:txBody>
          <a:bodyPr>
            <a:noAutofit/>
          </a:bodyPr>
          <a:lstStyle/>
          <a:p>
            <a:pPr>
              <a:lnSpc>
                <a:spcPct val="70000"/>
              </a:lnSpc>
            </a:pPr>
            <a:r>
              <a:rPr lang="en-US" sz="5700" dirty="0" smtClean="0"/>
              <a:t>A Basket of Figs</a:t>
            </a:r>
            <a:endParaRPr lang="en-US" sz="5700" dirty="0"/>
          </a:p>
        </p:txBody>
      </p:sp>
      <p:sp>
        <p:nvSpPr>
          <p:cNvPr id="3" name="Content Placeholder 2"/>
          <p:cNvSpPr>
            <a:spLocks noGrp="1"/>
          </p:cNvSpPr>
          <p:nvPr>
            <p:ph idx="1"/>
          </p:nvPr>
        </p:nvSpPr>
        <p:spPr/>
        <p:txBody>
          <a:bodyPr>
            <a:normAutofit/>
          </a:bodyPr>
          <a:lstStyle/>
          <a:p>
            <a:pPr marL="338138" indent="-338138">
              <a:spcAft>
                <a:spcPts val="1800"/>
              </a:spcAft>
              <a:buNone/>
            </a:pPr>
            <a:r>
              <a:rPr lang="en-US" dirty="0" smtClean="0"/>
              <a:t>I. The Good Figs were “those who are carried away captive from Judah.”</a:t>
            </a:r>
          </a:p>
          <a:p>
            <a:pPr marL="738188" indent="-400050">
              <a:buNone/>
            </a:pPr>
            <a:r>
              <a:rPr lang="en-US" sz="2900" dirty="0" smtClean="0"/>
              <a:t>A. This was allowed “for their good” (5).</a:t>
            </a:r>
          </a:p>
          <a:p>
            <a:pPr marL="1028700" indent="-230188">
              <a:buNone/>
            </a:pPr>
            <a:r>
              <a:rPr lang="en-US" sz="2600" i="1" dirty="0" smtClean="0"/>
              <a:t>• Do you think they felt that this was “for their good?” </a:t>
            </a:r>
            <a:r>
              <a:rPr lang="en-US" sz="2600" dirty="0" smtClean="0"/>
              <a:t>(cf. Ezek. 18:1-2).</a:t>
            </a:r>
          </a:p>
          <a:p>
            <a:pPr marL="1028700" indent="-230188">
              <a:buNone/>
            </a:pPr>
            <a:r>
              <a:rPr lang="en-US" sz="2600" dirty="0" smtClean="0"/>
              <a:t>• </a:t>
            </a:r>
            <a:r>
              <a:rPr lang="en-US" sz="2600" i="1" dirty="0" smtClean="0"/>
              <a:t>They felt that they were being mistreated.</a:t>
            </a:r>
          </a:p>
          <a:p>
            <a:pPr marL="738188" indent="-400050">
              <a:buNone/>
            </a:pPr>
            <a:r>
              <a:rPr lang="en-US" sz="2800" dirty="0" smtClean="0"/>
              <a:t>B. God said “I will set My eyes on them for good” (6a).</a:t>
            </a:r>
          </a:p>
          <a:p>
            <a:pPr marL="738188" indent="60325">
              <a:buNone/>
            </a:pPr>
            <a:endParaRPr lang="en-US" sz="2600" i="1" dirty="0" smtClean="0"/>
          </a:p>
        </p:txBody>
      </p:sp>
      <p:pic>
        <p:nvPicPr>
          <p:cNvPr id="4" name="Picture 3" descr="mg_2748.jpg"/>
          <p:cNvPicPr>
            <a:picLocks noChangeAspect="1"/>
          </p:cNvPicPr>
          <p:nvPr/>
        </p:nvPicPr>
        <p:blipFill>
          <a:blip r:embed="rId2"/>
          <a:stretch>
            <a:fillRect/>
          </a:stretch>
        </p:blipFill>
        <p:spPr>
          <a:xfrm>
            <a:off x="5626706" y="4616606"/>
            <a:ext cx="3060094" cy="1911194"/>
          </a:xfrm>
          <a:prstGeom prst="rect">
            <a:avLst/>
          </a:prstGeom>
          <a:solidFill>
            <a:schemeClr val="bg1"/>
          </a:solidFill>
          <a:ln w="25400">
            <a:solidFill>
              <a:schemeClr val="bg1"/>
            </a:solidFill>
          </a:ln>
          <a:effectLst>
            <a:outerShdw blurRad="50800" dist="38100" dir="1926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1600"/>
            <a:ext cx="5626706" cy="1346200"/>
          </a:xfrm>
        </p:spPr>
        <p:txBody>
          <a:bodyPr>
            <a:noAutofit/>
          </a:bodyPr>
          <a:lstStyle/>
          <a:p>
            <a:pPr>
              <a:lnSpc>
                <a:spcPct val="70000"/>
              </a:lnSpc>
            </a:pPr>
            <a:r>
              <a:rPr lang="en-US" sz="5700" dirty="0" smtClean="0"/>
              <a:t>A Basket of Figs</a:t>
            </a:r>
            <a:endParaRPr lang="en-US" sz="5700" dirty="0"/>
          </a:p>
        </p:txBody>
      </p:sp>
      <p:sp>
        <p:nvSpPr>
          <p:cNvPr id="3" name="Content Placeholder 2"/>
          <p:cNvSpPr>
            <a:spLocks noGrp="1"/>
          </p:cNvSpPr>
          <p:nvPr>
            <p:ph idx="1"/>
          </p:nvPr>
        </p:nvSpPr>
        <p:spPr/>
        <p:txBody>
          <a:bodyPr>
            <a:noAutofit/>
          </a:bodyPr>
          <a:lstStyle/>
          <a:p>
            <a:pPr marL="338138" indent="-338138">
              <a:spcAft>
                <a:spcPts val="1800"/>
              </a:spcAft>
              <a:buNone/>
            </a:pPr>
            <a:r>
              <a:rPr lang="en-US" dirty="0" smtClean="0"/>
              <a:t>I. The Good Figs were “those who are carried away captive from Judah.”</a:t>
            </a:r>
          </a:p>
          <a:p>
            <a:pPr marL="738188" indent="-400050">
              <a:buNone/>
            </a:pPr>
            <a:r>
              <a:rPr lang="en-US" sz="2900" dirty="0" smtClean="0"/>
              <a:t>C. He was looking to their future.</a:t>
            </a:r>
          </a:p>
          <a:p>
            <a:pPr marL="1028700" indent="-230188">
              <a:spcAft>
                <a:spcPts val="600"/>
              </a:spcAft>
              <a:buNone/>
            </a:pPr>
            <a:r>
              <a:rPr lang="en-US" sz="2600" i="1" dirty="0" smtClean="0"/>
              <a:t>• “I will bring them back to this land” (6b). </a:t>
            </a:r>
          </a:p>
          <a:p>
            <a:pPr marL="1028700" indent="-230188">
              <a:buNone/>
            </a:pPr>
            <a:r>
              <a:rPr lang="en-US" sz="2600" i="1" dirty="0" smtClean="0"/>
              <a:t>• “I will build them and not pull them down, and I will plant them and not pluck them up” (6c).</a:t>
            </a:r>
          </a:p>
        </p:txBody>
      </p:sp>
      <p:pic>
        <p:nvPicPr>
          <p:cNvPr id="4" name="Picture 3" descr="mg_2748.jpg"/>
          <p:cNvPicPr>
            <a:picLocks noChangeAspect="1"/>
          </p:cNvPicPr>
          <p:nvPr/>
        </p:nvPicPr>
        <p:blipFill>
          <a:blip r:embed="rId2"/>
          <a:stretch>
            <a:fillRect/>
          </a:stretch>
        </p:blipFill>
        <p:spPr>
          <a:xfrm>
            <a:off x="5626706" y="4616606"/>
            <a:ext cx="3060094" cy="1911194"/>
          </a:xfrm>
          <a:prstGeom prst="rect">
            <a:avLst/>
          </a:prstGeom>
          <a:solidFill>
            <a:schemeClr val="bg1"/>
          </a:solidFill>
          <a:ln w="25400">
            <a:solidFill>
              <a:schemeClr val="bg1"/>
            </a:solidFill>
          </a:ln>
          <a:effectLst>
            <a:outerShdw blurRad="50800" dist="38100" dir="1926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1600"/>
            <a:ext cx="5626706" cy="1346200"/>
          </a:xfrm>
        </p:spPr>
        <p:txBody>
          <a:bodyPr>
            <a:noAutofit/>
          </a:bodyPr>
          <a:lstStyle/>
          <a:p>
            <a:pPr>
              <a:lnSpc>
                <a:spcPct val="70000"/>
              </a:lnSpc>
            </a:pPr>
            <a:r>
              <a:rPr lang="en-US" sz="5700" dirty="0" smtClean="0"/>
              <a:t>A Basket of Figs</a:t>
            </a:r>
            <a:endParaRPr lang="en-US" sz="5700" dirty="0"/>
          </a:p>
        </p:txBody>
      </p:sp>
      <p:sp>
        <p:nvSpPr>
          <p:cNvPr id="3" name="Content Placeholder 2"/>
          <p:cNvSpPr>
            <a:spLocks noGrp="1"/>
          </p:cNvSpPr>
          <p:nvPr>
            <p:ph idx="1"/>
          </p:nvPr>
        </p:nvSpPr>
        <p:spPr/>
        <p:txBody>
          <a:bodyPr>
            <a:noAutofit/>
          </a:bodyPr>
          <a:lstStyle/>
          <a:p>
            <a:pPr marL="338138" indent="-338138">
              <a:spcAft>
                <a:spcPts val="1800"/>
              </a:spcAft>
              <a:buNone/>
            </a:pPr>
            <a:r>
              <a:rPr lang="en-US" dirty="0" smtClean="0"/>
              <a:t>I. The Good Figs were “those who are carried away captive from Judah.”</a:t>
            </a:r>
          </a:p>
          <a:p>
            <a:pPr marL="738188" indent="-400050">
              <a:buNone/>
            </a:pPr>
            <a:r>
              <a:rPr lang="en-US" sz="2900" dirty="0" smtClean="0"/>
              <a:t>C.  He was looking to their future.</a:t>
            </a:r>
          </a:p>
          <a:p>
            <a:pPr marL="1028700" indent="-230188">
              <a:buNone/>
            </a:pPr>
            <a:r>
              <a:rPr lang="en-US" sz="2600" i="1" dirty="0" smtClean="0"/>
              <a:t>• ‘Then I will give them a heart to know Me, that I am the LORD” (7a).</a:t>
            </a:r>
          </a:p>
          <a:p>
            <a:pPr marL="1028700" indent="-230188">
              <a:buNone/>
            </a:pPr>
            <a:r>
              <a:rPr lang="en-US" sz="2600" i="1" dirty="0" smtClean="0"/>
              <a:t>• “They shall be My people, and I will be their God, for they shall return to Me with their whole heart” (7b).</a:t>
            </a:r>
          </a:p>
        </p:txBody>
      </p:sp>
      <p:pic>
        <p:nvPicPr>
          <p:cNvPr id="4" name="Picture 3" descr="mg_2748.jpg"/>
          <p:cNvPicPr>
            <a:picLocks noChangeAspect="1"/>
          </p:cNvPicPr>
          <p:nvPr/>
        </p:nvPicPr>
        <p:blipFill>
          <a:blip r:embed="rId2"/>
          <a:stretch>
            <a:fillRect/>
          </a:stretch>
        </p:blipFill>
        <p:spPr>
          <a:xfrm>
            <a:off x="5626706" y="4616606"/>
            <a:ext cx="3060094" cy="1911194"/>
          </a:xfrm>
          <a:prstGeom prst="rect">
            <a:avLst/>
          </a:prstGeom>
          <a:solidFill>
            <a:schemeClr val="bg1"/>
          </a:solidFill>
          <a:ln w="25400">
            <a:solidFill>
              <a:schemeClr val="bg1"/>
            </a:solidFill>
          </a:ln>
          <a:effectLst>
            <a:outerShdw blurRad="50800" dist="38100" dir="1926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1600"/>
            <a:ext cx="5626706" cy="1346200"/>
          </a:xfrm>
        </p:spPr>
        <p:txBody>
          <a:bodyPr>
            <a:noAutofit/>
          </a:bodyPr>
          <a:lstStyle/>
          <a:p>
            <a:pPr>
              <a:lnSpc>
                <a:spcPct val="70000"/>
              </a:lnSpc>
            </a:pPr>
            <a:r>
              <a:rPr lang="en-US" sz="5700" dirty="0" smtClean="0"/>
              <a:t>A Basket of Figs</a:t>
            </a:r>
            <a:endParaRPr lang="en-US" sz="5700" dirty="0"/>
          </a:p>
        </p:txBody>
      </p:sp>
      <p:sp>
        <p:nvSpPr>
          <p:cNvPr id="3" name="Content Placeholder 2"/>
          <p:cNvSpPr>
            <a:spLocks noGrp="1"/>
          </p:cNvSpPr>
          <p:nvPr>
            <p:ph idx="1"/>
          </p:nvPr>
        </p:nvSpPr>
        <p:spPr/>
        <p:txBody>
          <a:bodyPr>
            <a:normAutofit/>
          </a:bodyPr>
          <a:lstStyle/>
          <a:p>
            <a:pPr marL="460375" indent="-460375">
              <a:spcAft>
                <a:spcPts val="1800"/>
              </a:spcAft>
              <a:buNone/>
            </a:pPr>
            <a:r>
              <a:rPr lang="en-US" dirty="0" smtClean="0"/>
              <a:t>II. Christians have been promised some similar things.</a:t>
            </a:r>
          </a:p>
          <a:p>
            <a:pPr marL="738188" indent="-400050">
              <a:buNone/>
            </a:pPr>
            <a:r>
              <a:rPr lang="en-US" sz="2900" dirty="0" smtClean="0"/>
              <a:t>A. We are allowed to suffer hardship (Matt. 13:20-21; John 16:33; 2 Tim. 3:12).</a:t>
            </a:r>
          </a:p>
          <a:p>
            <a:pPr marL="1028700" indent="-230188">
              <a:buNone/>
            </a:pPr>
            <a:r>
              <a:rPr lang="en-US" sz="2600" i="1" dirty="0" smtClean="0"/>
              <a:t>• But these things can bring good </a:t>
            </a:r>
            <a:r>
              <a:rPr lang="en-US" sz="2600" dirty="0" smtClean="0"/>
              <a:t>(Rom. 5:3-4)</a:t>
            </a:r>
            <a:r>
              <a:rPr lang="en-US" sz="2600" i="1" dirty="0" smtClean="0"/>
              <a:t>.</a:t>
            </a:r>
            <a:endParaRPr lang="en-US" sz="2600" dirty="0" smtClean="0"/>
          </a:p>
          <a:p>
            <a:pPr marL="1028700" indent="-230188">
              <a:buNone/>
            </a:pPr>
            <a:r>
              <a:rPr lang="en-US" sz="2600" dirty="0" smtClean="0"/>
              <a:t>•</a:t>
            </a:r>
            <a:r>
              <a:rPr lang="en-US" sz="2600" i="1" dirty="0" smtClean="0"/>
              <a:t>We may feel mistreated in this.</a:t>
            </a:r>
          </a:p>
          <a:p>
            <a:pPr marL="1028700" indent="-230188">
              <a:buNone/>
            </a:pPr>
            <a:r>
              <a:rPr lang="en-US" sz="2600" i="1" dirty="0" smtClean="0"/>
              <a:t>• But God promises that He is watching over us </a:t>
            </a:r>
            <a:r>
              <a:rPr lang="en-US" sz="2600" dirty="0" smtClean="0"/>
              <a:t>(Heb. 13:5; Matt. 28:19-20)</a:t>
            </a:r>
            <a:r>
              <a:rPr lang="en-US" sz="2600" i="1" dirty="0" smtClean="0"/>
              <a:t>.</a:t>
            </a:r>
          </a:p>
        </p:txBody>
      </p:sp>
      <p:pic>
        <p:nvPicPr>
          <p:cNvPr id="4" name="Picture 3" descr="mg_2748.jpg"/>
          <p:cNvPicPr>
            <a:picLocks noChangeAspect="1"/>
          </p:cNvPicPr>
          <p:nvPr/>
        </p:nvPicPr>
        <p:blipFill>
          <a:blip r:embed="rId2"/>
          <a:stretch>
            <a:fillRect/>
          </a:stretch>
        </p:blipFill>
        <p:spPr>
          <a:xfrm>
            <a:off x="5626706" y="4616606"/>
            <a:ext cx="3060094" cy="1911194"/>
          </a:xfrm>
          <a:prstGeom prst="rect">
            <a:avLst/>
          </a:prstGeom>
          <a:solidFill>
            <a:schemeClr val="bg1"/>
          </a:solidFill>
          <a:ln w="25400">
            <a:solidFill>
              <a:schemeClr val="bg1"/>
            </a:solidFill>
          </a:ln>
          <a:effectLst>
            <a:outerShdw blurRad="50800" dist="38100" dir="1926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1600"/>
            <a:ext cx="5626706" cy="1346200"/>
          </a:xfrm>
        </p:spPr>
        <p:txBody>
          <a:bodyPr>
            <a:noAutofit/>
          </a:bodyPr>
          <a:lstStyle/>
          <a:p>
            <a:pPr>
              <a:lnSpc>
                <a:spcPct val="70000"/>
              </a:lnSpc>
            </a:pPr>
            <a:r>
              <a:rPr lang="en-US" sz="5700" dirty="0" smtClean="0"/>
              <a:t>A Basket of Figs</a:t>
            </a:r>
            <a:endParaRPr lang="en-US" sz="5700" dirty="0"/>
          </a:p>
        </p:txBody>
      </p:sp>
      <p:sp>
        <p:nvSpPr>
          <p:cNvPr id="3" name="Content Placeholder 2"/>
          <p:cNvSpPr>
            <a:spLocks noGrp="1"/>
          </p:cNvSpPr>
          <p:nvPr>
            <p:ph idx="1"/>
          </p:nvPr>
        </p:nvSpPr>
        <p:spPr>
          <a:xfrm>
            <a:off x="457200" y="304801"/>
            <a:ext cx="8686800" cy="4178300"/>
          </a:xfrm>
        </p:spPr>
        <p:txBody>
          <a:bodyPr>
            <a:normAutofit/>
          </a:bodyPr>
          <a:lstStyle/>
          <a:p>
            <a:pPr marL="460375" indent="-460375">
              <a:spcAft>
                <a:spcPts val="1800"/>
              </a:spcAft>
              <a:buNone/>
            </a:pPr>
            <a:r>
              <a:rPr lang="en-US" dirty="0" smtClean="0"/>
              <a:t>II. Christians have been promised some similar things.</a:t>
            </a:r>
          </a:p>
          <a:p>
            <a:pPr marL="738188" indent="-400050">
              <a:buNone/>
            </a:pPr>
            <a:r>
              <a:rPr lang="en-US" sz="2800" dirty="0" smtClean="0"/>
              <a:t>B.  But God is looking to our future.</a:t>
            </a:r>
          </a:p>
          <a:p>
            <a:pPr marL="1028700" indent="-230188">
              <a:buNone/>
            </a:pPr>
            <a:r>
              <a:rPr lang="en-US" sz="2600" i="1" dirty="0" smtClean="0"/>
              <a:t>• He will bring us to a better land </a:t>
            </a:r>
            <a:r>
              <a:rPr lang="en-US" sz="2600" dirty="0" smtClean="0"/>
              <a:t>(2 Tim. 4:16-18)</a:t>
            </a:r>
            <a:r>
              <a:rPr lang="en-US" sz="2600" i="1" dirty="0" smtClean="0"/>
              <a:t>.</a:t>
            </a:r>
            <a:endParaRPr lang="en-US" sz="2600" dirty="0" smtClean="0"/>
          </a:p>
          <a:p>
            <a:pPr marL="1028700" indent="-230188">
              <a:buNone/>
            </a:pPr>
            <a:r>
              <a:rPr lang="en-US" sz="2600" dirty="0" smtClean="0"/>
              <a:t>• </a:t>
            </a:r>
            <a:r>
              <a:rPr lang="en-US" sz="2600" i="1" dirty="0" smtClean="0"/>
              <a:t>He builds us up—He doesn’t tear us down     		 </a:t>
            </a:r>
            <a:r>
              <a:rPr lang="en-US" sz="2600" dirty="0" smtClean="0"/>
              <a:t>(1 Cor. 10:13)</a:t>
            </a:r>
            <a:r>
              <a:rPr lang="en-US" sz="2600" i="1" dirty="0" smtClean="0"/>
              <a:t>.</a:t>
            </a:r>
          </a:p>
          <a:p>
            <a:pPr marL="1028700" indent="-230188">
              <a:buNone/>
            </a:pPr>
            <a:r>
              <a:rPr lang="en-US" sz="2600" i="1" dirty="0" smtClean="0"/>
              <a:t>• Hardship can shape our hearts  turn us to the Lord </a:t>
            </a:r>
            <a:r>
              <a:rPr lang="en-US" sz="2600" dirty="0" smtClean="0"/>
              <a:t>(Rom. 8:28-38).</a:t>
            </a:r>
            <a:endParaRPr lang="en-US" sz="2600" i="1" dirty="0" smtClean="0"/>
          </a:p>
          <a:p>
            <a:pPr marL="1028700" indent="-230188">
              <a:buNone/>
            </a:pPr>
            <a:endParaRPr lang="en-US" sz="2600" i="1" dirty="0" smtClean="0"/>
          </a:p>
        </p:txBody>
      </p:sp>
      <p:pic>
        <p:nvPicPr>
          <p:cNvPr id="4" name="Picture 3" descr="mg_2748.jpg"/>
          <p:cNvPicPr>
            <a:picLocks noChangeAspect="1"/>
          </p:cNvPicPr>
          <p:nvPr/>
        </p:nvPicPr>
        <p:blipFill>
          <a:blip r:embed="rId2"/>
          <a:stretch>
            <a:fillRect/>
          </a:stretch>
        </p:blipFill>
        <p:spPr>
          <a:xfrm>
            <a:off x="5626706" y="4616606"/>
            <a:ext cx="3060094" cy="1911194"/>
          </a:xfrm>
          <a:prstGeom prst="rect">
            <a:avLst/>
          </a:prstGeom>
          <a:solidFill>
            <a:schemeClr val="bg1"/>
          </a:solidFill>
          <a:ln w="25400">
            <a:solidFill>
              <a:schemeClr val="bg1"/>
            </a:solidFill>
          </a:ln>
          <a:effectLst>
            <a:outerShdw blurRad="50800" dist="38100" dir="1926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1600"/>
            <a:ext cx="5626706" cy="1346200"/>
          </a:xfrm>
        </p:spPr>
        <p:txBody>
          <a:bodyPr>
            <a:noAutofit/>
          </a:bodyPr>
          <a:lstStyle/>
          <a:p>
            <a:pPr>
              <a:lnSpc>
                <a:spcPct val="70000"/>
              </a:lnSpc>
            </a:pPr>
            <a:r>
              <a:rPr lang="en-US" sz="5700" dirty="0" smtClean="0"/>
              <a:t>A Basket of Figs</a:t>
            </a:r>
            <a:endParaRPr lang="en-US" sz="5700" dirty="0"/>
          </a:p>
        </p:txBody>
      </p:sp>
      <p:sp>
        <p:nvSpPr>
          <p:cNvPr id="3" name="Content Placeholder 2"/>
          <p:cNvSpPr>
            <a:spLocks noGrp="1"/>
          </p:cNvSpPr>
          <p:nvPr>
            <p:ph idx="1"/>
          </p:nvPr>
        </p:nvSpPr>
        <p:spPr>
          <a:xfrm>
            <a:off x="457200" y="304801"/>
            <a:ext cx="8229600" cy="4569580"/>
          </a:xfrm>
        </p:spPr>
        <p:txBody>
          <a:bodyPr>
            <a:normAutofit/>
          </a:bodyPr>
          <a:lstStyle/>
          <a:p>
            <a:pPr marL="628650" indent="-628650">
              <a:spcAft>
                <a:spcPts val="1800"/>
              </a:spcAft>
              <a:buNone/>
            </a:pPr>
            <a:r>
              <a:rPr lang="en-US" dirty="0" smtClean="0"/>
              <a:t>III. Lessons from a Basket of Figs.</a:t>
            </a:r>
          </a:p>
          <a:p>
            <a:pPr marL="738188" indent="-400050">
              <a:buNone/>
            </a:pPr>
            <a:r>
              <a:rPr lang="en-US" sz="2900" dirty="0" smtClean="0"/>
              <a:t>A. We should not be too quick to see hardship as mistreatment (2 Cor. 4:16-18).</a:t>
            </a:r>
          </a:p>
          <a:p>
            <a:pPr marL="738188" indent="-400050">
              <a:buNone/>
            </a:pPr>
            <a:r>
              <a:rPr lang="en-US" sz="2900" dirty="0" smtClean="0"/>
              <a:t>B. Things are not always as they seem.</a:t>
            </a:r>
          </a:p>
          <a:p>
            <a:pPr marL="738188" indent="-400050">
              <a:buNone/>
            </a:pPr>
            <a:r>
              <a:rPr lang="en-US" sz="2900" dirty="0" smtClean="0"/>
              <a:t>C. Hardship has the potential to shape our hearts and build us up for good.</a:t>
            </a:r>
          </a:p>
          <a:p>
            <a:pPr marL="738188" indent="-400050">
              <a:buNone/>
            </a:pPr>
            <a:r>
              <a:rPr lang="en-US" sz="2900" dirty="0" smtClean="0"/>
              <a:t>D. God is always looking to our future (Phil. 3:12-14).</a:t>
            </a:r>
          </a:p>
        </p:txBody>
      </p:sp>
      <p:pic>
        <p:nvPicPr>
          <p:cNvPr id="4" name="Picture 3" descr="mg_2748.jpg"/>
          <p:cNvPicPr>
            <a:picLocks noChangeAspect="1"/>
          </p:cNvPicPr>
          <p:nvPr/>
        </p:nvPicPr>
        <p:blipFill>
          <a:blip r:embed="rId2"/>
          <a:stretch>
            <a:fillRect/>
          </a:stretch>
        </p:blipFill>
        <p:spPr>
          <a:xfrm>
            <a:off x="5626706" y="4616606"/>
            <a:ext cx="3060094" cy="1911194"/>
          </a:xfrm>
          <a:prstGeom prst="rect">
            <a:avLst/>
          </a:prstGeom>
          <a:solidFill>
            <a:schemeClr val="bg1"/>
          </a:solidFill>
          <a:ln w="25400">
            <a:solidFill>
              <a:schemeClr val="bg1"/>
            </a:solidFill>
          </a:ln>
          <a:effectLst>
            <a:outerShdw blurRad="50800" dist="38100" dir="1926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TotalTime>
  <Words>956</Words>
  <Application>Microsoft Macintosh PowerPoint</Application>
  <PresentationFormat>On-screen Show (4:3)</PresentationFormat>
  <Paragraphs>40</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Jeremiah 24:1-10</vt:lpstr>
      <vt:lpstr>Jeremiah 24:1-10</vt:lpstr>
      <vt:lpstr>Jeremiah 24:1-10</vt:lpstr>
      <vt:lpstr>A Basket of Figs</vt:lpstr>
      <vt:lpstr>A Basket of Figs</vt:lpstr>
      <vt:lpstr>A Basket of Figs</vt:lpstr>
      <vt:lpstr>A Basket of Figs</vt:lpstr>
      <vt:lpstr>A Basket of Figs</vt:lpstr>
      <vt:lpstr>A Basket of Figs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8</cp:revision>
  <dcterms:created xsi:type="dcterms:W3CDTF">2017-03-08T21:20:00Z</dcterms:created>
  <dcterms:modified xsi:type="dcterms:W3CDTF">2017-03-08T21:20:18Z</dcterms:modified>
</cp:coreProperties>
</file>