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fntdata" ContentType="application/x-fontdata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>
  <p:sldMasterIdLst>
    <p:sldMasterId id="2147483649" r:id="rId1"/>
  </p:sldMasterIdLst>
  <p:notesMasterIdLst>
    <p:notesMasterId r:id="rId17"/>
  </p:notesMasterIdLst>
  <p:sldIdLst>
    <p:sldId id="258" r:id="rId2"/>
    <p:sldId id="283" r:id="rId3"/>
    <p:sldId id="299" r:id="rId4"/>
    <p:sldId id="300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301" r:id="rId14"/>
    <p:sldId id="296" r:id="rId15"/>
    <p:sldId id="297" r:id="rId16"/>
  </p:sldIdLst>
  <p:sldSz cx="9144000" cy="6858000" type="screen4x3"/>
  <p:notesSz cx="6858000" cy="9144000"/>
  <p:embeddedFontLst>
    <p:embeddedFont>
      <p:font typeface="Cambria"/>
      <p:regular r:id="rId18"/>
      <p:bold r:id="rId19"/>
      <p:italic r:id="rId20"/>
      <p:boldItalic r:id="rId21"/>
    </p:embeddedFont>
    <p:embeddedFont>
      <p:font typeface="Calibri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00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00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8182" autoAdjust="0"/>
    <p:restoredTop sz="90946"/>
  </p:normalViewPr>
  <p:slideViewPr>
    <p:cSldViewPr>
      <p:cViewPr varScale="1">
        <p:scale>
          <a:sx n="105" d="100"/>
          <a:sy n="105" d="100"/>
        </p:scale>
        <p:origin x="-2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font" Target="fonts/font3.fntdata"/><Relationship Id="rId21" Type="http://schemas.openxmlformats.org/officeDocument/2006/relationships/font" Target="fonts/font4.fntdata"/><Relationship Id="rId22" Type="http://schemas.openxmlformats.org/officeDocument/2006/relationships/font" Target="fonts/font5.fntdata"/><Relationship Id="rId23" Type="http://schemas.openxmlformats.org/officeDocument/2006/relationships/font" Target="fonts/font6.fntdata"/><Relationship Id="rId24" Type="http://schemas.openxmlformats.org/officeDocument/2006/relationships/font" Target="fonts/font7.fntdata"/><Relationship Id="rId25" Type="http://schemas.openxmlformats.org/officeDocument/2006/relationships/font" Target="fonts/font8.fntdata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font" Target="fonts/font1.fntdata"/><Relationship Id="rId1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12CD7-63DB-4240-8769-1F87A9938B37}" type="datetimeFigureOut">
              <a:rPr lang="en-US" smtClean="0"/>
              <a:pPr/>
              <a:t>11/13/16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250B6-9239-BC40-BD69-9EFE96B5DB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370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250B6-9239-BC40-BD69-9EFE96B5DB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0" y="1"/>
            <a:ext cx="9178925" cy="6924675"/>
            <a:chOff x="-20" y="0"/>
            <a:chExt cx="5782" cy="4362"/>
          </a:xfrm>
        </p:grpSpPr>
        <p:sp>
          <p:nvSpPr>
            <p:cNvPr id="5" name="Rectangle 3" descr="Stonbk"/>
            <p:cNvSpPr>
              <a:spLocks noChangeArrowheads="1"/>
            </p:cNvSpPr>
            <p:nvPr userDrawn="1"/>
          </p:nvSpPr>
          <p:spPr bwMode="white">
            <a:xfrm>
              <a:off x="-15" y="5"/>
              <a:ext cx="5775" cy="4311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ltGray">
            <a:xfrm>
              <a:off x="0" y="0"/>
              <a:ext cx="743" cy="433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695" y="0"/>
              <a:ext cx="50" cy="43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/>
            </a:p>
          </p:txBody>
        </p:sp>
        <p:pic>
          <p:nvPicPr>
            <p:cNvPr id="8" name="Picture 6" descr="Astonbnr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15163"/>
            <a:stretch>
              <a:fillRect/>
            </a:stretch>
          </p:blipFill>
          <p:spPr bwMode="gray">
            <a:xfrm>
              <a:off x="0" y="1705"/>
              <a:ext cx="5760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5400000">
              <a:off x="3204" y="-396"/>
              <a:ext cx="47" cy="50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5400000">
              <a:off x="3204" y="-852"/>
              <a:ext cx="47" cy="50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-20" y="0"/>
              <a:ext cx="47" cy="43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/>
            </a:p>
          </p:txBody>
        </p:sp>
        <p:sp>
          <p:nvSpPr>
            <p:cNvPr id="12" name="Line 10"/>
            <p:cNvSpPr>
              <a:spLocks noChangeShapeType="1"/>
            </p:cNvSpPr>
            <p:nvPr userDrawn="1"/>
          </p:nvSpPr>
          <p:spPr bwMode="auto">
            <a:xfrm>
              <a:off x="414" y="2118"/>
              <a:ext cx="28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3" name="Line 11"/>
            <p:cNvSpPr>
              <a:spLocks noChangeShapeType="1"/>
            </p:cNvSpPr>
            <p:nvPr userDrawn="1"/>
          </p:nvSpPr>
          <p:spPr bwMode="auto">
            <a:xfrm flipV="1">
              <a:off x="27" y="2116"/>
              <a:ext cx="230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255" y="2115"/>
              <a:ext cx="65" cy="86"/>
            </a:xfrm>
            <a:custGeom>
              <a:avLst/>
              <a:gdLst>
                <a:gd name="T0" fmla="*/ 0 w 65"/>
                <a:gd name="T1" fmla="*/ 0 h 86"/>
                <a:gd name="T2" fmla="*/ 15 w 65"/>
                <a:gd name="T3" fmla="*/ 12 h 86"/>
                <a:gd name="T4" fmla="*/ 27 w 65"/>
                <a:gd name="T5" fmla="*/ 23 h 86"/>
                <a:gd name="T6" fmla="*/ 36 w 65"/>
                <a:gd name="T7" fmla="*/ 35 h 86"/>
                <a:gd name="T8" fmla="*/ 47 w 65"/>
                <a:gd name="T9" fmla="*/ 45 h 86"/>
                <a:gd name="T10" fmla="*/ 56 w 65"/>
                <a:gd name="T11" fmla="*/ 66 h 86"/>
                <a:gd name="T12" fmla="*/ 63 w 65"/>
                <a:gd name="T13" fmla="*/ 80 h 86"/>
                <a:gd name="T14" fmla="*/ 65 w 65"/>
                <a:gd name="T15" fmla="*/ 86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86">
                  <a:moveTo>
                    <a:pt x="0" y="0"/>
                  </a:moveTo>
                  <a:cubicBezTo>
                    <a:pt x="9" y="4"/>
                    <a:pt x="6" y="10"/>
                    <a:pt x="15" y="12"/>
                  </a:cubicBezTo>
                  <a:cubicBezTo>
                    <a:pt x="18" y="20"/>
                    <a:pt x="19" y="20"/>
                    <a:pt x="27" y="23"/>
                  </a:cubicBezTo>
                  <a:cubicBezTo>
                    <a:pt x="29" y="29"/>
                    <a:pt x="30" y="32"/>
                    <a:pt x="36" y="35"/>
                  </a:cubicBezTo>
                  <a:cubicBezTo>
                    <a:pt x="40" y="40"/>
                    <a:pt x="43" y="40"/>
                    <a:pt x="47" y="45"/>
                  </a:cubicBezTo>
                  <a:cubicBezTo>
                    <a:pt x="49" y="71"/>
                    <a:pt x="49" y="52"/>
                    <a:pt x="56" y="66"/>
                  </a:cubicBezTo>
                  <a:cubicBezTo>
                    <a:pt x="57" y="74"/>
                    <a:pt x="56" y="77"/>
                    <a:pt x="63" y="80"/>
                  </a:cubicBezTo>
                  <a:cubicBezTo>
                    <a:pt x="65" y="85"/>
                    <a:pt x="65" y="83"/>
                    <a:pt x="65" y="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344" y="2118"/>
              <a:ext cx="71" cy="84"/>
            </a:xfrm>
            <a:custGeom>
              <a:avLst/>
              <a:gdLst>
                <a:gd name="T0" fmla="*/ 69 w 71"/>
                <a:gd name="T1" fmla="*/ 0 h 84"/>
                <a:gd name="T2" fmla="*/ 61 w 71"/>
                <a:gd name="T3" fmla="*/ 27 h 84"/>
                <a:gd name="T4" fmla="*/ 52 w 71"/>
                <a:gd name="T5" fmla="*/ 57 h 84"/>
                <a:gd name="T6" fmla="*/ 46 w 71"/>
                <a:gd name="T7" fmla="*/ 72 h 84"/>
                <a:gd name="T8" fmla="*/ 33 w 71"/>
                <a:gd name="T9" fmla="*/ 63 h 84"/>
                <a:gd name="T10" fmla="*/ 25 w 71"/>
                <a:gd name="T11" fmla="*/ 51 h 84"/>
                <a:gd name="T12" fmla="*/ 10 w 71"/>
                <a:gd name="T13" fmla="*/ 39 h 84"/>
                <a:gd name="T14" fmla="*/ 4 w 71"/>
                <a:gd name="T15" fmla="*/ 77 h 84"/>
                <a:gd name="T16" fmla="*/ 1 w 71"/>
                <a:gd name="T17" fmla="*/ 84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84">
                  <a:moveTo>
                    <a:pt x="69" y="0"/>
                  </a:moveTo>
                  <a:cubicBezTo>
                    <a:pt x="65" y="10"/>
                    <a:pt x="71" y="21"/>
                    <a:pt x="61" y="27"/>
                  </a:cubicBezTo>
                  <a:cubicBezTo>
                    <a:pt x="59" y="37"/>
                    <a:pt x="62" y="55"/>
                    <a:pt x="52" y="57"/>
                  </a:cubicBezTo>
                  <a:cubicBezTo>
                    <a:pt x="49" y="62"/>
                    <a:pt x="49" y="67"/>
                    <a:pt x="46" y="72"/>
                  </a:cubicBezTo>
                  <a:cubicBezTo>
                    <a:pt x="38" y="71"/>
                    <a:pt x="39" y="67"/>
                    <a:pt x="33" y="63"/>
                  </a:cubicBezTo>
                  <a:cubicBezTo>
                    <a:pt x="30" y="58"/>
                    <a:pt x="27" y="56"/>
                    <a:pt x="25" y="51"/>
                  </a:cubicBezTo>
                  <a:cubicBezTo>
                    <a:pt x="23" y="38"/>
                    <a:pt x="25" y="38"/>
                    <a:pt x="10" y="39"/>
                  </a:cubicBezTo>
                  <a:cubicBezTo>
                    <a:pt x="8" y="51"/>
                    <a:pt x="18" y="72"/>
                    <a:pt x="4" y="77"/>
                  </a:cubicBezTo>
                  <a:cubicBezTo>
                    <a:pt x="0" y="82"/>
                    <a:pt x="1" y="79"/>
                    <a:pt x="1" y="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3073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44600" y="1247775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3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126206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70046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2946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1C18F7-6154-B743-8EBC-CF3B36172E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6972623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44F15-9C56-BA40-A6C2-84E50FECE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654288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2927F-D9FC-C54B-A8CF-AB1D7F6944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5949671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CC3AE-36BE-F341-9701-8CDF2B5ACD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4197204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EEE96-285E-3543-A454-CF7E40538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68810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07B9F-5564-4045-AA9E-475758F3FE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1908032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05099-23A7-5448-AE86-BE24B0C396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3125475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F8877A-96EB-C44E-B46B-A5B4AE4B31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219684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2E9EF-41CC-6043-A5CE-FEE12A4CCE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5318331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32127-641D-5B44-A4F9-C09D062F8F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4114722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E2F7A-8DC6-0643-846D-5C3549A83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6000706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9144000" cy="6869113"/>
            <a:chOff x="0" y="0"/>
            <a:chExt cx="5760" cy="4327"/>
          </a:xfrm>
        </p:grpSpPr>
        <p:sp>
          <p:nvSpPr>
            <p:cNvPr id="29699" name="Rectangle 3"/>
            <p:cNvSpPr>
              <a:spLocks noChangeArrowheads="1"/>
            </p:cNvSpPr>
            <p:nvPr userDrawn="1"/>
          </p:nvSpPr>
          <p:spPr bwMode="ltGray">
            <a:xfrm>
              <a:off x="0" y="405"/>
              <a:ext cx="743" cy="3922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pic>
          <p:nvPicPr>
            <p:cNvPr id="1034" name="Picture 4" descr="Astonbnr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15163"/>
            <a:stretch>
              <a:fillRect/>
            </a:stretch>
          </p:blipFill>
          <p:spPr bwMode="gray">
            <a:xfrm>
              <a:off x="0" y="0"/>
              <a:ext cx="5760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Rectangle 5"/>
            <p:cNvSpPr>
              <a:spLocks noChangeArrowheads="1"/>
            </p:cNvSpPr>
            <p:nvPr userDrawn="1"/>
          </p:nvSpPr>
          <p:spPr bwMode="white">
            <a:xfrm>
              <a:off x="704" y="181"/>
              <a:ext cx="5056" cy="3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/>
            </a:p>
          </p:txBody>
        </p:sp>
        <p:sp>
          <p:nvSpPr>
            <p:cNvPr id="1036" name="Rectangle 6" descr="Stonbk"/>
            <p:cNvSpPr>
              <a:spLocks noChangeArrowheads="1"/>
            </p:cNvSpPr>
            <p:nvPr userDrawn="1"/>
          </p:nvSpPr>
          <p:spPr bwMode="white">
            <a:xfrm>
              <a:off x="747" y="224"/>
              <a:ext cx="5013" cy="4092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37" name="Rectangle 7"/>
            <p:cNvSpPr>
              <a:spLocks noChangeArrowheads="1"/>
            </p:cNvSpPr>
            <p:nvPr userDrawn="1"/>
          </p:nvSpPr>
          <p:spPr bwMode="white">
            <a:xfrm>
              <a:off x="703" y="186"/>
              <a:ext cx="46" cy="41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/>
            </a:p>
          </p:txBody>
        </p:sp>
        <p:sp>
          <p:nvSpPr>
            <p:cNvPr id="1038" name="Line 8"/>
            <p:cNvSpPr>
              <a:spLocks noChangeShapeType="1"/>
            </p:cNvSpPr>
            <p:nvPr userDrawn="1"/>
          </p:nvSpPr>
          <p:spPr bwMode="hidden">
            <a:xfrm>
              <a:off x="0" y="415"/>
              <a:ext cx="25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39" name="Line 9"/>
            <p:cNvSpPr>
              <a:spLocks noChangeShapeType="1"/>
            </p:cNvSpPr>
            <p:nvPr userDrawn="1"/>
          </p:nvSpPr>
          <p:spPr bwMode="hidden">
            <a:xfrm>
              <a:off x="421" y="412"/>
              <a:ext cx="28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4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7" cy="4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/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1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93E5E444-8BCC-B349-8BBB-ED35FEC6B4F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Rectangle 16"/>
          <p:cNvSpPr>
            <a:spLocks noChangeArrowheads="1"/>
          </p:cNvSpPr>
          <p:nvPr/>
        </p:nvSpPr>
        <p:spPr bwMode="auto">
          <a:xfrm>
            <a:off x="1117600" y="268289"/>
            <a:ext cx="8026400" cy="746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18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ircl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n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latin typeface="Cambria" charset="0"/>
                <a:ea typeface="Cambria" charset="0"/>
                <a:cs typeface="Cambria" charset="0"/>
              </a:rPr>
              <a:t>Depression is a Serious Problem</a:t>
            </a:r>
            <a:endParaRPr lang="en-US" altLang="en-US" sz="36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1803400"/>
            <a:ext cx="7886700" cy="5054600"/>
          </a:xfrm>
        </p:spPr>
        <p:txBody>
          <a:bodyPr/>
          <a:lstStyle/>
          <a:p>
            <a:r>
              <a:rPr lang="en-US" sz="2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sz="22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Mild or severe, depression affects more people in our culture than any other emotional disorder.” </a:t>
            </a:r>
            <a:r>
              <a:rPr lang="en-US" sz="2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                                </a:t>
            </a:r>
          </a:p>
          <a:p>
            <a:pPr algn="r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(Harvard psychiatrist, Dr. Armand </a:t>
            </a:r>
            <a:r>
              <a:rPr lang="en-US" sz="2200" b="1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Nicholi</a:t>
            </a:r>
            <a:r>
              <a:rPr lang="en-US" sz="2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II</a:t>
            </a:r>
            <a:r>
              <a:rPr lang="en-US" sz="22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r>
              <a:rPr lang="en-US" sz="22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sz="2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early </a:t>
            </a:r>
            <a:r>
              <a:rPr lang="en-US" sz="22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10% of U.S. citizens suffer from some form of depression each year</a:t>
            </a:r>
            <a:r>
              <a:rPr lang="en-US" sz="2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  </a:t>
            </a:r>
            <a:r>
              <a:rPr lang="en-US" sz="22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(Centers for Disease Control)</a:t>
            </a:r>
          </a:p>
          <a:p>
            <a:pPr lvl="1"/>
            <a:r>
              <a:rPr lang="en-US" sz="17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Women </a:t>
            </a:r>
            <a:r>
              <a:rPr lang="en-US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are 70% more likely to </a:t>
            </a:r>
            <a:r>
              <a:rPr lang="en-US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experience depression </a:t>
            </a:r>
            <a:r>
              <a:rPr lang="en-US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than men. </a:t>
            </a:r>
            <a:endParaRPr lang="en-US" b="1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n-US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Depression </a:t>
            </a:r>
            <a:r>
              <a:rPr lang="en-US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is the leading cause of</a:t>
            </a:r>
            <a:r>
              <a:rPr lang="en-US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			      disability for Americans </a:t>
            </a:r>
            <a:r>
              <a:rPr lang="en-US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between the</a:t>
            </a:r>
            <a:r>
              <a:rPr lang="en-US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		              ages </a:t>
            </a:r>
            <a:r>
              <a:rPr lang="en-US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of 15 and 44. </a:t>
            </a:r>
            <a:endParaRPr lang="en-US" b="1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n-US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“The </a:t>
            </a:r>
            <a:r>
              <a:rPr lang="en-US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common </a:t>
            </a:r>
            <a:r>
              <a:rPr lang="en-US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cold of </a:t>
            </a:r>
            <a:r>
              <a:rPr lang="en-US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mental </a:t>
            </a:r>
            <a:r>
              <a:rPr lang="en-US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illness!” </a:t>
            </a:r>
            <a:endParaRPr lang="en-US" altLang="en-US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r="11459"/>
          <a:stretch>
            <a:fillRect/>
          </a:stretch>
        </p:blipFill>
        <p:spPr>
          <a:xfrm>
            <a:off x="5943600" y="4038600"/>
            <a:ext cx="3200400" cy="2819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000" b="1" dirty="0" smtClean="0">
                <a:latin typeface="Cambria" charset="0"/>
                <a:ea typeface="Cambria" charset="0"/>
                <a:cs typeface="Cambria" charset="0"/>
              </a:rPr>
              <a:t>Dealing with Depression </a:t>
            </a:r>
            <a:r>
              <a:rPr lang="mr-IN" altLang="en-US" sz="3000" b="1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altLang="en-US" sz="3000" b="1" dirty="0" smtClean="0">
                <a:latin typeface="Cambria" charset="0"/>
                <a:ea typeface="Cambria" charset="0"/>
                <a:cs typeface="Cambria" charset="0"/>
              </a:rPr>
              <a:t> Psalms 42 &amp; 43</a:t>
            </a:r>
            <a:endParaRPr lang="en-US" altLang="en-US" sz="30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1803400"/>
            <a:ext cx="7772400" cy="4876800"/>
          </a:xfrm>
        </p:spPr>
        <p:txBody>
          <a:bodyPr/>
          <a:lstStyle/>
          <a:p>
            <a:pPr>
              <a:buSzPct val="80000"/>
            </a:pPr>
            <a:r>
              <a:rPr lang="en-US" altLang="en-US" sz="28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Six Ways the Psalmist Responds to Depression </a:t>
            </a:r>
          </a:p>
          <a:p>
            <a:pPr marL="800100" lvl="1" indent="-457200">
              <a:buClr>
                <a:srgbClr val="000000"/>
              </a:buClr>
              <a:buSzPct val="90000"/>
              <a:buFont typeface="+mj-lt"/>
              <a:buAutoNum type="arabicPeriod" startAt="4"/>
            </a:pPr>
            <a:r>
              <a:rPr lang="en-US" sz="2500" b="1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He preaches to his own soul! </a:t>
            </a:r>
            <a:endParaRPr lang="en-US" sz="2500" b="1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lvl="2"/>
            <a:r>
              <a:rPr lang="en-US" sz="2400" b="1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“Why are you cast down, O my soul? And why are you disquieted within me? Hope in God, for I shall yet praise Him For the help of His countenance.</a:t>
            </a:r>
            <a:r>
              <a:rPr lang="en-US" sz="2400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”  </a:t>
            </a:r>
            <a:r>
              <a:rPr lang="en-US" sz="24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(42:5)</a:t>
            </a:r>
          </a:p>
          <a:p>
            <a:pPr lvl="2"/>
            <a:r>
              <a:rPr lang="en-US" sz="24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The psalmist is telling us that we have to talk ourselves through many of the hard times of life.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5588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000" b="1" dirty="0" smtClean="0">
                <a:latin typeface="Cambria" charset="0"/>
                <a:ea typeface="Cambria" charset="0"/>
                <a:cs typeface="Cambria" charset="0"/>
              </a:rPr>
              <a:t>Dealing with Depression </a:t>
            </a:r>
            <a:r>
              <a:rPr lang="mr-IN" altLang="en-US" sz="3000" b="1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altLang="en-US" sz="3000" b="1" dirty="0" smtClean="0">
                <a:latin typeface="Cambria" charset="0"/>
                <a:ea typeface="Cambria" charset="0"/>
                <a:cs typeface="Cambria" charset="0"/>
              </a:rPr>
              <a:t> Psalms 42 &amp; 43</a:t>
            </a:r>
            <a:endParaRPr lang="en-US" altLang="en-US" sz="30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1803400"/>
            <a:ext cx="7772400" cy="4876800"/>
          </a:xfrm>
        </p:spPr>
        <p:txBody>
          <a:bodyPr/>
          <a:lstStyle/>
          <a:p>
            <a:pPr>
              <a:buSzPct val="80000"/>
            </a:pPr>
            <a:r>
              <a:rPr lang="en-US" altLang="en-US" sz="28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Six Ways the Psalmist Responds to Depression </a:t>
            </a:r>
          </a:p>
          <a:p>
            <a:pPr marL="800100" lvl="1" indent="-457200">
              <a:buClr>
                <a:srgbClr val="000000"/>
              </a:buClr>
              <a:buSzPct val="90000"/>
              <a:buFont typeface="+mj-lt"/>
              <a:buAutoNum type="arabicPeriod" startAt="5"/>
            </a:pPr>
            <a:r>
              <a:rPr lang="en-US" sz="2500" b="1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He remembers past worship experiences! </a:t>
            </a:r>
            <a:endParaRPr lang="en-US" sz="2500" b="1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lvl="2"/>
            <a:r>
              <a:rPr lang="en-US" sz="2400" b="1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“When I remember these things, I pour out my soul within me. For I used to go with the multitude; I went with them to the house of God, With the voice of joy and praise, With a multitude that kept a pilgrim feast.</a:t>
            </a:r>
            <a:r>
              <a:rPr lang="en-US" sz="2400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”  </a:t>
            </a:r>
            <a:r>
              <a:rPr lang="en-US" sz="24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(42:4)</a:t>
            </a:r>
          </a:p>
          <a:p>
            <a:pPr lvl="2"/>
            <a:r>
              <a:rPr lang="en-US" sz="24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Don’t take these times together lightly</a:t>
            </a:r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                    </a:t>
            </a:r>
            <a:r>
              <a:rPr lang="en-US" sz="24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(cf. Heb. 10:23-25)</a:t>
            </a:r>
            <a:endParaRPr lang="en-US" sz="2400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2692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000" b="1" dirty="0" smtClean="0">
                <a:latin typeface="Cambria" charset="0"/>
                <a:ea typeface="Cambria" charset="0"/>
                <a:cs typeface="Cambria" charset="0"/>
              </a:rPr>
              <a:t>Dealing with Depression </a:t>
            </a:r>
            <a:r>
              <a:rPr lang="mr-IN" altLang="en-US" sz="3000" b="1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altLang="en-US" sz="3000" b="1" dirty="0" smtClean="0">
                <a:latin typeface="Cambria" charset="0"/>
                <a:ea typeface="Cambria" charset="0"/>
                <a:cs typeface="Cambria" charset="0"/>
              </a:rPr>
              <a:t> Psalms 42 &amp; 43</a:t>
            </a:r>
            <a:endParaRPr lang="en-US" altLang="en-US" sz="30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1803400"/>
            <a:ext cx="7772400" cy="4876800"/>
          </a:xfrm>
        </p:spPr>
        <p:txBody>
          <a:bodyPr/>
          <a:lstStyle/>
          <a:p>
            <a:pPr>
              <a:buSzPct val="80000"/>
            </a:pPr>
            <a:r>
              <a:rPr lang="en-US" altLang="en-US" sz="28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Six Ways the Psalmist Responds to Depression </a:t>
            </a:r>
          </a:p>
          <a:p>
            <a:pPr marL="800100" lvl="1" indent="-457200">
              <a:buClr>
                <a:srgbClr val="000000"/>
              </a:buClr>
              <a:buSzPct val="90000"/>
              <a:buFont typeface="+mj-lt"/>
              <a:buAutoNum type="arabicPeriod" startAt="6"/>
            </a:pPr>
            <a:r>
              <a:rPr lang="en-US" sz="2500" b="1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He thirsts for God! </a:t>
            </a:r>
          </a:p>
          <a:p>
            <a:pPr lvl="2"/>
            <a:r>
              <a:rPr lang="en-US" sz="2400" b="1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“As the deer pants for the water brooks, So pants my soul for You, O God. 2 My soul thirsts for God, for the living God. When shall I come and appear before God?”  </a:t>
            </a:r>
            <a:r>
              <a:rPr lang="en-US" sz="24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(42:1-2)</a:t>
            </a:r>
          </a:p>
          <a:p>
            <a:pPr lvl="2"/>
            <a:r>
              <a:rPr lang="en-US" sz="24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 </a:t>
            </a:r>
            <a:r>
              <a:rPr lang="en-US" sz="24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is not thirsting </a:t>
            </a:r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for </a:t>
            </a:r>
            <a:r>
              <a:rPr lang="en-US" sz="24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relief from his threatening </a:t>
            </a:r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circumstances, or for </a:t>
            </a:r>
            <a:r>
              <a:rPr lang="en-US" sz="24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escape from his enemies or </a:t>
            </a:r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 for </a:t>
            </a:r>
            <a:r>
              <a:rPr lang="en-US" sz="24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their destruction</a:t>
            </a:r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2400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4822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000" b="1" dirty="0" smtClean="0">
                <a:latin typeface="Cambria" charset="0"/>
                <a:ea typeface="Cambria" charset="0"/>
                <a:cs typeface="Cambria" charset="0"/>
              </a:rPr>
              <a:t>Psalms 43</a:t>
            </a:r>
            <a:endParaRPr lang="en-US" altLang="en-US" sz="40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1803400"/>
            <a:ext cx="7772400" cy="4876800"/>
          </a:xfrm>
        </p:spPr>
        <p:txBody>
          <a:bodyPr/>
          <a:lstStyle/>
          <a:p>
            <a:pPr indent="-26988">
              <a:buSzPct val="80000"/>
              <a:buNone/>
            </a:pP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Vindicate me, O God, And plead my cause against an ungodly nation; Oh, deliver me from the deceitful and unjust man! For You are the God of my strength; Why do You cast me off? Why do I go mourning because of the oppression of the enemy? Oh, send out Your light and Your truth! Let them lead me; Let them bring me to Your holy hill And to Your tabernacle.  Then I will go to the altar of God, To God my exceeding joy; And on the harp I will praise You, O God, my God. Why are you cast down, O my soul? And why are you disquieted within me? Hope in God; For I shall yet praise Him, The help of my countenance and my God. (NKJV).</a:t>
            </a:r>
            <a:endParaRPr lang="en-US" sz="22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0450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000" b="1" dirty="0" smtClean="0">
                <a:latin typeface="Cambria" charset="0"/>
                <a:ea typeface="Cambria" charset="0"/>
                <a:cs typeface="Cambria" charset="0"/>
              </a:rPr>
              <a:t>Dealing with Depression </a:t>
            </a:r>
            <a:r>
              <a:rPr lang="mr-IN" altLang="en-US" sz="3000" b="1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altLang="en-US" sz="3000" b="1" dirty="0" smtClean="0">
                <a:latin typeface="Cambria" charset="0"/>
                <a:ea typeface="Cambria" charset="0"/>
                <a:cs typeface="Cambria" charset="0"/>
              </a:rPr>
              <a:t> Psalms 42 &amp; 43</a:t>
            </a:r>
            <a:endParaRPr lang="en-US" altLang="en-US" sz="30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1803400"/>
            <a:ext cx="7772400" cy="48768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Psalm 43 is a continuation of the same line of thought:</a:t>
            </a:r>
          </a:p>
          <a:p>
            <a:pPr lvl="1"/>
            <a:r>
              <a:rPr lang="en-US" sz="25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The psalmist asks for vindication, and asks for God’s guidance.  </a:t>
            </a:r>
            <a:r>
              <a:rPr lang="en-US" sz="25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(43:1-3</a:t>
            </a:r>
            <a:r>
              <a:rPr lang="en-US" sz="25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lvl="1"/>
            <a:r>
              <a:rPr lang="en-US" sz="25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He </a:t>
            </a:r>
            <a:r>
              <a:rPr lang="en-US" sz="25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promises to continue worshiping and praising God, even though things are not going as he would have hoped in his own life.  </a:t>
            </a:r>
            <a:r>
              <a:rPr lang="en-US" sz="25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(43:4-5) </a:t>
            </a:r>
            <a:endParaRPr lang="en-US" sz="2500" b="1" dirty="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0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000" b="1" dirty="0" smtClean="0">
                <a:latin typeface="Cambria" charset="0"/>
                <a:ea typeface="Cambria" charset="0"/>
                <a:cs typeface="Cambria" charset="0"/>
              </a:rPr>
              <a:t>Dealing with Depression </a:t>
            </a:r>
            <a:r>
              <a:rPr lang="mr-IN" altLang="en-US" sz="3000" b="1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altLang="en-US" sz="3000" b="1" dirty="0" smtClean="0">
                <a:latin typeface="Cambria" charset="0"/>
                <a:ea typeface="Cambria" charset="0"/>
                <a:cs typeface="Cambria" charset="0"/>
              </a:rPr>
              <a:t> Psalms 42 &amp; 43</a:t>
            </a:r>
            <a:endParaRPr lang="en-US" altLang="en-US" sz="30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1803400"/>
            <a:ext cx="7772400" cy="4876800"/>
          </a:xfrm>
        </p:spPr>
        <p:txBody>
          <a:bodyPr/>
          <a:lstStyle/>
          <a:p>
            <a:pPr>
              <a:buSzPct val="80000"/>
            </a:pPr>
            <a:r>
              <a:rPr lang="en-US" altLang="en-US" sz="28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How Should We Respond to Depression?</a:t>
            </a:r>
          </a:p>
          <a:p>
            <a:pPr marL="800100" lvl="1" indent="-457200">
              <a:buClr>
                <a:srgbClr val="000000"/>
              </a:buClr>
              <a:buSzPct val="90000"/>
            </a:pPr>
            <a:r>
              <a:rPr lang="en-US" sz="2500" b="1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Talk to God. Ask Him why</a:t>
            </a:r>
            <a:r>
              <a:rPr lang="en-US" sz="25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! </a:t>
            </a:r>
            <a:endParaRPr lang="en-US" sz="2500" b="1" dirty="0" smtClean="0">
              <a:solidFill>
                <a:srgbClr val="0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800100" lvl="1" indent="-457200">
              <a:buClr>
                <a:srgbClr val="000000"/>
              </a:buClr>
              <a:buSzPct val="90000"/>
            </a:pPr>
            <a:r>
              <a:rPr lang="en-US" sz="2500" b="1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Trust in His </a:t>
            </a:r>
            <a:r>
              <a:rPr lang="en-US" sz="2500" b="1" dirty="0" err="1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lovingkindness</a:t>
            </a:r>
            <a:r>
              <a:rPr lang="en-US" sz="2500" b="1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!</a:t>
            </a:r>
          </a:p>
          <a:p>
            <a:pPr marL="800100" lvl="1" indent="-457200">
              <a:buClr>
                <a:srgbClr val="000000"/>
              </a:buClr>
              <a:buSzPct val="90000"/>
            </a:pPr>
            <a:r>
              <a:rPr lang="en-US" sz="2500" b="1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Sing to and about God!</a:t>
            </a:r>
          </a:p>
          <a:p>
            <a:pPr marL="800100" lvl="1" indent="-457200">
              <a:buClr>
                <a:srgbClr val="000000"/>
              </a:buClr>
              <a:buSzPct val="90000"/>
            </a:pPr>
            <a:r>
              <a:rPr lang="en-US" sz="2500" b="1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Preach to your own soul!</a:t>
            </a:r>
          </a:p>
          <a:p>
            <a:pPr marL="800100" lvl="1" indent="-457200">
              <a:buClr>
                <a:srgbClr val="000000"/>
              </a:buClr>
              <a:buSzPct val="90000"/>
            </a:pPr>
            <a:r>
              <a:rPr lang="en-US" sz="2500" b="1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Remember past times of worship!</a:t>
            </a:r>
          </a:p>
          <a:p>
            <a:pPr marL="800100" lvl="1" indent="-457200">
              <a:buClr>
                <a:srgbClr val="000000"/>
              </a:buClr>
              <a:buSzPct val="90000"/>
            </a:pPr>
            <a:r>
              <a:rPr lang="en-US" sz="2500" b="1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Thirst for God! </a:t>
            </a:r>
            <a:endParaRPr lang="en-US" sz="2500" b="1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0974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4114800"/>
            <a:ext cx="4953000" cy="1981200"/>
          </a:xfrm>
        </p:spPr>
        <p:txBody>
          <a:bodyPr anchor="t"/>
          <a:lstStyle/>
          <a:p>
            <a:pPr eaLnBrk="1" hangingPunct="1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altLang="en-US" sz="4800" b="1" dirty="0" smtClean="0">
                <a:latin typeface="Cambria"/>
                <a:ea typeface="Apple Chancery" charset="0"/>
                <a:cs typeface="Cambria"/>
              </a:rPr>
              <a:t>Dealing with Depression</a:t>
            </a:r>
            <a:br>
              <a:rPr lang="en-US" altLang="en-US" sz="4800" b="1" dirty="0" smtClean="0">
                <a:latin typeface="Cambria"/>
                <a:ea typeface="Apple Chancery" charset="0"/>
                <a:cs typeface="Cambria"/>
              </a:rPr>
            </a:br>
            <a:r>
              <a:rPr lang="en-US" altLang="en-US" sz="1600" b="1" dirty="0" smtClean="0">
                <a:latin typeface="Cambria"/>
                <a:ea typeface="Apple Chancery" charset="0"/>
                <a:cs typeface="Cambria"/>
              </a:rPr>
              <a:t/>
            </a:r>
            <a:br>
              <a:rPr lang="en-US" altLang="en-US" sz="1600" b="1" dirty="0" smtClean="0">
                <a:latin typeface="Cambria"/>
                <a:ea typeface="Apple Chancery" charset="0"/>
                <a:cs typeface="Cambria"/>
              </a:rPr>
            </a:br>
            <a:r>
              <a:rPr lang="en-US" altLang="en-US" sz="3400" b="1" dirty="0" smtClean="0">
                <a:latin typeface="Cambria"/>
                <a:ea typeface="Apple Chancery" charset="0"/>
                <a:cs typeface="Cambria"/>
              </a:rPr>
              <a:t>Psalm 42 &amp; 43</a:t>
            </a:r>
            <a:endParaRPr lang="en-US" altLang="en-US" sz="3400" b="1" dirty="0">
              <a:latin typeface="Cambria"/>
              <a:ea typeface="Apple Chancery" charset="0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0"/>
            <a:ext cx="4343400" cy="2606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0"/>
            <a:ext cx="3537305" cy="2590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000" b="1" dirty="0" smtClean="0">
                <a:latin typeface="Cambria" charset="0"/>
                <a:ea typeface="Cambria" charset="0"/>
                <a:cs typeface="Cambria" charset="0"/>
              </a:rPr>
              <a:t>Psalms 42</a:t>
            </a:r>
            <a:endParaRPr lang="en-US" altLang="en-US" sz="40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1803400"/>
            <a:ext cx="7772400" cy="4876800"/>
          </a:xfrm>
        </p:spPr>
        <p:txBody>
          <a:bodyPr/>
          <a:lstStyle/>
          <a:p>
            <a:pPr indent="-26988">
              <a:buSzPct val="80000"/>
              <a:buNone/>
            </a:pP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[To the Chief Musician. A Contemplation of the sons of </a:t>
            </a:r>
            <a:r>
              <a:rPr lang="en-US" sz="22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Korah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] As the deer pants for the water brooks, So pants my soul for You, O God. My soul thirsts for God, for the living God. When shall I come and appear before God? My tears have been my food day and night, While they continually say to me, “Where is your God?” When I remember these things, I pour out my soul within me. For I used to go with the multitude; I went with them to the house of God, With the voice of joy and praise, With a multitude that kept a pilgrim feast. Why are you cast down, O my soul? And why are you disquieted within me? Hope in God, for I shall yet praise Him For the help of His countenance…</a:t>
            </a:r>
            <a:endParaRPr lang="en-US" sz="22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0450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000" b="1" dirty="0" smtClean="0">
                <a:latin typeface="Cambria" charset="0"/>
                <a:ea typeface="Cambria" charset="0"/>
                <a:cs typeface="Cambria" charset="0"/>
              </a:rPr>
              <a:t>Psalms 42</a:t>
            </a:r>
            <a:endParaRPr lang="en-US" altLang="en-US" sz="40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1803400"/>
            <a:ext cx="7772400" cy="4876800"/>
          </a:xfrm>
        </p:spPr>
        <p:txBody>
          <a:bodyPr/>
          <a:lstStyle/>
          <a:p>
            <a:pPr indent="-26988">
              <a:buSzPct val="80000"/>
              <a:buNone/>
            </a:pP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…O my God, my soul is cast down within me; Therefore I will remember You from the land of the Jordan, And from the heights of </a:t>
            </a:r>
            <a:r>
              <a:rPr lang="en-US" sz="22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Hermon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, From the Hill </a:t>
            </a:r>
            <a:r>
              <a:rPr lang="en-US" sz="22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Mizar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 Deep calls unto deep at the noise of Your waterfalls; All Your waves and billows have gone over me. The LORD will command His </a:t>
            </a:r>
            <a:r>
              <a:rPr lang="en-US" sz="22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lovingkindness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in the daytime, And in the night His song shall be with me--A prayer to the God of my life. I will say to God my Rock, “Why have You forgotten me? Why do I go mourning because of the oppression of the enemy?” As with a breaking of my bones, My enemies reproach me, While they say to me all day long, “Where is your God?” Why are you cast down, O my soul? And why are you disquieted within me? Hope in God; For I shall yet praise Him, The help of my countenance and my God (NKJV).</a:t>
            </a:r>
            <a:endParaRPr lang="en-US" sz="22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0450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000" b="1" dirty="0" smtClean="0">
                <a:latin typeface="Cambria" charset="0"/>
                <a:ea typeface="Cambria" charset="0"/>
                <a:cs typeface="Cambria" charset="0"/>
              </a:rPr>
              <a:t>Dealing with Depression </a:t>
            </a:r>
            <a:r>
              <a:rPr lang="mr-IN" altLang="en-US" sz="3000" b="1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altLang="en-US" sz="3000" b="1" dirty="0" smtClean="0">
                <a:latin typeface="Cambria" charset="0"/>
                <a:ea typeface="Cambria" charset="0"/>
                <a:cs typeface="Cambria" charset="0"/>
              </a:rPr>
              <a:t> Psalms 42 &amp; 43</a:t>
            </a:r>
            <a:endParaRPr lang="en-US" altLang="en-US" sz="30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1803400"/>
            <a:ext cx="7886700" cy="4876800"/>
          </a:xfrm>
        </p:spPr>
        <p:txBody>
          <a:bodyPr/>
          <a:lstStyle/>
          <a:p>
            <a:pPr>
              <a:buSzPct val="80000"/>
            </a:pPr>
            <a:r>
              <a:rPr lang="en-US" altLang="en-US" sz="28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Background: </a:t>
            </a:r>
          </a:p>
          <a:p>
            <a:pPr lvl="1"/>
            <a:r>
              <a:rPr lang="en-US" sz="2400" b="1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“Contemplation of the sons of </a:t>
            </a:r>
            <a:r>
              <a:rPr lang="en-US" sz="2400" b="1" i="1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Korah</a:t>
            </a:r>
            <a:r>
              <a:rPr lang="en-US" sz="2400" b="1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”— “</a:t>
            </a:r>
            <a:r>
              <a:rPr lang="en-US" sz="2400" b="1" i="1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Maskil</a:t>
            </a:r>
            <a:r>
              <a:rPr lang="en-US" sz="2400" b="1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” </a:t>
            </a:r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(NASB).</a:t>
            </a:r>
            <a:r>
              <a:rPr lang="en-US" sz="2400" b="1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lvl="1"/>
            <a:r>
              <a:rPr lang="en-US" sz="2400" b="1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“Then the Levites of the children of the </a:t>
            </a:r>
            <a:r>
              <a:rPr lang="en-US" sz="2400" b="1" i="1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Kohathites</a:t>
            </a:r>
            <a:r>
              <a:rPr lang="en-US" sz="2400" b="1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and of the children of the </a:t>
            </a:r>
            <a:r>
              <a:rPr lang="en-US" sz="2400" b="1" i="1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Korahites</a:t>
            </a:r>
            <a:r>
              <a:rPr lang="en-US" sz="2400" b="1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stood up to praise the LORD God of Israel with voices loud and high”  </a:t>
            </a:r>
            <a:r>
              <a:rPr lang="en-US" sz="20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(2 Chron. 20:19)</a:t>
            </a:r>
          </a:p>
          <a:p>
            <a:pPr lvl="1"/>
            <a:r>
              <a:rPr lang="en-US" sz="2400" b="1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sz="2400" b="1" i="1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Maskil</a:t>
            </a:r>
            <a:r>
              <a:rPr lang="en-US" sz="2400" b="1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Comes </a:t>
            </a:r>
            <a:r>
              <a:rPr lang="en-US" sz="24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from a Hebrew verb that means to make </a:t>
            </a:r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some</a:t>
            </a:r>
            <a:r>
              <a:rPr lang="en-US" sz="24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one wise, or to instruct.  </a:t>
            </a:r>
            <a:r>
              <a:rPr lang="en-US" sz="2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(Psalm 1:1-2</a:t>
            </a:r>
            <a:r>
              <a:rPr lang="en-US" sz="20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 some ancient Hebrew manuscripts these companion psalms (42 &amp; 43) are a single psalm.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0450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000" b="1" dirty="0" smtClean="0">
                <a:latin typeface="Cambria" charset="0"/>
                <a:ea typeface="Cambria" charset="0"/>
                <a:cs typeface="Cambria" charset="0"/>
              </a:rPr>
              <a:t>Dealing with Depression </a:t>
            </a:r>
            <a:r>
              <a:rPr lang="mr-IN" altLang="en-US" sz="3000" b="1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altLang="en-US" sz="3000" b="1" dirty="0" smtClean="0">
                <a:latin typeface="Cambria" charset="0"/>
                <a:ea typeface="Cambria" charset="0"/>
                <a:cs typeface="Cambria" charset="0"/>
              </a:rPr>
              <a:t> Psalms 42 &amp; 43</a:t>
            </a:r>
            <a:endParaRPr lang="en-US" altLang="en-US" sz="30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1803400"/>
            <a:ext cx="7772400" cy="4876800"/>
          </a:xfrm>
        </p:spPr>
        <p:txBody>
          <a:bodyPr/>
          <a:lstStyle/>
          <a:p>
            <a:pPr>
              <a:buSzPct val="80000"/>
            </a:pPr>
            <a:r>
              <a:rPr lang="en-US" altLang="en-US" sz="28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Overview: </a:t>
            </a:r>
          </a:p>
          <a:p>
            <a:pPr lvl="1"/>
            <a:r>
              <a:rPr lang="en-US" sz="26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Externally the psalmist’s circumstances are oppressing. </a:t>
            </a:r>
          </a:p>
          <a:p>
            <a:pPr lvl="1"/>
            <a:r>
              <a:rPr lang="en-US" sz="26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The internal emotional condition of the psalmist is depressed and full of turmoil. </a:t>
            </a:r>
          </a:p>
          <a:p>
            <a:pPr lvl="1"/>
            <a:r>
              <a:rPr lang="en-US" sz="26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 all of this, he is fighting for hope.</a:t>
            </a:r>
            <a:r>
              <a:rPr lang="en-US" sz="26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2600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1686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000" b="1" dirty="0" smtClean="0">
                <a:latin typeface="Cambria" charset="0"/>
                <a:ea typeface="Cambria" charset="0"/>
                <a:cs typeface="Cambria" charset="0"/>
              </a:rPr>
              <a:t>Dealing with Depression </a:t>
            </a:r>
            <a:r>
              <a:rPr lang="mr-IN" altLang="en-US" sz="3000" b="1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altLang="en-US" sz="3000" b="1" dirty="0" smtClean="0">
                <a:latin typeface="Cambria" charset="0"/>
                <a:ea typeface="Cambria" charset="0"/>
                <a:cs typeface="Cambria" charset="0"/>
              </a:rPr>
              <a:t> Psalms 42 &amp; 43</a:t>
            </a:r>
            <a:endParaRPr lang="en-US" altLang="en-US" sz="30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1803400"/>
            <a:ext cx="7772400" cy="4876800"/>
          </a:xfrm>
        </p:spPr>
        <p:txBody>
          <a:bodyPr/>
          <a:lstStyle/>
          <a:p>
            <a:pPr>
              <a:buSzPct val="80000"/>
            </a:pPr>
            <a:r>
              <a:rPr lang="en-US" altLang="en-US" sz="28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Six Ways the Psalmist Responds to Depression </a:t>
            </a:r>
          </a:p>
          <a:p>
            <a:pPr marL="800100" lvl="1" indent="-457200">
              <a:buClr>
                <a:srgbClr val="000000"/>
              </a:buClr>
              <a:buSzPct val="90000"/>
              <a:buFont typeface="+mj-lt"/>
              <a:buAutoNum type="arabicPeriod"/>
            </a:pPr>
            <a:r>
              <a:rPr lang="en-US" sz="2500" b="1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He </a:t>
            </a:r>
            <a:r>
              <a:rPr lang="en-US" sz="25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asks God why! </a:t>
            </a:r>
          </a:p>
          <a:p>
            <a:pPr lvl="2"/>
            <a:r>
              <a:rPr lang="en-US" sz="2200" b="1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“I will say to God my Rock, “Why have You forgotten me? Why do I go mourning because of the oppression of the enemy?’”   </a:t>
            </a:r>
            <a:r>
              <a:rPr lang="en-US" sz="22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2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42:9; cf. 43:2)</a:t>
            </a:r>
          </a:p>
          <a:p>
            <a:pPr lvl="2"/>
            <a:r>
              <a:rPr lang="en-US" sz="22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The word </a:t>
            </a:r>
            <a:r>
              <a:rPr lang="en-US" sz="2200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“forgotten” </a:t>
            </a:r>
            <a:r>
              <a:rPr lang="en-US" sz="22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is an overstatement, and he knows it </a:t>
            </a:r>
            <a:r>
              <a:rPr lang="en-US" sz="2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is!  </a:t>
            </a:r>
            <a:r>
              <a:rPr lang="en-US" sz="22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(cf. 42:8)</a:t>
            </a:r>
          </a:p>
          <a:p>
            <a:pPr lvl="2"/>
            <a:r>
              <a:rPr lang="en-US" sz="2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en-US" sz="22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the midst of the tumult of emotions, we are not always careful with our words.</a:t>
            </a:r>
          </a:p>
          <a:p>
            <a:pPr lvl="2"/>
            <a:endParaRPr lang="en-US" sz="2000" b="1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2360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000" b="1" dirty="0" smtClean="0">
                <a:latin typeface="Cambria" charset="0"/>
                <a:ea typeface="Cambria" charset="0"/>
                <a:cs typeface="Cambria" charset="0"/>
              </a:rPr>
              <a:t>Dealing with Depression </a:t>
            </a:r>
            <a:r>
              <a:rPr lang="mr-IN" altLang="en-US" sz="3000" b="1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altLang="en-US" sz="3000" b="1" dirty="0" smtClean="0">
                <a:latin typeface="Cambria" charset="0"/>
                <a:ea typeface="Cambria" charset="0"/>
                <a:cs typeface="Cambria" charset="0"/>
              </a:rPr>
              <a:t> Psalms 42 &amp; 43</a:t>
            </a:r>
            <a:endParaRPr lang="en-US" altLang="en-US" sz="30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1803400"/>
            <a:ext cx="7772400" cy="4876800"/>
          </a:xfrm>
        </p:spPr>
        <p:txBody>
          <a:bodyPr/>
          <a:lstStyle/>
          <a:p>
            <a:pPr>
              <a:buSzPct val="80000"/>
            </a:pPr>
            <a:r>
              <a:rPr lang="en-US" altLang="en-US" sz="28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Six Ways the Psalmist Responds to Depression </a:t>
            </a:r>
          </a:p>
          <a:p>
            <a:pPr marL="800100" lvl="1" indent="-457200">
              <a:buClr>
                <a:srgbClr val="000000"/>
              </a:buClr>
              <a:buSzPct val="90000"/>
              <a:buFont typeface="+mj-lt"/>
              <a:buAutoNum type="arabicPeriod" startAt="2"/>
            </a:pPr>
            <a:r>
              <a:rPr lang="en-US" sz="2500" b="1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He affirms God’s </a:t>
            </a:r>
            <a:r>
              <a:rPr lang="en-US" sz="2500" b="1" dirty="0" err="1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lovingkindness</a:t>
            </a:r>
            <a:r>
              <a:rPr lang="en-US" sz="2500" b="1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! </a:t>
            </a:r>
            <a:endParaRPr lang="en-US" sz="2500" b="1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lvl="2"/>
            <a:r>
              <a:rPr lang="en-US" sz="2200" b="1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“The LORD will command His </a:t>
            </a:r>
            <a:r>
              <a:rPr lang="en-US" sz="2200" b="1" i="1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lovingkindness</a:t>
            </a:r>
            <a:r>
              <a:rPr lang="en-US" sz="2200" b="1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in the daytime, And in the night His song shall be with me--A prayer to the God of my life”  </a:t>
            </a:r>
            <a:r>
              <a:rPr lang="en-US" sz="2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(42:8) </a:t>
            </a:r>
          </a:p>
          <a:p>
            <a:pPr lvl="2"/>
            <a:r>
              <a:rPr lang="en-US" sz="2200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 verses 5 and 11, </a:t>
            </a:r>
            <a:r>
              <a:rPr lang="en-US" sz="2200" b="1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he encourages “Hope in </a:t>
            </a:r>
            <a:r>
              <a:rPr lang="en-US" sz="2200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God.” </a:t>
            </a:r>
          </a:p>
          <a:p>
            <a:pPr lvl="2"/>
            <a:r>
              <a:rPr lang="en-US" sz="2200" b="1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“All Your waves and billows have gone over me.</a:t>
            </a:r>
            <a:r>
              <a:rPr lang="en-US" sz="2200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” </a:t>
            </a:r>
            <a:r>
              <a:rPr lang="en-US" sz="2200" b="1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(42:7)</a:t>
            </a:r>
          </a:p>
          <a:p>
            <a:pPr lvl="2"/>
            <a:r>
              <a:rPr lang="en-US" sz="2200" b="1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Allowing us to face difficulties doesn’t mean God isn’t with us or doesn’t care..</a:t>
            </a:r>
            <a:endParaRPr lang="en-US" sz="2200" b="1" dirty="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5553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000" b="1" dirty="0" smtClean="0">
                <a:latin typeface="Cambria" charset="0"/>
                <a:ea typeface="Cambria" charset="0"/>
                <a:cs typeface="Cambria" charset="0"/>
              </a:rPr>
              <a:t>Dealing with Depression </a:t>
            </a:r>
            <a:r>
              <a:rPr lang="mr-IN" altLang="en-US" sz="3000" b="1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altLang="en-US" sz="3000" b="1" dirty="0" smtClean="0">
                <a:latin typeface="Cambria" charset="0"/>
                <a:ea typeface="Cambria" charset="0"/>
                <a:cs typeface="Cambria" charset="0"/>
              </a:rPr>
              <a:t> Psalms 42 &amp; 43</a:t>
            </a:r>
            <a:endParaRPr lang="en-US" altLang="en-US" sz="30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1803400"/>
            <a:ext cx="7772400" cy="4876800"/>
          </a:xfrm>
        </p:spPr>
        <p:txBody>
          <a:bodyPr/>
          <a:lstStyle/>
          <a:p>
            <a:pPr>
              <a:buSzPct val="80000"/>
            </a:pPr>
            <a:r>
              <a:rPr lang="en-US" altLang="en-US" sz="28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Six Ways the Psalmist Responds to Depression </a:t>
            </a:r>
          </a:p>
          <a:p>
            <a:pPr marL="800100" lvl="1" indent="-457200">
              <a:buClr>
                <a:srgbClr val="000000"/>
              </a:buClr>
              <a:buSzPct val="90000"/>
              <a:buFont typeface="+mj-lt"/>
              <a:buAutoNum type="arabicPeriod" startAt="3"/>
            </a:pPr>
            <a:r>
              <a:rPr lang="en-US" sz="2500" b="1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He sings! </a:t>
            </a:r>
            <a:endParaRPr lang="en-US" sz="2500" b="1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lvl="2"/>
            <a:r>
              <a:rPr lang="en-US" sz="2400" b="1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“The LORD will command His </a:t>
            </a:r>
            <a:r>
              <a:rPr lang="en-US" sz="2400" b="1" i="1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lovingkindness</a:t>
            </a:r>
            <a:r>
              <a:rPr lang="en-US" sz="2400" b="1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in the daytime, And in the night His song shall be with me--A prayer to the God of my life.”  </a:t>
            </a:r>
            <a:r>
              <a:rPr lang="en-US" sz="24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(42:8</a:t>
            </a:r>
            <a:r>
              <a:rPr lang="en-US" sz="24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lvl="2"/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Singing about God and to God reminds us of who He is, what He has promised, and His ongoing presence in our lives.</a:t>
            </a:r>
            <a:endParaRPr lang="en-US" sz="2400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3956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theme/theme1.xml><?xml version="1.0" encoding="utf-8"?>
<a:theme xmlns:a="http://schemas.openxmlformats.org/drawingml/2006/main" name="Sandstone">
  <a:themeElements>
    <a:clrScheme name="Sandstone 1">
      <a:dk1>
        <a:srgbClr val="333333"/>
      </a:dk1>
      <a:lt1>
        <a:srgbClr val="BAB9A0"/>
      </a:lt1>
      <a:dk2>
        <a:srgbClr val="000000"/>
      </a:dk2>
      <a:lt2>
        <a:srgbClr val="333329"/>
      </a:lt2>
      <a:accent1>
        <a:srgbClr val="F4F3D9"/>
      </a:accent1>
      <a:accent2>
        <a:srgbClr val="E09142"/>
      </a:accent2>
      <a:accent3>
        <a:srgbClr val="D9D9CD"/>
      </a:accent3>
      <a:accent4>
        <a:srgbClr val="2A2A2A"/>
      </a:accent4>
      <a:accent5>
        <a:srgbClr val="F8F8E9"/>
      </a:accent5>
      <a:accent6>
        <a:srgbClr val="CB833B"/>
      </a:accent6>
      <a:hlink>
        <a:srgbClr val="AE4828"/>
      </a:hlink>
      <a:folHlink>
        <a:srgbClr val="6A6954"/>
      </a:folHlink>
    </a:clrScheme>
    <a:fontScheme name="Sandst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ndstone 1">
        <a:dk1>
          <a:srgbClr val="333333"/>
        </a:dk1>
        <a:lt1>
          <a:srgbClr val="BAB9A0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9D9CD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dstone 2">
        <a:dk1>
          <a:srgbClr val="333333"/>
        </a:dk1>
        <a:lt1>
          <a:srgbClr val="BDB9BF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BD9DC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dstone 3">
        <a:dk1>
          <a:srgbClr val="3D3D3D"/>
        </a:dk1>
        <a:lt1>
          <a:srgbClr val="EAEAEA"/>
        </a:lt1>
        <a:dk2>
          <a:srgbClr val="000000"/>
        </a:dk2>
        <a:lt2>
          <a:srgbClr val="333333"/>
        </a:lt2>
        <a:accent1>
          <a:srgbClr val="FFFFFF"/>
        </a:accent1>
        <a:accent2>
          <a:srgbClr val="969696"/>
        </a:accent2>
        <a:accent3>
          <a:srgbClr val="F3F3F3"/>
        </a:accent3>
        <a:accent4>
          <a:srgbClr val="333333"/>
        </a:accent4>
        <a:accent5>
          <a:srgbClr val="FFFFFF"/>
        </a:accent5>
        <a:accent6>
          <a:srgbClr val="878787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Designs\Sandstone.pot</Template>
  <TotalTime>3045</TotalTime>
  <Words>1458</Words>
  <Application>Microsoft Macintosh PowerPoint</Application>
  <PresentationFormat>On-screen Show (4:3)</PresentationFormat>
  <Paragraphs>71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Cambria</vt:lpstr>
      <vt:lpstr>Calibri</vt:lpstr>
      <vt:lpstr>Sandstone</vt:lpstr>
      <vt:lpstr>Depression is a Serious Problem</vt:lpstr>
      <vt:lpstr>Dealing with Depression  Psalm 42 &amp; 43</vt:lpstr>
      <vt:lpstr>Psalms 42</vt:lpstr>
      <vt:lpstr>Psalms 42</vt:lpstr>
      <vt:lpstr>Dealing with Depression – Psalms 42 &amp; 43</vt:lpstr>
      <vt:lpstr>Dealing with Depression – Psalms 42 &amp; 43</vt:lpstr>
      <vt:lpstr>Dealing with Depression – Psalms 42 &amp; 43</vt:lpstr>
      <vt:lpstr>Dealing with Depression – Psalms 42 &amp; 43</vt:lpstr>
      <vt:lpstr>Dealing with Depression – Psalms 42 &amp; 43</vt:lpstr>
      <vt:lpstr>Dealing with Depression – Psalms 42 &amp; 43</vt:lpstr>
      <vt:lpstr>Dealing with Depression – Psalms 42 &amp; 43</vt:lpstr>
      <vt:lpstr>Dealing with Depression – Psalms 42 &amp; 43</vt:lpstr>
      <vt:lpstr>Psalms 43</vt:lpstr>
      <vt:lpstr>Dealing with Depression – Psalms 42 &amp; 43</vt:lpstr>
      <vt:lpstr>Dealing with Depression – Psalms 42 &amp; 43</vt:lpstr>
    </vt:vector>
  </TitlesOfParts>
  <Company>La Salle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Herring</dc:creator>
  <cp:lastModifiedBy>Kyle Pope</cp:lastModifiedBy>
  <cp:revision>120</cp:revision>
  <dcterms:created xsi:type="dcterms:W3CDTF">2016-11-14T01:34:00Z</dcterms:created>
  <dcterms:modified xsi:type="dcterms:W3CDTF">2016-11-14T01:34:11Z</dcterms:modified>
</cp:coreProperties>
</file>