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customXml/itemProps1.xml" ContentType="application/vnd.openxmlformats-officedocument.customXmlProperties+xml"/>
  <Override PartName="/ppt/slideLayouts/slideLayout9.xml" ContentType="application/vnd.openxmlformats-officedocument.presentationml.slideLayout+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removePersonalInfoOnSave="1" saveSubsetFonts="1">
  <p:sldMasterIdLst>
    <p:sldMasterId id="2147483696" r:id="rId2"/>
  </p:sldMasterIdLst>
  <p:notesMasterIdLst>
    <p:notesMasterId r:id="rId35"/>
  </p:notesMasterIdLst>
  <p:handoutMasterIdLst>
    <p:handoutMasterId r:id="rId36"/>
  </p:handoutMasterIdLst>
  <p:sldIdLst>
    <p:sldId id="290"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5" r:id="rId28"/>
    <p:sldId id="284" r:id="rId29"/>
    <p:sldId id="287" r:id="rId30"/>
    <p:sldId id="288" r:id="rId31"/>
    <p:sldId id="289" r:id="rId32"/>
    <p:sldId id="286" r:id="rId33"/>
    <p:sldId id="29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 uri="{2D200454-40CA-4A62-9FC3-DE9A4176ACB9}">
      <p15:notes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200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20016" autoAdjust="0"/>
    <p:restoredTop sz="94660"/>
  </p:normalViewPr>
  <p:slideViewPr>
    <p:cSldViewPr snapToGrid="0">
      <p:cViewPr varScale="1">
        <p:scale>
          <a:sx n="123" d="100"/>
          <a:sy n="123" d="100"/>
        </p:scale>
        <p:origin x="-144" y="-112"/>
      </p:cViewPr>
      <p:guideLst>
        <p:guide orient="horz" pos="2160"/>
        <p:guide pos="2880"/>
      </p:guideLst>
    </p:cSldViewPr>
  </p:slideViewPr>
  <p:notesTextViewPr>
    <p:cViewPr>
      <p:scale>
        <a:sx n="1" d="1"/>
        <a:sy n="1" d="1"/>
      </p:scale>
      <p:origin x="0" y="0"/>
    </p:cViewPr>
  </p:notesTextViewPr>
  <p:notesViewPr>
    <p:cSldViewPr snapToGrid="0">
      <p:cViewPr varScale="1">
        <p:scale>
          <a:sx n="76" d="100"/>
          <a:sy n="76" d="100"/>
        </p:scale>
        <p:origin x="3264" y="96"/>
      </p:cViewPr>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5CF323-270F-40CB-AF7A-2CC26EA6359D}" type="datetimeFigureOut">
              <a:rPr lang="en-US" smtClean="0"/>
              <a:pPr/>
              <a:t>12/29/13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18FF5F-08C6-42CE-9569-5553047FA3B0}"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7834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AAEB5-4261-4237-8ADA-E8D5149DBCDC}" type="datetimeFigureOut">
              <a:rPr lang="en-US" smtClean="0"/>
              <a:pPr/>
              <a:t>12/29/13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D280D-8141-4FE3-84FA-10127734B4A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16734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Date Placeholder 27"/>
          <p:cNvSpPr>
            <a:spLocks noGrp="1"/>
          </p:cNvSpPr>
          <p:nvPr>
            <p:ph type="dt" sz="half" idx="10"/>
          </p:nvPr>
        </p:nvSpPr>
        <p:spPr>
          <a:xfrm>
            <a:off x="7353287" y="2931219"/>
            <a:ext cx="960120" cy="457200"/>
          </a:xfrm>
        </p:spPr>
        <p:txBody>
          <a:bodyPr/>
          <a:lstStyle>
            <a:lvl1pPr>
              <a:defRPr>
                <a:solidFill>
                  <a:schemeClr val="bg1"/>
                </a:solidFill>
              </a:defRPr>
            </a:lvl1pPr>
          </a:lstStyle>
          <a:p>
            <a:fld id="{533BCB2B-1AF8-4FC0-8A17-C0E6D40426BF}" type="datetime1">
              <a:rPr lang="en-US" smtClean="0"/>
              <a:pPr/>
              <a:t>12/29/13</a:t>
            </a:fld>
            <a:endParaRPr lang="en-US"/>
          </a:p>
        </p:txBody>
      </p:sp>
      <p:sp>
        <p:nvSpPr>
          <p:cNvPr id="17" name="Footer Placeholder 16"/>
          <p:cNvSpPr>
            <a:spLocks noGrp="1"/>
          </p:cNvSpPr>
          <p:nvPr>
            <p:ph type="ftr" sz="quarter" idx="11"/>
          </p:nvPr>
        </p:nvSpPr>
        <p:spPr>
          <a:xfrm>
            <a:off x="6057887" y="2930267"/>
            <a:ext cx="1295400" cy="457200"/>
          </a:xfrm>
        </p:spPr>
        <p:txBody>
          <a:bodyPr/>
          <a:lstStyle>
            <a:lvl1pPr>
              <a:defRPr>
                <a:solidFill>
                  <a:schemeClr val="bg1"/>
                </a:solidFill>
              </a:defRPr>
            </a:lvl1pPr>
          </a:lstStyle>
          <a:p>
            <a:endParaRPr lang="en-US"/>
          </a:p>
        </p:txBody>
      </p:sp>
      <p:sp>
        <p:nvSpPr>
          <p:cNvPr id="29" name="Slide Number Placeholder 28"/>
          <p:cNvSpPr>
            <a:spLocks noGrp="1"/>
          </p:cNvSpPr>
          <p:nvPr>
            <p:ph type="sldNum" sz="quarter" idx="12"/>
          </p:nvPr>
        </p:nvSpPr>
        <p:spPr>
          <a:xfrm>
            <a:off x="8320089" y="361748"/>
            <a:ext cx="747712" cy="365760"/>
          </a:xfrm>
        </p:spPr>
        <p:txBody>
          <a:bodyPr/>
          <a:lstStyle>
            <a:lvl1pPr algn="r">
              <a:defRPr sz="1800">
                <a:solidFill>
                  <a:schemeClr val="bg1"/>
                </a:solidFill>
              </a:defRPr>
            </a:lvl1pPr>
          </a:lstStyle>
          <a:p>
            <a:fld id="{401CF334-2D5C-4859-84A6-CA7E6E43FAEB}" type="slidenum">
              <a:rPr lang="en-US" smtClean="0"/>
              <a:pPr/>
              <a:t>‹#›</a:t>
            </a:fld>
            <a:endParaRPr lang="en-US"/>
          </a:p>
        </p:txBody>
      </p:sp>
      <p:sp>
        <p:nvSpPr>
          <p:cNvPr id="9" name="Subtitle 8"/>
          <p:cNvSpPr>
            <a:spLocks noGrp="1"/>
          </p:cNvSpPr>
          <p:nvPr>
            <p:ph type="subTitle" idx="1"/>
          </p:nvPr>
        </p:nvSpPr>
        <p:spPr>
          <a:xfrm>
            <a:off x="457200" y="2624917"/>
            <a:ext cx="5435600" cy="1752600"/>
          </a:xfrm>
        </p:spPr>
        <p:txBody>
          <a:bodyPr/>
          <a:lstStyle>
            <a:lvl1pPr marL="64008" indent="0" algn="l">
              <a:buNone/>
              <a:defRPr sz="2400">
                <a:solidFill>
                  <a:schemeClr val="accent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8" name="Title 7"/>
          <p:cNvSpPr>
            <a:spLocks noGrp="1"/>
          </p:cNvSpPr>
          <p:nvPr>
            <p:ph type="ctrTitle"/>
          </p:nvPr>
        </p:nvSpPr>
        <p:spPr>
          <a:xfrm>
            <a:off x="457200" y="1126868"/>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6023769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56C92A-CAD7-4B96-8A25-64B92E050815}" type="datetime1">
              <a:rPr lang="en-US" smtClean="0"/>
              <a:pPr/>
              <a:t>12/29/13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2423242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134F62-EA7E-4D70-AF22-BD86757D3155}" type="datetime1">
              <a:rPr lang="en-US" smtClean="0"/>
              <a:pPr/>
              <a:t>12/29/13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3" name="Vertical Text Placeholder 2"/>
          <p:cNvSpPr>
            <a:spLocks noGrp="1"/>
          </p:cNvSpPr>
          <p:nvPr>
            <p:ph type="body" orient="vert" idx="1"/>
          </p:nvPr>
        </p:nvSpPr>
        <p:spPr>
          <a:xfrm>
            <a:off x="457200" y="1143001"/>
            <a:ext cx="6248400" cy="519042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6781800" y="1143001"/>
            <a:ext cx="1905000" cy="5190423"/>
          </a:xfrm>
        </p:spPr>
        <p:txBody>
          <a:bodyPr vert="eaVert"/>
          <a:lstStyle/>
          <a:p>
            <a:r>
              <a:rPr kumimoji="0" lang="en-US" smtClean="0"/>
              <a:t>Click to edit Master title style</a:t>
            </a:r>
            <a:endParaRPr kumimoji="0"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4863785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7" name="Date Placeholder 13"/>
          <p:cNvSpPr>
            <a:spLocks noGrp="1"/>
          </p:cNvSpPr>
          <p:nvPr>
            <p:ph type="dt" sz="half" idx="2"/>
          </p:nvPr>
        </p:nvSpPr>
        <p:spPr>
          <a:xfrm>
            <a:off x="6586536" y="432590"/>
            <a:ext cx="957264" cy="457200"/>
          </a:xfrm>
          <a:prstGeom prst="rect">
            <a:avLst/>
          </a:prstGeom>
        </p:spPr>
        <p:txBody>
          <a:bodyPr vert="horz"/>
          <a:lstStyle>
            <a:lvl1pPr algn="l" eaLnBrk="1" latinLnBrk="0" hangingPunct="1">
              <a:defRPr kumimoji="0" sz="800">
                <a:solidFill>
                  <a:schemeClr val="tx1"/>
                </a:solidFill>
              </a:defRPr>
            </a:lvl1pPr>
          </a:lstStyle>
          <a:p>
            <a:fld id="{AEF53E84-C9AC-42E6-BCCB-90EC2A56B8E3}" type="datetime1">
              <a:rPr lang="en-US" smtClean="0"/>
              <a:pPr/>
              <a:t>12/29/13</a:t>
            </a:fld>
            <a:endParaRPr lang="en-US"/>
          </a:p>
        </p:txBody>
      </p:sp>
      <p:sp>
        <p:nvSpPr>
          <p:cNvPr id="8" name="Footer Placeholder 2"/>
          <p:cNvSpPr>
            <a:spLocks noGrp="1"/>
          </p:cNvSpPr>
          <p:nvPr>
            <p:ph type="ftr" sz="quarter" idx="3"/>
          </p:nvPr>
        </p:nvSpPr>
        <p:spPr>
          <a:xfrm>
            <a:off x="5257800" y="432590"/>
            <a:ext cx="1325880" cy="457200"/>
          </a:xfrm>
          <a:prstGeom prst="rect">
            <a:avLst/>
          </a:prstGeom>
        </p:spPr>
        <p:txBody>
          <a:bodyPr vert="horz"/>
          <a:lstStyle>
            <a:lvl1pPr algn="r" eaLnBrk="1" latinLnBrk="0" hangingPunct="1">
              <a:defRPr kumimoji="0" sz="800">
                <a:solidFill>
                  <a:schemeClr val="tx1"/>
                </a:solidFill>
              </a:defRPr>
            </a:lvl1pPr>
          </a:lstStyle>
          <a:p>
            <a:endParaRPr lang="en-US" dirty="0"/>
          </a:p>
        </p:txBody>
      </p:sp>
      <p:sp>
        <p:nvSpPr>
          <p:cNvPr id="9" name="Slide Number Placeholder 22"/>
          <p:cNvSpPr>
            <a:spLocks noGrp="1"/>
          </p:cNvSpPr>
          <p:nvPr>
            <p:ph type="sldNum" sz="quarter" idx="4"/>
          </p:nvPr>
        </p:nvSpPr>
        <p:spPr>
          <a:xfrm>
            <a:off x="8174736" y="329018"/>
            <a:ext cx="762000" cy="365760"/>
          </a:xfrm>
          <a:prstGeom prst="rect">
            <a:avLst/>
          </a:prstGeom>
        </p:spPr>
        <p:txBody>
          <a:bodyPr vert="horz" anchor="b"/>
          <a:lstStyle>
            <a:lvl1pPr algn="r" eaLnBrk="1" latinLnBrk="0" hangingPunct="1">
              <a:defRPr kumimoji="0" sz="1800">
                <a:solidFill>
                  <a:schemeClr val="bg1"/>
                </a:solidFill>
              </a:defRPr>
            </a:lvl1pPr>
          </a:lstStyle>
          <a:p>
            <a:fld id="{401CF334-2D5C-4859-84A6-CA7E6E43FAEB}" type="slidenum">
              <a:rPr lang="en-US" smtClean="0"/>
              <a:pPr/>
              <a:t>‹#›</a:t>
            </a:fld>
            <a:endParaRPr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lvl1pPr>
              <a:defRPr>
                <a:solidFill>
                  <a:schemeClr val="bg1"/>
                </a:solidFill>
              </a:defRPr>
            </a:lvl1pPr>
          </a:lstStyle>
          <a:p>
            <a:r>
              <a:rPr kumimoji="0" lang="en-US" smtClean="0"/>
              <a:t>Click to edit Master title style</a:t>
            </a:r>
            <a:endParaRPr kumimoji="0"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823865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F3FA8F-E4AE-4BCB-ADE0-9DECA7A16747}" type="datetime1">
              <a:rPr lang="en-US" smtClean="0"/>
              <a:pPr/>
              <a:t>12/29/13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accent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22313" y="1981202"/>
            <a:ext cx="7772400" cy="1362075"/>
          </a:xfrm>
        </p:spPr>
        <p:txBody>
          <a:bodyPr anchor="b">
            <a:noAutofit/>
          </a:bodyPr>
          <a:lstStyle>
            <a:lvl1pPr algn="l">
              <a:buNone/>
              <a:defRPr sz="4300" b="1" cap="none" baseline="0">
                <a:ln w="12700">
                  <a:solidFill>
                    <a:schemeClr val="accent2">
                      <a:shade val="90000"/>
                      <a:satMod val="150000"/>
                    </a:schemeClr>
                  </a:solidFill>
                </a:ln>
                <a:solidFill>
                  <a:schemeClr val="bg1"/>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4028542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1EA8D5-A1EF-4995-BB5E-D278733DC501}" type="datetime1">
              <a:rPr lang="en-US" smtClean="0"/>
              <a:pPr/>
              <a:t>12/29/13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4" name="Content Placeholder 3"/>
          <p:cNvSpPr>
            <a:spLocks noGrp="1"/>
          </p:cNvSpPr>
          <p:nvPr>
            <p:ph sz="half" idx="2"/>
          </p:nvPr>
        </p:nvSpPr>
        <p:spPr>
          <a:xfrm>
            <a:off x="4648200" y="2249426"/>
            <a:ext cx="4038600" cy="39989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457200" y="2249426"/>
            <a:ext cx="4038600" cy="39989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0258725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a:xfrm>
            <a:off x="6586536" y="466456"/>
            <a:ext cx="957264" cy="457200"/>
          </a:xfrm>
        </p:spPr>
        <p:txBody>
          <a:bodyPr rtlCol="0"/>
          <a:lstStyle/>
          <a:p>
            <a:fld id="{1EA8C313-C41C-438F-9ABA-0F5C940ADB13}" type="datetime1">
              <a:rPr lang="en-US" smtClean="0"/>
              <a:pPr/>
              <a:t>12/29/13</a:t>
            </a:fld>
            <a:endParaRPr lang="en-US"/>
          </a:p>
        </p:txBody>
      </p:sp>
      <p:sp>
        <p:nvSpPr>
          <p:cNvPr id="27" name="Slide Number Placeholder 26"/>
          <p:cNvSpPr>
            <a:spLocks noGrp="1"/>
          </p:cNvSpPr>
          <p:nvPr>
            <p:ph type="sldNum" sz="quarter" idx="11"/>
          </p:nvPr>
        </p:nvSpPr>
        <p:spPr>
          <a:xfrm>
            <a:off x="8174736" y="362884"/>
            <a:ext cx="762000" cy="365760"/>
          </a:xfrm>
        </p:spPr>
        <p:txBody>
          <a:bodyPr rtlCol="0"/>
          <a:lstStyle/>
          <a:p>
            <a:fld id="{401CF334-2D5C-4859-84A6-CA7E6E43FAEB}" type="slidenum">
              <a:rPr lang="en-US" smtClean="0"/>
              <a:pPr/>
              <a:t>‹#›</a:t>
            </a:fld>
            <a:endParaRPr lang="en-US"/>
          </a:p>
        </p:txBody>
      </p:sp>
      <p:sp>
        <p:nvSpPr>
          <p:cNvPr id="28" name="Footer Placeholder 27"/>
          <p:cNvSpPr>
            <a:spLocks noGrp="1"/>
          </p:cNvSpPr>
          <p:nvPr>
            <p:ph type="ftr" sz="quarter" idx="12"/>
          </p:nvPr>
        </p:nvSpPr>
        <p:spPr>
          <a:xfrm>
            <a:off x="5257800" y="466456"/>
            <a:ext cx="1325880" cy="457200"/>
          </a:xfrm>
        </p:spPr>
        <p:txBody>
          <a:bodyPr rtlCol="0"/>
          <a:lstStyle/>
          <a:p>
            <a:endParaRPr lang="en-US"/>
          </a:p>
        </p:txBody>
      </p:sp>
      <p:sp>
        <p:nvSpPr>
          <p:cNvPr id="6" name="Content Placeholder 5"/>
          <p:cNvSpPr>
            <a:spLocks noGrp="1"/>
          </p:cNvSpPr>
          <p:nvPr>
            <p:ph sz="quarter" idx="4"/>
          </p:nvPr>
        </p:nvSpPr>
        <p:spPr>
          <a:xfrm>
            <a:off x="4718305" y="236985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4721226" y="1906310"/>
            <a:ext cx="4041775" cy="457200"/>
          </a:xfrm>
          <a:solidFill>
            <a:schemeClr val="bg1">
              <a:alpha val="25000"/>
            </a:schemeClr>
          </a:solidFill>
          <a:ln w="12700">
            <a:noFill/>
          </a:ln>
        </p:spPr>
        <p:txBody>
          <a:bodyPr anchor="ctr">
            <a:noAutofit/>
          </a:bodyPr>
          <a:lstStyle>
            <a:lvl1pPr marL="45720" indent="0">
              <a:buNone/>
              <a:defRPr sz="1900" b="0">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36985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381000" y="1906310"/>
            <a:ext cx="4041648" cy="457200"/>
          </a:xfrm>
          <a:solidFill>
            <a:schemeClr val="bg1">
              <a:alpha val="25000"/>
            </a:schemeClr>
          </a:solidFill>
          <a:ln w="12700">
            <a:noFill/>
          </a:ln>
        </p:spPr>
        <p:txBody>
          <a:bodyPr anchor="ctr">
            <a:noAutofit/>
          </a:bodyPr>
          <a:lstStyle>
            <a:lvl1pPr marL="45720" indent="0">
              <a:buNone/>
              <a:defRPr sz="1900" b="0">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381000" y="804340"/>
            <a:ext cx="8382000" cy="1069848"/>
          </a:xfrm>
        </p:spPr>
        <p:txBody>
          <a:bodyPr anchor="ctr"/>
          <a:lstStyle>
            <a:lvl1pPr>
              <a:defRPr sz="4000" b="0" i="0" cap="none" baseline="0"/>
            </a:lvl1pPr>
          </a:lstStyle>
          <a:p>
            <a:r>
              <a:rPr kumimoji="0" lang="en-US" smtClean="0"/>
              <a:t>Click to edit Master title style</a:t>
            </a:r>
            <a:endParaRPr kumimoji="0"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5289375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6" name="Date Placeholder 13"/>
          <p:cNvSpPr>
            <a:spLocks noGrp="1"/>
          </p:cNvSpPr>
          <p:nvPr>
            <p:ph type="dt" sz="half" idx="2"/>
          </p:nvPr>
        </p:nvSpPr>
        <p:spPr>
          <a:xfrm>
            <a:off x="6586536" y="432590"/>
            <a:ext cx="957264" cy="457200"/>
          </a:xfrm>
          <a:prstGeom prst="rect">
            <a:avLst/>
          </a:prstGeom>
        </p:spPr>
        <p:txBody>
          <a:bodyPr vert="horz"/>
          <a:lstStyle>
            <a:lvl1pPr algn="l" eaLnBrk="1" latinLnBrk="0" hangingPunct="1">
              <a:defRPr kumimoji="0" sz="800">
                <a:solidFill>
                  <a:schemeClr val="tx2"/>
                </a:solidFill>
              </a:defRPr>
            </a:lvl1pPr>
          </a:lstStyle>
          <a:p>
            <a:fld id="{BCD7CAB1-3B26-4557-B57F-DA3E294B9278}" type="datetime1">
              <a:rPr lang="en-US" smtClean="0"/>
              <a:pPr/>
              <a:t>12/29/13</a:t>
            </a:fld>
            <a:endParaRPr lang="en-US"/>
          </a:p>
        </p:txBody>
      </p:sp>
      <p:sp>
        <p:nvSpPr>
          <p:cNvPr id="7" name="Footer Placeholder 2"/>
          <p:cNvSpPr>
            <a:spLocks noGrp="1"/>
          </p:cNvSpPr>
          <p:nvPr>
            <p:ph type="ftr" sz="quarter" idx="3"/>
          </p:nvPr>
        </p:nvSpPr>
        <p:spPr>
          <a:xfrm>
            <a:off x="5257800" y="432590"/>
            <a:ext cx="1325880" cy="457200"/>
          </a:xfrm>
          <a:prstGeom prst="rect">
            <a:avLst/>
          </a:prstGeom>
        </p:spPr>
        <p:txBody>
          <a:bodyPr vert="horz"/>
          <a:lstStyle>
            <a:lvl1pPr algn="r" eaLnBrk="1" latinLnBrk="0" hangingPunct="1">
              <a:defRPr kumimoji="0" sz="800">
                <a:solidFill>
                  <a:schemeClr val="tx2"/>
                </a:solidFill>
              </a:defRPr>
            </a:lvl1pPr>
          </a:lstStyle>
          <a:p>
            <a:endParaRPr lang="en-US" dirty="0"/>
          </a:p>
        </p:txBody>
      </p:sp>
      <p:sp>
        <p:nvSpPr>
          <p:cNvPr id="8" name="Slide Number Placeholder 22"/>
          <p:cNvSpPr>
            <a:spLocks noGrp="1"/>
          </p:cNvSpPr>
          <p:nvPr>
            <p:ph type="sldNum" sz="quarter" idx="4"/>
          </p:nvPr>
        </p:nvSpPr>
        <p:spPr>
          <a:xfrm>
            <a:off x="8174736" y="329018"/>
            <a:ext cx="762000" cy="365760"/>
          </a:xfrm>
          <a:prstGeom prst="rect">
            <a:avLst/>
          </a:prstGeom>
        </p:spPr>
        <p:txBody>
          <a:bodyPr vert="horz" anchor="b"/>
          <a:lstStyle>
            <a:lvl1pPr algn="r" eaLnBrk="1" latinLnBrk="0" hangingPunct="1">
              <a:defRPr kumimoji="0" sz="1800">
                <a:solidFill>
                  <a:schemeClr val="bg2"/>
                </a:solidFill>
              </a:defRPr>
            </a:lvl1pPr>
          </a:lstStyle>
          <a:p>
            <a:fld id="{401CF334-2D5C-4859-84A6-CA7E6E43FAEB}" type="slidenum">
              <a:rPr lang="en-US" smtClean="0"/>
              <a:pPr/>
              <a:t>‹#›</a:t>
            </a:fld>
            <a:endParaRPr lang="en-US"/>
          </a:p>
        </p:txBody>
      </p:sp>
      <p:sp>
        <p:nvSpPr>
          <p:cNvPr id="2" name="Title 1"/>
          <p:cNvSpPr>
            <a:spLocks noGrp="1"/>
          </p:cNvSpPr>
          <p:nvPr>
            <p:ph type="title"/>
          </p:nvPr>
        </p:nvSpPr>
        <p:spPr>
          <a:xfrm>
            <a:off x="457200" y="1143000"/>
            <a:ext cx="8229600" cy="1069848"/>
          </a:xfrm>
        </p:spPr>
        <p:txBody>
          <a:bodyPr anchor="ctr"/>
          <a:lstStyle>
            <a:lvl1pPr>
              <a:defRPr sz="4000">
                <a:solidFill>
                  <a:schemeClr val="bg1"/>
                </a:solidFill>
              </a:defRPr>
            </a:lvl1pPr>
          </a:lstStyle>
          <a:p>
            <a:r>
              <a:rPr kumimoji="0" lang="en-US" smtClean="0"/>
              <a:t>Click to edit Master title style</a:t>
            </a:r>
            <a:endParaRPr kumimoji="0"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3935594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941E0-B930-4E4F-B101-1077B3800E20}" type="datetime1">
              <a:rPr lang="en-US" smtClean="0"/>
              <a:pPr/>
              <a:t>12/29/13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7773416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1540AC2-8591-468F-9A21-0A84DF454DEF}" type="datetime1">
              <a:rPr lang="en-US" smtClean="0"/>
              <a:pPr/>
              <a:t>12/29/13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solidFill>
                  <a:schemeClr val="tx1"/>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473592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CA9968-A8E7-4C22-B7AC-58FCBCCC98E9}" type="datetime1">
              <a:rPr lang="en-US" smtClean="0"/>
              <a:pPr/>
              <a:t>12/29/13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10"/>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5440435" y="1109162"/>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4478070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3">
              <a:lumMod val="50000"/>
              <a:alpha val="47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4" name="Date Placeholder 13"/>
          <p:cNvSpPr>
            <a:spLocks noGrp="1"/>
          </p:cNvSpPr>
          <p:nvPr>
            <p:ph type="dt" sz="half" idx="2"/>
          </p:nvPr>
        </p:nvSpPr>
        <p:spPr>
          <a:xfrm>
            <a:off x="6586536" y="432590"/>
            <a:ext cx="957264" cy="457200"/>
          </a:xfrm>
          <a:prstGeom prst="rect">
            <a:avLst/>
          </a:prstGeom>
        </p:spPr>
        <p:txBody>
          <a:bodyPr vert="horz"/>
          <a:lstStyle>
            <a:lvl1pPr algn="l" eaLnBrk="1" latinLnBrk="0" hangingPunct="1">
              <a:defRPr kumimoji="0" sz="800">
                <a:solidFill>
                  <a:schemeClr val="tx1"/>
                </a:solidFill>
              </a:defRPr>
            </a:lvl1pPr>
          </a:lstStyle>
          <a:p>
            <a:fld id="{5739D9E8-B0FF-4E40-8A65-1C1B44D4BA58}" type="datetime1">
              <a:rPr lang="en-US" smtClean="0"/>
              <a:pPr/>
              <a:t>12/29/13</a:t>
            </a:fld>
            <a:endParaRPr lang="en-US"/>
          </a:p>
        </p:txBody>
      </p:sp>
      <p:sp>
        <p:nvSpPr>
          <p:cNvPr id="3" name="Footer Placeholder 2"/>
          <p:cNvSpPr>
            <a:spLocks noGrp="1"/>
          </p:cNvSpPr>
          <p:nvPr>
            <p:ph type="ftr" sz="quarter" idx="3"/>
          </p:nvPr>
        </p:nvSpPr>
        <p:spPr>
          <a:xfrm>
            <a:off x="5257800" y="432590"/>
            <a:ext cx="1325880" cy="457200"/>
          </a:xfrm>
          <a:prstGeom prst="rect">
            <a:avLst/>
          </a:prstGeom>
        </p:spPr>
        <p:txBody>
          <a:bodyPr vert="horz"/>
          <a:lstStyle>
            <a:lvl1pPr algn="r" eaLnBrk="1" latinLnBrk="0" hangingPunct="1">
              <a:defRPr kumimoji="0" sz="800">
                <a:solidFill>
                  <a:schemeClr val="tx1"/>
                </a:solidFill>
              </a:defRPr>
            </a:lvl1pPr>
          </a:lstStyle>
          <a:p>
            <a:endParaRPr lang="en-US" dirty="0"/>
          </a:p>
        </p:txBody>
      </p:sp>
      <p:sp>
        <p:nvSpPr>
          <p:cNvPr id="23" name="Slide Number Placeholder 22"/>
          <p:cNvSpPr>
            <a:spLocks noGrp="1"/>
          </p:cNvSpPr>
          <p:nvPr>
            <p:ph type="sldNum" sz="quarter" idx="4"/>
          </p:nvPr>
        </p:nvSpPr>
        <p:spPr>
          <a:xfrm>
            <a:off x="8174736" y="329018"/>
            <a:ext cx="762000" cy="365760"/>
          </a:xfrm>
          <a:prstGeom prst="rect">
            <a:avLst/>
          </a:prstGeom>
        </p:spPr>
        <p:txBody>
          <a:bodyPr vert="horz" anchor="b"/>
          <a:lstStyle>
            <a:lvl1pPr algn="r" eaLnBrk="1" latinLnBrk="0" hangingPunct="1">
              <a:defRPr kumimoji="0" sz="1800">
                <a:solidFill>
                  <a:schemeClr val="bg2"/>
                </a:solidFill>
              </a:defRPr>
            </a:lvl1pPr>
          </a:lstStyle>
          <a:p>
            <a:fld id="{401CF334-2D5C-4859-84A6-CA7E6E43FAEB}" type="slidenum">
              <a:rPr lang="en-US" smtClean="0"/>
              <a:pPr/>
              <a:t>‹#›</a:t>
            </a:fld>
            <a:endParaRPr lang="en-US"/>
          </a:p>
        </p:txBody>
      </p:sp>
      <p:sp>
        <p:nvSpPr>
          <p:cNvPr id="13" name="Text Placeholder 12"/>
          <p:cNvSpPr>
            <a:spLocks noGrp="1"/>
          </p:cNvSpPr>
          <p:nvPr>
            <p:ph type="body" idx="1"/>
          </p:nvPr>
        </p:nvSpPr>
        <p:spPr>
          <a:xfrm>
            <a:off x="457200" y="1927697"/>
            <a:ext cx="8229600" cy="4325112"/>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itle Placeholder 21"/>
          <p:cNvSpPr>
            <a:spLocks noGrp="1"/>
          </p:cNvSpPr>
          <p:nvPr>
            <p:ph type="title"/>
          </p:nvPr>
        </p:nvSpPr>
        <p:spPr>
          <a:xfrm>
            <a:off x="457200" y="821273"/>
            <a:ext cx="8229600" cy="1066800"/>
          </a:xfrm>
          <a:prstGeom prst="rect">
            <a:avLst/>
          </a:prstGeom>
        </p:spPr>
        <p:txBody>
          <a:bodyPr vert="horz" anchor="ctr">
            <a:normAutofit/>
          </a:bodyPr>
          <a:lstStyle/>
          <a:p>
            <a:r>
              <a:rPr kumimoji="0" lang="en-US" smtClean="0"/>
              <a:t>Click to edit Master title style</a:t>
            </a:r>
            <a:endParaRPr kumimoji="0"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591809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hf sldNum="0" hdr="0" dt="0"/>
  <p:txStyles>
    <p:titleStyle>
      <a:lvl1pPr algn="l" rtl="0" eaLnBrk="1" latinLnBrk="0" hangingPunct="1">
        <a:spcBef>
          <a:spcPct val="0"/>
        </a:spcBef>
        <a:buNone/>
        <a:defRPr kumimoji="0" sz="4000" kern="1200">
          <a:solidFill>
            <a:schemeClr val="bg1"/>
          </a:solidFill>
          <a:latin typeface="+mj-lt"/>
          <a:ea typeface="+mj-ea"/>
          <a:cs typeface="+mj-cs"/>
        </a:defRPr>
      </a:lvl1pPr>
    </p:titleStyle>
    <p:bodyStyle>
      <a:lvl1pPr marL="365760" indent="-256032"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0" orient="horz" pos="2160" userDrawn="1">
          <p15:clr>
            <a:srgbClr val="F26B43"/>
          </p15:clr>
        </p15:guide>
        <p15:guide id="1" pos="3840" userDrawn="1">
          <p15:clr>
            <a:srgbClr val="F26B43"/>
          </p15:clr>
        </p15:guide>
        <p15:guide id="2" orient="horz" pos="384" userDrawn="1">
          <p15:clr>
            <a:srgbClr val="F26B43"/>
          </p15:clr>
        </p15:guide>
        <p15:guide id="3"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20000"/>
        </a:solidFill>
        <a:effectLst/>
      </p:bgPr>
    </p:bg>
    <p:spTree>
      <p:nvGrpSpPr>
        <p:cNvPr id="1" name=""/>
        <p:cNvGrpSpPr/>
        <p:nvPr/>
      </p:nvGrpSpPr>
      <p:grpSpPr>
        <a:xfrm>
          <a:off x="0" y="0"/>
          <a:ext cx="0" cy="0"/>
          <a:chOff x="0" y="0"/>
          <a:chExt cx="0" cy="0"/>
        </a:xfrm>
      </p:grpSpPr>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1927697"/>
            <a:ext cx="6130094" cy="4325112"/>
          </a:xfrm>
        </p:spPr>
        <p:txBody>
          <a:bodyPr/>
          <a:lstStyle/>
          <a:p>
            <a:pPr lvl="0"/>
            <a:r>
              <a:rPr lang="en-US" b="1" dirty="0" smtClean="0">
                <a:solidFill>
                  <a:schemeClr val="bg1">
                    <a:lumMod val="85000"/>
                  </a:schemeClr>
                </a:solidFill>
                <a:effectLst>
                  <a:outerShdw blurRad="50800" dist="38100" dir="2700000">
                    <a:srgbClr val="000000">
                      <a:alpha val="43000"/>
                    </a:srgbClr>
                  </a:outerShdw>
                </a:effectLst>
              </a:rPr>
              <a:t>The Epicurean Paradox</a:t>
            </a:r>
          </a:p>
          <a:p>
            <a:pPr lvl="1"/>
            <a:r>
              <a:rPr lang="en-US" sz="2400" b="1" i="1" dirty="0" smtClean="0">
                <a:solidFill>
                  <a:schemeClr val="bg1">
                    <a:lumMod val="85000"/>
                  </a:schemeClr>
                </a:solidFill>
                <a:effectLst>
                  <a:outerShdw blurRad="50800" dist="38100" dir="2700000">
                    <a:srgbClr val="000000">
                      <a:alpha val="43000"/>
                    </a:srgbClr>
                  </a:outerShdw>
                </a:effectLst>
              </a:rPr>
              <a:t>Why Does God Allow Evil? </a:t>
            </a:r>
          </a:p>
          <a:p>
            <a:pPr lvl="1"/>
            <a:r>
              <a:rPr lang="en-US" sz="2400" b="1" i="1" dirty="0" smtClean="0">
                <a:solidFill>
                  <a:schemeClr val="bg1">
                    <a:lumMod val="85000"/>
                  </a:schemeClr>
                </a:solidFill>
                <a:effectLst>
                  <a:outerShdw blurRad="50800" dist="38100" dir="2700000">
                    <a:srgbClr val="000000">
                      <a:alpha val="43000"/>
                    </a:srgbClr>
                  </a:outerShdw>
                </a:effectLst>
              </a:rPr>
              <a:t>Why doesn’t He remove it? </a:t>
            </a:r>
          </a:p>
        </p:txBody>
      </p:sp>
      <p:sp>
        <p:nvSpPr>
          <p:cNvPr id="13" name="Title 12"/>
          <p:cNvSpPr>
            <a:spLocks noGrp="1"/>
          </p:cNvSpPr>
          <p:nvPr>
            <p:ph type="title"/>
          </p:nvPr>
        </p:nvSpPr>
        <p:spPr/>
        <p:txBody>
          <a:bodyPr>
            <a:normAutofit/>
          </a:bodyPr>
          <a:lstStyle/>
          <a:p>
            <a:r>
              <a:rPr lang="en-US" b="1" dirty="0" smtClean="0">
                <a:effectLst>
                  <a:outerShdw blurRad="50800" dist="38100" dir="2700000">
                    <a:srgbClr val="000000">
                      <a:alpha val="43000"/>
                    </a:srgbClr>
                  </a:outerShdw>
                </a:effectLst>
              </a:rPr>
              <a:t>The Problem of Evil</a:t>
            </a:r>
            <a:endParaRPr lang="en-US" b="1" dirty="0">
              <a:effectLst>
                <a:outerShdw blurRad="50800" dist="38100" dir="2700000">
                  <a:srgbClr val="000000">
                    <a:alpha val="43000"/>
                  </a:srgbClr>
                </a:outerShdw>
              </a:effectLst>
            </a:endParaRPr>
          </a:p>
        </p:txBody>
      </p:sp>
      <p:graphicFrame>
        <p:nvGraphicFramePr>
          <p:cNvPr id="5" name="Table 4"/>
          <p:cNvGraphicFramePr>
            <a:graphicFrameLocks noGrp="1"/>
          </p:cNvGraphicFramePr>
          <p:nvPr/>
        </p:nvGraphicFramePr>
        <p:xfrm>
          <a:off x="447871" y="3504475"/>
          <a:ext cx="5863308" cy="2368101"/>
        </p:xfrm>
        <a:graphic>
          <a:graphicData uri="http://schemas.openxmlformats.org/drawingml/2006/table">
            <a:tbl>
              <a:tblPr firstRow="1" bandRow="1">
                <a:tableStyleId>{F5AB1C69-6EDB-4FF4-983F-18BD219EF322}</a:tableStyleId>
              </a:tblPr>
              <a:tblGrid>
                <a:gridCol w="1465827"/>
                <a:gridCol w="1465827"/>
                <a:gridCol w="1465827"/>
                <a:gridCol w="1465827"/>
              </a:tblGrid>
              <a:tr h="789367">
                <a:tc>
                  <a:txBody>
                    <a:bodyPr/>
                    <a:lstStyle/>
                    <a:p>
                      <a:pPr algn="ctr"/>
                      <a:r>
                        <a:rPr lang="en-US" dirty="0" smtClean="0"/>
                        <a:t>Willing but unable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Able but unwilling</a:t>
                      </a:r>
                    </a:p>
                  </a:txBody>
                  <a:tcPr/>
                </a:tc>
                <a:tc>
                  <a:txBody>
                    <a:bodyPr/>
                    <a:lstStyle/>
                    <a:p>
                      <a:pPr algn="ctr"/>
                      <a:r>
                        <a:rPr lang="en-US" dirty="0" smtClean="0"/>
                        <a:t>Unwilling and unable</a:t>
                      </a:r>
                      <a:endParaRPr lang="en-US" dirty="0"/>
                    </a:p>
                  </a:txBody>
                  <a:tcPr/>
                </a:tc>
                <a:tc>
                  <a:txBody>
                    <a:bodyPr/>
                    <a:lstStyle/>
                    <a:p>
                      <a:pPr algn="ctr"/>
                      <a:r>
                        <a:rPr lang="en-US" dirty="0" smtClean="0"/>
                        <a:t> </a:t>
                      </a:r>
                      <a:endParaRPr lang="en-US" dirty="0"/>
                    </a:p>
                  </a:txBody>
                  <a:tcPr/>
                </a:tc>
              </a:tr>
              <a:tr h="789367">
                <a:tc>
                  <a:txBody>
                    <a:bodyPr/>
                    <a:lstStyle/>
                    <a:p>
                      <a:pPr algn="ctr"/>
                      <a:r>
                        <a:rPr lang="en-US" b="1" dirty="0" smtClean="0"/>
                        <a:t>Feeble</a:t>
                      </a:r>
                      <a:endParaRPr lang="en-US" b="1" dirty="0"/>
                    </a:p>
                  </a:txBody>
                  <a:tcPr anchor="ctr"/>
                </a:tc>
                <a:tc>
                  <a:txBody>
                    <a:bodyPr/>
                    <a:lstStyle/>
                    <a:p>
                      <a:pPr algn="ctr"/>
                      <a:r>
                        <a:rPr lang="en-US" b="1" dirty="0" smtClean="0"/>
                        <a:t>Hateful</a:t>
                      </a:r>
                      <a:endParaRPr lang="en-US" b="1" dirty="0"/>
                    </a:p>
                  </a:txBody>
                  <a:tcPr anchor="ctr"/>
                </a:tc>
                <a:tc>
                  <a:txBody>
                    <a:bodyPr/>
                    <a:lstStyle/>
                    <a:p>
                      <a:pPr algn="ctr"/>
                      <a:r>
                        <a:rPr lang="en-US" b="1" dirty="0" smtClean="0"/>
                        <a:t>Feeble and Hateful</a:t>
                      </a:r>
                      <a:endParaRPr lang="en-US" b="1" dirty="0"/>
                    </a:p>
                  </a:txBody>
                  <a:tcPr anchor="ctr"/>
                </a:tc>
                <a:tc>
                  <a:txBody>
                    <a:bodyPr/>
                    <a:lstStyle/>
                    <a:p>
                      <a:pPr algn="ctr"/>
                      <a:r>
                        <a:rPr lang="en-US" sz="1600" b="1" dirty="0" smtClean="0"/>
                        <a:t> </a:t>
                      </a:r>
                      <a:endParaRPr lang="en-US" sz="1600" b="1" dirty="0"/>
                    </a:p>
                  </a:txBody>
                  <a:tcPr anchor="ctr"/>
                </a:tc>
              </a:tr>
              <a:tr h="789367">
                <a:tc>
                  <a:txBody>
                    <a:bodyPr/>
                    <a:lstStyle/>
                    <a:p>
                      <a:pPr algn="ctr"/>
                      <a:r>
                        <a:rPr lang="en-US" b="1" dirty="0" smtClean="0"/>
                        <a:t>God is not feeble</a:t>
                      </a:r>
                      <a:endParaRPr lang="en-US" b="1" dirty="0"/>
                    </a:p>
                  </a:txBody>
                  <a:tcPr/>
                </a:tc>
                <a:tc>
                  <a:txBody>
                    <a:bodyPr/>
                    <a:lstStyle/>
                    <a:p>
                      <a:pPr algn="ctr"/>
                      <a:r>
                        <a:rPr lang="en-US" b="1" dirty="0" smtClean="0"/>
                        <a:t>God is not hateful</a:t>
                      </a:r>
                      <a:endParaRPr lang="en-US" dirty="0"/>
                    </a:p>
                  </a:txBody>
                  <a:tcPr/>
                </a:tc>
                <a:tc>
                  <a:txBody>
                    <a:bodyPr/>
                    <a:lstStyle/>
                    <a:p>
                      <a:pPr algn="ctr"/>
                      <a:r>
                        <a:rPr lang="en-US" b="1" dirty="0" smtClean="0"/>
                        <a:t>He is not God</a:t>
                      </a:r>
                      <a:endParaRPr lang="en-US" b="1" dirty="0"/>
                    </a:p>
                  </a:txBody>
                  <a:tcPr/>
                </a:tc>
                <a:tc>
                  <a:txBody>
                    <a:bodyPr/>
                    <a:lstStyle/>
                    <a:p>
                      <a:pPr algn="ctr"/>
                      <a:r>
                        <a:rPr lang="en-US" sz="1600" b="1" dirty="0" smtClean="0"/>
                        <a:t> </a:t>
                      </a:r>
                      <a:endParaRPr lang="en-US" sz="1600" b="1" dirty="0"/>
                    </a:p>
                  </a:txBody>
                  <a:tcPr/>
                </a:tc>
              </a:tr>
            </a:tbl>
          </a:graphicData>
        </a:graphic>
      </p:graphicFrame>
      <p:pic>
        <p:nvPicPr>
          <p:cNvPr id="6" name="Picture 5" descr="399px-Epikouros_BM_1843.jpg"/>
          <p:cNvPicPr>
            <a:picLocks noChangeAspect="1"/>
          </p:cNvPicPr>
          <p:nvPr/>
        </p:nvPicPr>
        <p:blipFill>
          <a:blip r:embed="rId2"/>
          <a:stretch>
            <a:fillRect/>
          </a:stretch>
        </p:blipFill>
        <p:spPr>
          <a:xfrm>
            <a:off x="6855740" y="1442826"/>
            <a:ext cx="1834805" cy="2754507"/>
          </a:xfrm>
          <a:prstGeom prst="rect">
            <a:avLst/>
          </a:prstGeom>
          <a:effectLst>
            <a:outerShdw blurRad="50800" dist="88900" dir="2700000">
              <a:srgbClr val="000000">
                <a:alpha val="43000"/>
              </a:srgbClr>
            </a:outerShdw>
          </a:effectLst>
        </p:spPr>
      </p:pic>
      <p:sp>
        <p:nvSpPr>
          <p:cNvPr id="7" name="TextBox 6"/>
          <p:cNvSpPr txBox="1"/>
          <p:nvPr/>
        </p:nvSpPr>
        <p:spPr>
          <a:xfrm>
            <a:off x="6855741" y="4612497"/>
            <a:ext cx="1827510" cy="830997"/>
          </a:xfrm>
          <a:prstGeom prst="rect">
            <a:avLst/>
          </a:prstGeom>
          <a:noFill/>
          <a:ln>
            <a:noFill/>
          </a:ln>
        </p:spPr>
        <p:txBody>
          <a:bodyPr wrap="square" rtlCol="0" anchor="ctr" anchorCtr="1">
            <a:spAutoFit/>
          </a:bodyPr>
          <a:lstStyle/>
          <a:p>
            <a:pPr algn="ctr"/>
            <a:r>
              <a:rPr lang="en-US" sz="2000" b="1" dirty="0" smtClean="0">
                <a:solidFill>
                  <a:schemeClr val="bg1"/>
                </a:solidFill>
              </a:rPr>
              <a:t>Epicurus</a:t>
            </a:r>
          </a:p>
          <a:p>
            <a:pPr algn="ctr"/>
            <a:r>
              <a:rPr lang="en-US" sz="1400" b="1" dirty="0" smtClean="0">
                <a:solidFill>
                  <a:schemeClr val="bg1"/>
                </a:solidFill>
              </a:rPr>
              <a:t>Greek Philosopher</a:t>
            </a:r>
          </a:p>
          <a:p>
            <a:pPr algn="ctr"/>
            <a:r>
              <a:rPr lang="en-US" sz="1400" b="1" dirty="0" smtClean="0">
                <a:solidFill>
                  <a:schemeClr val="bg1"/>
                </a:solidFill>
              </a:rPr>
              <a:t>(341-270 BC)</a:t>
            </a:r>
            <a:endParaRPr lang="en-US" sz="1400" b="1"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82935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1927697"/>
            <a:ext cx="6130094" cy="4325112"/>
          </a:xfrm>
        </p:spPr>
        <p:txBody>
          <a:bodyPr/>
          <a:lstStyle/>
          <a:p>
            <a:pPr lvl="0"/>
            <a:r>
              <a:rPr lang="en-US" b="1" dirty="0" smtClean="0">
                <a:solidFill>
                  <a:schemeClr val="bg1">
                    <a:lumMod val="85000"/>
                  </a:schemeClr>
                </a:solidFill>
                <a:effectLst>
                  <a:outerShdw blurRad="50800" dist="38100" dir="2700000">
                    <a:srgbClr val="000000">
                      <a:alpha val="43000"/>
                    </a:srgbClr>
                  </a:outerShdw>
                </a:effectLst>
              </a:rPr>
              <a:t>The Epicurean Paradox</a:t>
            </a:r>
          </a:p>
          <a:p>
            <a:pPr lvl="1"/>
            <a:r>
              <a:rPr lang="en-US" sz="2400" b="1" i="1" dirty="0" smtClean="0">
                <a:solidFill>
                  <a:schemeClr val="bg1">
                    <a:lumMod val="85000"/>
                  </a:schemeClr>
                </a:solidFill>
                <a:effectLst>
                  <a:outerShdw blurRad="50800" dist="38100" dir="2700000">
                    <a:srgbClr val="000000">
                      <a:alpha val="43000"/>
                    </a:srgbClr>
                  </a:outerShdw>
                </a:effectLst>
              </a:rPr>
              <a:t>Why Does God Allow Evil? </a:t>
            </a:r>
          </a:p>
          <a:p>
            <a:pPr lvl="1"/>
            <a:r>
              <a:rPr lang="en-US" sz="2400" b="1" i="1" dirty="0" smtClean="0">
                <a:solidFill>
                  <a:schemeClr val="bg1">
                    <a:lumMod val="85000"/>
                  </a:schemeClr>
                </a:solidFill>
                <a:effectLst>
                  <a:outerShdw blurRad="50800" dist="38100" dir="2700000">
                    <a:srgbClr val="000000">
                      <a:alpha val="43000"/>
                    </a:srgbClr>
                  </a:outerShdw>
                </a:effectLst>
              </a:rPr>
              <a:t>Why doesn’t He remove it? </a:t>
            </a:r>
          </a:p>
        </p:txBody>
      </p:sp>
      <p:sp>
        <p:nvSpPr>
          <p:cNvPr id="13" name="Title 12"/>
          <p:cNvSpPr>
            <a:spLocks noGrp="1"/>
          </p:cNvSpPr>
          <p:nvPr>
            <p:ph type="title"/>
          </p:nvPr>
        </p:nvSpPr>
        <p:spPr/>
        <p:txBody>
          <a:bodyPr>
            <a:normAutofit/>
          </a:bodyPr>
          <a:lstStyle/>
          <a:p>
            <a:r>
              <a:rPr lang="en-US" b="1" dirty="0" smtClean="0">
                <a:effectLst>
                  <a:outerShdw blurRad="50800" dist="38100" dir="2700000">
                    <a:srgbClr val="000000">
                      <a:alpha val="43000"/>
                    </a:srgbClr>
                  </a:outerShdw>
                </a:effectLst>
              </a:rPr>
              <a:t>The Problem of Evil</a:t>
            </a:r>
            <a:endParaRPr lang="en-US" b="1" dirty="0">
              <a:effectLst>
                <a:outerShdw blurRad="50800" dist="38100" dir="2700000">
                  <a:srgbClr val="000000">
                    <a:alpha val="43000"/>
                  </a:srgbClr>
                </a:outerShdw>
              </a:effectLst>
            </a:endParaRPr>
          </a:p>
        </p:txBody>
      </p:sp>
      <p:graphicFrame>
        <p:nvGraphicFramePr>
          <p:cNvPr id="5" name="Table 4"/>
          <p:cNvGraphicFramePr>
            <a:graphicFrameLocks noGrp="1"/>
          </p:cNvGraphicFramePr>
          <p:nvPr/>
        </p:nvGraphicFramePr>
        <p:xfrm>
          <a:off x="447871" y="3504475"/>
          <a:ext cx="5863308" cy="2368101"/>
        </p:xfrm>
        <a:graphic>
          <a:graphicData uri="http://schemas.openxmlformats.org/drawingml/2006/table">
            <a:tbl>
              <a:tblPr firstRow="1" bandRow="1">
                <a:tableStyleId>{F5AB1C69-6EDB-4FF4-983F-18BD219EF322}</a:tableStyleId>
              </a:tblPr>
              <a:tblGrid>
                <a:gridCol w="1465827"/>
                <a:gridCol w="1465827"/>
                <a:gridCol w="1465827"/>
                <a:gridCol w="1465827"/>
              </a:tblGrid>
              <a:tr h="789367">
                <a:tc>
                  <a:txBody>
                    <a:bodyPr/>
                    <a:lstStyle/>
                    <a:p>
                      <a:pPr algn="ctr"/>
                      <a:r>
                        <a:rPr lang="en-US" dirty="0" smtClean="0"/>
                        <a:t>Willing but unable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Able but unwilling</a:t>
                      </a:r>
                    </a:p>
                  </a:txBody>
                  <a:tcPr/>
                </a:tc>
                <a:tc>
                  <a:txBody>
                    <a:bodyPr/>
                    <a:lstStyle/>
                    <a:p>
                      <a:pPr algn="ctr"/>
                      <a:r>
                        <a:rPr lang="en-US" dirty="0" smtClean="0"/>
                        <a:t>Unwilling and unable</a:t>
                      </a:r>
                      <a:endParaRPr lang="en-US" dirty="0"/>
                    </a:p>
                  </a:txBody>
                  <a:tcPr/>
                </a:tc>
                <a:tc>
                  <a:txBody>
                    <a:bodyPr/>
                    <a:lstStyle/>
                    <a:p>
                      <a:pPr algn="ctr"/>
                      <a:r>
                        <a:rPr lang="en-US" dirty="0" smtClean="0"/>
                        <a:t>Willing and able</a:t>
                      </a:r>
                      <a:endParaRPr lang="en-US" dirty="0"/>
                    </a:p>
                  </a:txBody>
                  <a:tcPr/>
                </a:tc>
              </a:tr>
              <a:tr h="789367">
                <a:tc>
                  <a:txBody>
                    <a:bodyPr/>
                    <a:lstStyle/>
                    <a:p>
                      <a:pPr algn="ctr"/>
                      <a:r>
                        <a:rPr lang="en-US" b="1" dirty="0" smtClean="0"/>
                        <a:t>Feeble</a:t>
                      </a:r>
                      <a:endParaRPr lang="en-US" b="1" dirty="0"/>
                    </a:p>
                  </a:txBody>
                  <a:tcPr anchor="ctr"/>
                </a:tc>
                <a:tc>
                  <a:txBody>
                    <a:bodyPr/>
                    <a:lstStyle/>
                    <a:p>
                      <a:pPr algn="ctr"/>
                      <a:r>
                        <a:rPr lang="en-US" b="1" dirty="0" smtClean="0"/>
                        <a:t>Hateful</a:t>
                      </a:r>
                      <a:endParaRPr lang="en-US" b="1" dirty="0"/>
                    </a:p>
                  </a:txBody>
                  <a:tcPr anchor="ctr"/>
                </a:tc>
                <a:tc>
                  <a:txBody>
                    <a:bodyPr/>
                    <a:lstStyle/>
                    <a:p>
                      <a:pPr algn="ctr"/>
                      <a:r>
                        <a:rPr lang="en-US" b="1" dirty="0" smtClean="0"/>
                        <a:t>Feeble and Hateful</a:t>
                      </a:r>
                      <a:endParaRPr lang="en-US" b="1" dirty="0"/>
                    </a:p>
                  </a:txBody>
                  <a:tcPr anchor="ctr"/>
                </a:tc>
                <a:tc>
                  <a:txBody>
                    <a:bodyPr/>
                    <a:lstStyle/>
                    <a:p>
                      <a:pPr algn="ctr"/>
                      <a:r>
                        <a:rPr lang="en-US" sz="1600" b="1" dirty="0" smtClean="0"/>
                        <a:t> </a:t>
                      </a:r>
                      <a:endParaRPr lang="en-US" sz="1600" b="1" dirty="0"/>
                    </a:p>
                  </a:txBody>
                  <a:tcPr anchor="ctr"/>
                </a:tc>
              </a:tr>
              <a:tr h="789367">
                <a:tc>
                  <a:txBody>
                    <a:bodyPr/>
                    <a:lstStyle/>
                    <a:p>
                      <a:pPr algn="ctr"/>
                      <a:r>
                        <a:rPr lang="en-US" b="1" dirty="0" smtClean="0"/>
                        <a:t>God is not feeble</a:t>
                      </a:r>
                      <a:endParaRPr lang="en-US" b="1" dirty="0"/>
                    </a:p>
                  </a:txBody>
                  <a:tcPr/>
                </a:tc>
                <a:tc>
                  <a:txBody>
                    <a:bodyPr/>
                    <a:lstStyle/>
                    <a:p>
                      <a:pPr algn="ctr"/>
                      <a:r>
                        <a:rPr lang="en-US" b="1" dirty="0" smtClean="0"/>
                        <a:t>God is not hateful</a:t>
                      </a:r>
                      <a:endParaRPr lang="en-US" dirty="0"/>
                    </a:p>
                  </a:txBody>
                  <a:tcPr/>
                </a:tc>
                <a:tc>
                  <a:txBody>
                    <a:bodyPr/>
                    <a:lstStyle/>
                    <a:p>
                      <a:pPr algn="ctr"/>
                      <a:r>
                        <a:rPr lang="en-US" b="1" dirty="0" smtClean="0"/>
                        <a:t>He is not God</a:t>
                      </a:r>
                      <a:endParaRPr lang="en-US" b="1" dirty="0"/>
                    </a:p>
                  </a:txBody>
                  <a:tcPr/>
                </a:tc>
                <a:tc>
                  <a:txBody>
                    <a:bodyPr/>
                    <a:lstStyle/>
                    <a:p>
                      <a:pPr algn="ctr"/>
                      <a:r>
                        <a:rPr lang="en-US" sz="1600" b="1" dirty="0" smtClean="0"/>
                        <a:t> </a:t>
                      </a:r>
                      <a:endParaRPr lang="en-US" sz="1600" b="1" dirty="0"/>
                    </a:p>
                  </a:txBody>
                  <a:tcPr/>
                </a:tc>
              </a:tr>
            </a:tbl>
          </a:graphicData>
        </a:graphic>
      </p:graphicFrame>
      <p:pic>
        <p:nvPicPr>
          <p:cNvPr id="6" name="Picture 5" descr="399px-Epikouros_BM_1843.jpg"/>
          <p:cNvPicPr>
            <a:picLocks noChangeAspect="1"/>
          </p:cNvPicPr>
          <p:nvPr/>
        </p:nvPicPr>
        <p:blipFill>
          <a:blip r:embed="rId2"/>
          <a:stretch>
            <a:fillRect/>
          </a:stretch>
        </p:blipFill>
        <p:spPr>
          <a:xfrm>
            <a:off x="6855740" y="1442826"/>
            <a:ext cx="1834805" cy="2754507"/>
          </a:xfrm>
          <a:prstGeom prst="rect">
            <a:avLst/>
          </a:prstGeom>
          <a:effectLst>
            <a:outerShdw blurRad="50800" dist="88900" dir="2700000">
              <a:srgbClr val="000000">
                <a:alpha val="43000"/>
              </a:srgbClr>
            </a:outerShdw>
          </a:effectLst>
        </p:spPr>
      </p:pic>
      <p:sp>
        <p:nvSpPr>
          <p:cNvPr id="7" name="TextBox 6"/>
          <p:cNvSpPr txBox="1"/>
          <p:nvPr/>
        </p:nvSpPr>
        <p:spPr>
          <a:xfrm>
            <a:off x="6855741" y="4612497"/>
            <a:ext cx="1827510" cy="830997"/>
          </a:xfrm>
          <a:prstGeom prst="rect">
            <a:avLst/>
          </a:prstGeom>
          <a:noFill/>
          <a:ln>
            <a:noFill/>
          </a:ln>
        </p:spPr>
        <p:txBody>
          <a:bodyPr wrap="square" rtlCol="0" anchor="ctr" anchorCtr="1">
            <a:spAutoFit/>
          </a:bodyPr>
          <a:lstStyle/>
          <a:p>
            <a:pPr algn="ctr"/>
            <a:r>
              <a:rPr lang="en-US" sz="2000" b="1" dirty="0" smtClean="0">
                <a:solidFill>
                  <a:schemeClr val="bg1"/>
                </a:solidFill>
              </a:rPr>
              <a:t>Epicurus</a:t>
            </a:r>
          </a:p>
          <a:p>
            <a:pPr algn="ctr"/>
            <a:r>
              <a:rPr lang="en-US" sz="1400" b="1" dirty="0" smtClean="0">
                <a:solidFill>
                  <a:schemeClr val="bg1"/>
                </a:solidFill>
              </a:rPr>
              <a:t>Greek Philosopher</a:t>
            </a:r>
          </a:p>
          <a:p>
            <a:pPr algn="ctr"/>
            <a:r>
              <a:rPr lang="en-US" sz="1400" b="1" dirty="0" smtClean="0">
                <a:solidFill>
                  <a:schemeClr val="bg1"/>
                </a:solidFill>
              </a:rPr>
              <a:t>(341-270 BC)</a:t>
            </a:r>
            <a:endParaRPr lang="en-US" sz="1400" b="1"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82935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1927697"/>
            <a:ext cx="6130094" cy="4325112"/>
          </a:xfrm>
        </p:spPr>
        <p:txBody>
          <a:bodyPr/>
          <a:lstStyle/>
          <a:p>
            <a:pPr lvl="0"/>
            <a:r>
              <a:rPr lang="en-US" b="1" dirty="0" smtClean="0">
                <a:solidFill>
                  <a:schemeClr val="bg1">
                    <a:lumMod val="85000"/>
                  </a:schemeClr>
                </a:solidFill>
                <a:effectLst>
                  <a:outerShdw blurRad="50800" dist="38100" dir="2700000">
                    <a:srgbClr val="000000">
                      <a:alpha val="43000"/>
                    </a:srgbClr>
                  </a:outerShdw>
                </a:effectLst>
              </a:rPr>
              <a:t>The Epicurean Paradox</a:t>
            </a:r>
          </a:p>
          <a:p>
            <a:pPr lvl="1"/>
            <a:r>
              <a:rPr lang="en-US" sz="2400" b="1" i="1" dirty="0" smtClean="0">
                <a:solidFill>
                  <a:schemeClr val="bg1">
                    <a:lumMod val="85000"/>
                  </a:schemeClr>
                </a:solidFill>
                <a:effectLst>
                  <a:outerShdw blurRad="50800" dist="38100" dir="2700000">
                    <a:srgbClr val="000000">
                      <a:alpha val="43000"/>
                    </a:srgbClr>
                  </a:outerShdw>
                </a:effectLst>
              </a:rPr>
              <a:t>Why Does God Allow Evil? </a:t>
            </a:r>
          </a:p>
          <a:p>
            <a:pPr lvl="1"/>
            <a:r>
              <a:rPr lang="en-US" sz="2400" b="1" i="1" dirty="0" smtClean="0">
                <a:solidFill>
                  <a:schemeClr val="bg1">
                    <a:lumMod val="85000"/>
                  </a:schemeClr>
                </a:solidFill>
                <a:effectLst>
                  <a:outerShdw blurRad="50800" dist="38100" dir="2700000">
                    <a:srgbClr val="000000">
                      <a:alpha val="43000"/>
                    </a:srgbClr>
                  </a:outerShdw>
                </a:effectLst>
              </a:rPr>
              <a:t>Why doesn’t He remove it? </a:t>
            </a:r>
          </a:p>
        </p:txBody>
      </p:sp>
      <p:sp>
        <p:nvSpPr>
          <p:cNvPr id="13" name="Title 12"/>
          <p:cNvSpPr>
            <a:spLocks noGrp="1"/>
          </p:cNvSpPr>
          <p:nvPr>
            <p:ph type="title"/>
          </p:nvPr>
        </p:nvSpPr>
        <p:spPr/>
        <p:txBody>
          <a:bodyPr>
            <a:normAutofit/>
          </a:bodyPr>
          <a:lstStyle/>
          <a:p>
            <a:r>
              <a:rPr lang="en-US" b="1" dirty="0" smtClean="0">
                <a:effectLst>
                  <a:outerShdw blurRad="50800" dist="38100" dir="2700000">
                    <a:srgbClr val="000000">
                      <a:alpha val="43000"/>
                    </a:srgbClr>
                  </a:outerShdw>
                </a:effectLst>
              </a:rPr>
              <a:t>The Problem of Evil</a:t>
            </a:r>
            <a:endParaRPr lang="en-US" b="1" dirty="0">
              <a:effectLst>
                <a:outerShdw blurRad="50800" dist="38100" dir="2700000">
                  <a:srgbClr val="000000">
                    <a:alpha val="43000"/>
                  </a:srgbClr>
                </a:outerShdw>
              </a:effectLst>
            </a:endParaRPr>
          </a:p>
        </p:txBody>
      </p:sp>
      <p:graphicFrame>
        <p:nvGraphicFramePr>
          <p:cNvPr id="5" name="Table 4"/>
          <p:cNvGraphicFramePr>
            <a:graphicFrameLocks noGrp="1"/>
          </p:cNvGraphicFramePr>
          <p:nvPr/>
        </p:nvGraphicFramePr>
        <p:xfrm>
          <a:off x="447871" y="3504475"/>
          <a:ext cx="5863308" cy="2368101"/>
        </p:xfrm>
        <a:graphic>
          <a:graphicData uri="http://schemas.openxmlformats.org/drawingml/2006/table">
            <a:tbl>
              <a:tblPr firstRow="1" bandRow="1">
                <a:tableStyleId>{F5AB1C69-6EDB-4FF4-983F-18BD219EF322}</a:tableStyleId>
              </a:tblPr>
              <a:tblGrid>
                <a:gridCol w="1465827"/>
                <a:gridCol w="1465827"/>
                <a:gridCol w="1465827"/>
                <a:gridCol w="1465827"/>
              </a:tblGrid>
              <a:tr h="789367">
                <a:tc>
                  <a:txBody>
                    <a:bodyPr/>
                    <a:lstStyle/>
                    <a:p>
                      <a:pPr algn="ctr"/>
                      <a:r>
                        <a:rPr lang="en-US" dirty="0" smtClean="0"/>
                        <a:t>Willing but unable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Able but unwilling</a:t>
                      </a:r>
                    </a:p>
                  </a:txBody>
                  <a:tcPr/>
                </a:tc>
                <a:tc>
                  <a:txBody>
                    <a:bodyPr/>
                    <a:lstStyle/>
                    <a:p>
                      <a:pPr algn="ctr"/>
                      <a:r>
                        <a:rPr lang="en-US" dirty="0" smtClean="0"/>
                        <a:t>Unwilling and unable</a:t>
                      </a:r>
                      <a:endParaRPr lang="en-US" dirty="0"/>
                    </a:p>
                  </a:txBody>
                  <a:tcPr/>
                </a:tc>
                <a:tc>
                  <a:txBody>
                    <a:bodyPr/>
                    <a:lstStyle/>
                    <a:p>
                      <a:pPr algn="ctr"/>
                      <a:r>
                        <a:rPr lang="en-US" dirty="0" smtClean="0"/>
                        <a:t>Willing and able</a:t>
                      </a:r>
                      <a:endParaRPr lang="en-US" dirty="0"/>
                    </a:p>
                  </a:txBody>
                  <a:tcPr/>
                </a:tc>
              </a:tr>
              <a:tr h="789367">
                <a:tc>
                  <a:txBody>
                    <a:bodyPr/>
                    <a:lstStyle/>
                    <a:p>
                      <a:pPr algn="ctr"/>
                      <a:r>
                        <a:rPr lang="en-US" b="1" dirty="0" smtClean="0"/>
                        <a:t>Feeble</a:t>
                      </a:r>
                      <a:endParaRPr lang="en-US" b="1" dirty="0"/>
                    </a:p>
                  </a:txBody>
                  <a:tcPr anchor="ctr"/>
                </a:tc>
                <a:tc>
                  <a:txBody>
                    <a:bodyPr/>
                    <a:lstStyle/>
                    <a:p>
                      <a:pPr algn="ctr"/>
                      <a:r>
                        <a:rPr lang="en-US" b="1" dirty="0" smtClean="0"/>
                        <a:t>Hateful</a:t>
                      </a:r>
                      <a:endParaRPr lang="en-US" b="1" dirty="0"/>
                    </a:p>
                  </a:txBody>
                  <a:tcPr anchor="ctr"/>
                </a:tc>
                <a:tc>
                  <a:txBody>
                    <a:bodyPr/>
                    <a:lstStyle/>
                    <a:p>
                      <a:pPr algn="ctr"/>
                      <a:r>
                        <a:rPr lang="en-US" b="1" dirty="0" smtClean="0"/>
                        <a:t>Feeble and Hateful</a:t>
                      </a:r>
                      <a:endParaRPr lang="en-US" b="1" dirty="0"/>
                    </a:p>
                  </a:txBody>
                  <a:tcPr anchor="ctr"/>
                </a:tc>
                <a:tc>
                  <a:txBody>
                    <a:bodyPr/>
                    <a:lstStyle/>
                    <a:p>
                      <a:pPr algn="ctr"/>
                      <a:r>
                        <a:rPr lang="en-US" sz="1600" b="1" dirty="0" smtClean="0"/>
                        <a:t>What</a:t>
                      </a:r>
                      <a:r>
                        <a:rPr lang="en-US" sz="1600" b="1" baseline="0" dirty="0" smtClean="0"/>
                        <a:t> is evil’s source?</a:t>
                      </a:r>
                      <a:endParaRPr lang="en-US" sz="1600" b="1" dirty="0"/>
                    </a:p>
                  </a:txBody>
                  <a:tcPr anchor="ctr"/>
                </a:tc>
              </a:tr>
              <a:tr h="789367">
                <a:tc>
                  <a:txBody>
                    <a:bodyPr/>
                    <a:lstStyle/>
                    <a:p>
                      <a:pPr algn="ctr"/>
                      <a:r>
                        <a:rPr lang="en-US" b="1" dirty="0" smtClean="0"/>
                        <a:t>God is not feeble</a:t>
                      </a:r>
                      <a:endParaRPr lang="en-US" b="1" dirty="0"/>
                    </a:p>
                  </a:txBody>
                  <a:tcPr/>
                </a:tc>
                <a:tc>
                  <a:txBody>
                    <a:bodyPr/>
                    <a:lstStyle/>
                    <a:p>
                      <a:pPr algn="ctr"/>
                      <a:r>
                        <a:rPr lang="en-US" b="1" dirty="0" smtClean="0"/>
                        <a:t>God is not hateful</a:t>
                      </a:r>
                      <a:endParaRPr lang="en-US" dirty="0"/>
                    </a:p>
                  </a:txBody>
                  <a:tcPr/>
                </a:tc>
                <a:tc>
                  <a:txBody>
                    <a:bodyPr/>
                    <a:lstStyle/>
                    <a:p>
                      <a:pPr algn="ctr"/>
                      <a:r>
                        <a:rPr lang="en-US" b="1" dirty="0" smtClean="0"/>
                        <a:t>He is not God</a:t>
                      </a:r>
                      <a:endParaRPr lang="en-US" b="1" dirty="0"/>
                    </a:p>
                  </a:txBody>
                  <a:tcPr/>
                </a:tc>
                <a:tc>
                  <a:txBody>
                    <a:bodyPr/>
                    <a:lstStyle/>
                    <a:p>
                      <a:pPr algn="ctr"/>
                      <a:r>
                        <a:rPr lang="en-US" sz="1600" b="1" dirty="0" smtClean="0"/>
                        <a:t> </a:t>
                      </a:r>
                      <a:endParaRPr lang="en-US" sz="1600" b="1" dirty="0"/>
                    </a:p>
                  </a:txBody>
                  <a:tcPr/>
                </a:tc>
              </a:tr>
            </a:tbl>
          </a:graphicData>
        </a:graphic>
      </p:graphicFrame>
      <p:pic>
        <p:nvPicPr>
          <p:cNvPr id="6" name="Picture 5" descr="399px-Epikouros_BM_1843.jpg"/>
          <p:cNvPicPr>
            <a:picLocks noChangeAspect="1"/>
          </p:cNvPicPr>
          <p:nvPr/>
        </p:nvPicPr>
        <p:blipFill>
          <a:blip r:embed="rId2"/>
          <a:stretch>
            <a:fillRect/>
          </a:stretch>
        </p:blipFill>
        <p:spPr>
          <a:xfrm>
            <a:off x="6855740" y="1442826"/>
            <a:ext cx="1834805" cy="2754507"/>
          </a:xfrm>
          <a:prstGeom prst="rect">
            <a:avLst/>
          </a:prstGeom>
          <a:effectLst>
            <a:outerShdw blurRad="50800" dist="88900" dir="2700000">
              <a:srgbClr val="000000">
                <a:alpha val="43000"/>
              </a:srgbClr>
            </a:outerShdw>
          </a:effectLst>
        </p:spPr>
      </p:pic>
      <p:sp>
        <p:nvSpPr>
          <p:cNvPr id="7" name="TextBox 6"/>
          <p:cNvSpPr txBox="1"/>
          <p:nvPr/>
        </p:nvSpPr>
        <p:spPr>
          <a:xfrm>
            <a:off x="6855741" y="4612497"/>
            <a:ext cx="1827510" cy="830997"/>
          </a:xfrm>
          <a:prstGeom prst="rect">
            <a:avLst/>
          </a:prstGeom>
          <a:noFill/>
          <a:ln>
            <a:noFill/>
          </a:ln>
        </p:spPr>
        <p:txBody>
          <a:bodyPr wrap="square" rtlCol="0" anchor="ctr" anchorCtr="1">
            <a:spAutoFit/>
          </a:bodyPr>
          <a:lstStyle/>
          <a:p>
            <a:pPr algn="ctr"/>
            <a:r>
              <a:rPr lang="en-US" sz="2000" b="1" dirty="0" smtClean="0">
                <a:solidFill>
                  <a:schemeClr val="bg1"/>
                </a:solidFill>
              </a:rPr>
              <a:t>Epicurus</a:t>
            </a:r>
          </a:p>
          <a:p>
            <a:pPr algn="ctr"/>
            <a:r>
              <a:rPr lang="en-US" sz="1400" b="1" dirty="0" smtClean="0">
                <a:solidFill>
                  <a:schemeClr val="bg1"/>
                </a:solidFill>
              </a:rPr>
              <a:t>Greek Philosopher</a:t>
            </a:r>
          </a:p>
          <a:p>
            <a:pPr algn="ctr"/>
            <a:r>
              <a:rPr lang="en-US" sz="1400" b="1" dirty="0" smtClean="0">
                <a:solidFill>
                  <a:schemeClr val="bg1"/>
                </a:solidFill>
              </a:rPr>
              <a:t>(341-270 BC)</a:t>
            </a:r>
            <a:endParaRPr lang="en-US" sz="1400" b="1"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829352"/>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1927697"/>
            <a:ext cx="6130094" cy="4325112"/>
          </a:xfrm>
        </p:spPr>
        <p:txBody>
          <a:bodyPr/>
          <a:lstStyle/>
          <a:p>
            <a:pPr lvl="0"/>
            <a:r>
              <a:rPr lang="en-US" b="1" dirty="0" smtClean="0">
                <a:solidFill>
                  <a:schemeClr val="bg1">
                    <a:lumMod val="85000"/>
                  </a:schemeClr>
                </a:solidFill>
                <a:effectLst>
                  <a:outerShdw blurRad="50800" dist="38100" dir="2700000">
                    <a:srgbClr val="000000">
                      <a:alpha val="43000"/>
                    </a:srgbClr>
                  </a:outerShdw>
                </a:effectLst>
              </a:rPr>
              <a:t>The Epicurean Paradox</a:t>
            </a:r>
          </a:p>
          <a:p>
            <a:pPr lvl="1"/>
            <a:r>
              <a:rPr lang="en-US" sz="2400" b="1" i="1" dirty="0" smtClean="0">
                <a:solidFill>
                  <a:schemeClr val="bg1">
                    <a:lumMod val="85000"/>
                  </a:schemeClr>
                </a:solidFill>
                <a:effectLst>
                  <a:outerShdw blurRad="50800" dist="38100" dir="2700000">
                    <a:srgbClr val="000000">
                      <a:alpha val="43000"/>
                    </a:srgbClr>
                  </a:outerShdw>
                </a:effectLst>
              </a:rPr>
              <a:t>Why Does God Allow Evil? </a:t>
            </a:r>
          </a:p>
          <a:p>
            <a:pPr lvl="1"/>
            <a:r>
              <a:rPr lang="en-US" sz="2400" b="1" i="1" dirty="0" smtClean="0">
                <a:solidFill>
                  <a:schemeClr val="bg1">
                    <a:lumMod val="85000"/>
                  </a:schemeClr>
                </a:solidFill>
                <a:effectLst>
                  <a:outerShdw blurRad="50800" dist="38100" dir="2700000">
                    <a:srgbClr val="000000">
                      <a:alpha val="43000"/>
                    </a:srgbClr>
                  </a:outerShdw>
                </a:effectLst>
              </a:rPr>
              <a:t>Why doesn’t He remove it? </a:t>
            </a:r>
          </a:p>
        </p:txBody>
      </p:sp>
      <p:sp>
        <p:nvSpPr>
          <p:cNvPr id="13" name="Title 12"/>
          <p:cNvSpPr>
            <a:spLocks noGrp="1"/>
          </p:cNvSpPr>
          <p:nvPr>
            <p:ph type="title"/>
          </p:nvPr>
        </p:nvSpPr>
        <p:spPr/>
        <p:txBody>
          <a:bodyPr>
            <a:normAutofit/>
          </a:bodyPr>
          <a:lstStyle/>
          <a:p>
            <a:r>
              <a:rPr lang="en-US" b="1" dirty="0" smtClean="0">
                <a:effectLst>
                  <a:outerShdw blurRad="50800" dist="38100" dir="2700000">
                    <a:srgbClr val="000000">
                      <a:alpha val="43000"/>
                    </a:srgbClr>
                  </a:outerShdw>
                </a:effectLst>
              </a:rPr>
              <a:t>The Problem of Evil</a:t>
            </a:r>
            <a:endParaRPr lang="en-US" b="1" dirty="0">
              <a:effectLst>
                <a:outerShdw blurRad="50800" dist="38100" dir="2700000">
                  <a:srgbClr val="000000">
                    <a:alpha val="43000"/>
                  </a:srgbClr>
                </a:outerShdw>
              </a:effectLst>
            </a:endParaRPr>
          </a:p>
        </p:txBody>
      </p:sp>
      <p:graphicFrame>
        <p:nvGraphicFramePr>
          <p:cNvPr id="5" name="Table 4"/>
          <p:cNvGraphicFramePr>
            <a:graphicFrameLocks noGrp="1"/>
          </p:cNvGraphicFramePr>
          <p:nvPr/>
        </p:nvGraphicFramePr>
        <p:xfrm>
          <a:off x="447871" y="3504475"/>
          <a:ext cx="5863308" cy="2368101"/>
        </p:xfrm>
        <a:graphic>
          <a:graphicData uri="http://schemas.openxmlformats.org/drawingml/2006/table">
            <a:tbl>
              <a:tblPr firstRow="1" bandRow="1">
                <a:tableStyleId>{F5AB1C69-6EDB-4FF4-983F-18BD219EF322}</a:tableStyleId>
              </a:tblPr>
              <a:tblGrid>
                <a:gridCol w="1465827"/>
                <a:gridCol w="1465827"/>
                <a:gridCol w="1465827"/>
                <a:gridCol w="1465827"/>
              </a:tblGrid>
              <a:tr h="789367">
                <a:tc>
                  <a:txBody>
                    <a:bodyPr/>
                    <a:lstStyle/>
                    <a:p>
                      <a:pPr algn="ctr"/>
                      <a:r>
                        <a:rPr lang="en-US" dirty="0" smtClean="0"/>
                        <a:t>Willing but unable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Able but unwilling</a:t>
                      </a:r>
                    </a:p>
                  </a:txBody>
                  <a:tcPr/>
                </a:tc>
                <a:tc>
                  <a:txBody>
                    <a:bodyPr/>
                    <a:lstStyle/>
                    <a:p>
                      <a:pPr algn="ctr"/>
                      <a:r>
                        <a:rPr lang="en-US" dirty="0" smtClean="0"/>
                        <a:t>Unwilling and unable</a:t>
                      </a:r>
                      <a:endParaRPr lang="en-US" dirty="0"/>
                    </a:p>
                  </a:txBody>
                  <a:tcPr/>
                </a:tc>
                <a:tc>
                  <a:txBody>
                    <a:bodyPr/>
                    <a:lstStyle/>
                    <a:p>
                      <a:pPr algn="ctr"/>
                      <a:r>
                        <a:rPr lang="en-US" dirty="0" smtClean="0"/>
                        <a:t>Willing and able</a:t>
                      </a:r>
                      <a:endParaRPr lang="en-US" dirty="0"/>
                    </a:p>
                  </a:txBody>
                  <a:tcPr/>
                </a:tc>
              </a:tr>
              <a:tr h="789367">
                <a:tc>
                  <a:txBody>
                    <a:bodyPr/>
                    <a:lstStyle/>
                    <a:p>
                      <a:pPr algn="ctr"/>
                      <a:r>
                        <a:rPr lang="en-US" b="1" dirty="0" smtClean="0"/>
                        <a:t>Feeble</a:t>
                      </a:r>
                      <a:endParaRPr lang="en-US" b="1" dirty="0"/>
                    </a:p>
                  </a:txBody>
                  <a:tcPr anchor="ctr"/>
                </a:tc>
                <a:tc>
                  <a:txBody>
                    <a:bodyPr/>
                    <a:lstStyle/>
                    <a:p>
                      <a:pPr algn="ctr"/>
                      <a:r>
                        <a:rPr lang="en-US" b="1" dirty="0" smtClean="0"/>
                        <a:t>Hateful</a:t>
                      </a:r>
                      <a:endParaRPr lang="en-US" b="1" dirty="0"/>
                    </a:p>
                  </a:txBody>
                  <a:tcPr anchor="ctr"/>
                </a:tc>
                <a:tc>
                  <a:txBody>
                    <a:bodyPr/>
                    <a:lstStyle/>
                    <a:p>
                      <a:pPr algn="ctr"/>
                      <a:r>
                        <a:rPr lang="en-US" b="1" dirty="0" smtClean="0"/>
                        <a:t>Feeble and Hateful</a:t>
                      </a:r>
                      <a:endParaRPr lang="en-US" b="1" dirty="0"/>
                    </a:p>
                  </a:txBody>
                  <a:tcPr anchor="ctr"/>
                </a:tc>
                <a:tc>
                  <a:txBody>
                    <a:bodyPr/>
                    <a:lstStyle/>
                    <a:p>
                      <a:pPr algn="ctr"/>
                      <a:r>
                        <a:rPr lang="en-US" sz="1600" b="1" dirty="0" smtClean="0"/>
                        <a:t>What</a:t>
                      </a:r>
                      <a:r>
                        <a:rPr lang="en-US" sz="1600" b="1" baseline="0" dirty="0" smtClean="0"/>
                        <a:t> is evil’s source?</a:t>
                      </a:r>
                      <a:endParaRPr lang="en-US" sz="1600" b="1" dirty="0"/>
                    </a:p>
                  </a:txBody>
                  <a:tcPr anchor="ctr"/>
                </a:tc>
              </a:tr>
              <a:tr h="789367">
                <a:tc>
                  <a:txBody>
                    <a:bodyPr/>
                    <a:lstStyle/>
                    <a:p>
                      <a:pPr algn="ctr"/>
                      <a:r>
                        <a:rPr lang="en-US" b="1" dirty="0" smtClean="0"/>
                        <a:t>God is not feeble</a:t>
                      </a:r>
                      <a:endParaRPr lang="en-US" b="1" dirty="0"/>
                    </a:p>
                  </a:txBody>
                  <a:tcPr/>
                </a:tc>
                <a:tc>
                  <a:txBody>
                    <a:bodyPr/>
                    <a:lstStyle/>
                    <a:p>
                      <a:pPr algn="ctr"/>
                      <a:r>
                        <a:rPr lang="en-US" b="1" dirty="0" smtClean="0"/>
                        <a:t>God is not hateful</a:t>
                      </a:r>
                      <a:endParaRPr lang="en-US" dirty="0"/>
                    </a:p>
                  </a:txBody>
                  <a:tcPr/>
                </a:tc>
                <a:tc>
                  <a:txBody>
                    <a:bodyPr/>
                    <a:lstStyle/>
                    <a:p>
                      <a:pPr algn="ctr"/>
                      <a:r>
                        <a:rPr lang="en-US" b="1" dirty="0" smtClean="0"/>
                        <a:t>He is not God</a:t>
                      </a:r>
                      <a:endParaRPr lang="en-US" b="1" dirty="0"/>
                    </a:p>
                  </a:txBody>
                  <a:tcPr/>
                </a:tc>
                <a:tc>
                  <a:txBody>
                    <a:bodyPr/>
                    <a:lstStyle/>
                    <a:p>
                      <a:pPr algn="ctr"/>
                      <a:r>
                        <a:rPr lang="en-US" sz="1600" b="1" dirty="0" smtClean="0"/>
                        <a:t>Why isn’t it removed?</a:t>
                      </a:r>
                      <a:endParaRPr lang="en-US" sz="1600" b="1" dirty="0"/>
                    </a:p>
                  </a:txBody>
                  <a:tcPr/>
                </a:tc>
              </a:tr>
            </a:tbl>
          </a:graphicData>
        </a:graphic>
      </p:graphicFrame>
      <p:pic>
        <p:nvPicPr>
          <p:cNvPr id="6" name="Picture 5" descr="399px-Epikouros_BM_1843.jpg"/>
          <p:cNvPicPr>
            <a:picLocks noChangeAspect="1"/>
          </p:cNvPicPr>
          <p:nvPr/>
        </p:nvPicPr>
        <p:blipFill>
          <a:blip r:embed="rId2"/>
          <a:stretch>
            <a:fillRect/>
          </a:stretch>
        </p:blipFill>
        <p:spPr>
          <a:xfrm>
            <a:off x="6855740" y="1442826"/>
            <a:ext cx="1834805" cy="2754507"/>
          </a:xfrm>
          <a:prstGeom prst="rect">
            <a:avLst/>
          </a:prstGeom>
          <a:effectLst>
            <a:outerShdw blurRad="50800" dist="88900" dir="2700000">
              <a:srgbClr val="000000">
                <a:alpha val="43000"/>
              </a:srgbClr>
            </a:outerShdw>
          </a:effectLst>
        </p:spPr>
      </p:pic>
      <p:sp>
        <p:nvSpPr>
          <p:cNvPr id="7" name="TextBox 6"/>
          <p:cNvSpPr txBox="1"/>
          <p:nvPr/>
        </p:nvSpPr>
        <p:spPr>
          <a:xfrm>
            <a:off x="6855741" y="4612497"/>
            <a:ext cx="1827510" cy="830997"/>
          </a:xfrm>
          <a:prstGeom prst="rect">
            <a:avLst/>
          </a:prstGeom>
          <a:noFill/>
          <a:ln>
            <a:noFill/>
          </a:ln>
        </p:spPr>
        <p:txBody>
          <a:bodyPr wrap="square" rtlCol="0" anchor="ctr" anchorCtr="1">
            <a:spAutoFit/>
          </a:bodyPr>
          <a:lstStyle/>
          <a:p>
            <a:pPr algn="ctr"/>
            <a:r>
              <a:rPr lang="en-US" sz="2000" b="1" dirty="0" smtClean="0">
                <a:solidFill>
                  <a:schemeClr val="bg1"/>
                </a:solidFill>
              </a:rPr>
              <a:t>Epicurus</a:t>
            </a:r>
          </a:p>
          <a:p>
            <a:pPr algn="ctr"/>
            <a:r>
              <a:rPr lang="en-US" sz="1400" b="1" dirty="0" smtClean="0">
                <a:solidFill>
                  <a:schemeClr val="bg1"/>
                </a:solidFill>
              </a:rPr>
              <a:t>Greek Philosopher</a:t>
            </a:r>
          </a:p>
          <a:p>
            <a:pPr algn="ctr"/>
            <a:r>
              <a:rPr lang="en-US" sz="1400" b="1" dirty="0" smtClean="0">
                <a:solidFill>
                  <a:schemeClr val="bg1"/>
                </a:solidFill>
              </a:rPr>
              <a:t>(341-270 BC)</a:t>
            </a:r>
            <a:endParaRPr lang="en-US" sz="1400" b="1"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82935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1927697"/>
            <a:ext cx="5714963" cy="4325112"/>
          </a:xfrm>
        </p:spPr>
        <p:txBody>
          <a:bodyPr/>
          <a:lstStyle/>
          <a:p>
            <a:pPr lvl="0"/>
            <a:r>
              <a:rPr lang="en-US" b="1" dirty="0" smtClean="0">
                <a:solidFill>
                  <a:schemeClr val="bg1">
                    <a:lumMod val="85000"/>
                  </a:schemeClr>
                </a:solidFill>
                <a:effectLst>
                  <a:outerShdw blurRad="50800" dist="38100" dir="2700000">
                    <a:srgbClr val="000000">
                      <a:alpha val="43000"/>
                    </a:srgbClr>
                  </a:outerShdw>
                </a:effectLst>
              </a:rPr>
              <a:t>The Epicurean Paradox</a:t>
            </a:r>
          </a:p>
          <a:p>
            <a:pPr lvl="0"/>
            <a:r>
              <a:rPr lang="en-US" b="1" dirty="0" smtClean="0">
                <a:solidFill>
                  <a:schemeClr val="bg1">
                    <a:lumMod val="85000"/>
                  </a:schemeClr>
                </a:solidFill>
                <a:effectLst>
                  <a:outerShdw blurRad="50800" dist="38100" dir="2700000">
                    <a:srgbClr val="000000">
                      <a:alpha val="43000"/>
                    </a:srgbClr>
                  </a:outerShdw>
                </a:effectLst>
              </a:rPr>
              <a:t>David Hume</a:t>
            </a:r>
          </a:p>
          <a:p>
            <a:pPr marL="403225" lvl="1" indent="7938">
              <a:buNone/>
            </a:pPr>
            <a:r>
              <a:rPr lang="en-US" sz="2400" b="1" dirty="0" smtClean="0">
                <a:solidFill>
                  <a:schemeClr val="bg1">
                    <a:lumMod val="85000"/>
                  </a:schemeClr>
                </a:solidFill>
                <a:effectLst>
                  <a:outerShdw blurRad="50800" dist="38100" dir="2700000">
                    <a:srgbClr val="000000">
                      <a:alpha val="43000"/>
                    </a:srgbClr>
                  </a:outerShdw>
                </a:effectLst>
              </a:rPr>
              <a:t>“Is he willing to prevent evil, but not able? Then he is impotent. Is he able, but not willing? Then he is malevolent. Is he both able and willing? Whence then is evil?” </a:t>
            </a:r>
          </a:p>
          <a:p>
            <a:pPr marL="403225" lvl="1" indent="7938" algn="r">
              <a:buNone/>
            </a:pPr>
            <a:r>
              <a:rPr lang="en-US" sz="2200" b="1" dirty="0" smtClean="0">
                <a:solidFill>
                  <a:schemeClr val="bg1">
                    <a:lumMod val="85000"/>
                  </a:schemeClr>
                </a:solidFill>
                <a:effectLst>
                  <a:outerShdw blurRad="50800" dist="38100" dir="2700000">
                    <a:srgbClr val="000000">
                      <a:alpha val="43000"/>
                    </a:srgbClr>
                  </a:outerShdw>
                </a:effectLst>
              </a:rPr>
              <a:t>(</a:t>
            </a:r>
            <a:r>
              <a:rPr lang="en-US" sz="2200" b="1" i="1" dirty="0" smtClean="0">
                <a:solidFill>
                  <a:schemeClr val="bg1">
                    <a:lumMod val="85000"/>
                  </a:schemeClr>
                </a:solidFill>
                <a:effectLst>
                  <a:outerShdw blurRad="50800" dist="38100" dir="2700000">
                    <a:srgbClr val="000000">
                      <a:alpha val="43000"/>
                    </a:srgbClr>
                  </a:outerShdw>
                </a:effectLst>
              </a:rPr>
              <a:t>Dialogues Concerning </a:t>
            </a:r>
          </a:p>
          <a:p>
            <a:pPr marL="403225" lvl="1" indent="7938" algn="r">
              <a:buNone/>
            </a:pPr>
            <a:r>
              <a:rPr lang="en-US" sz="2200" b="1" i="1" dirty="0" smtClean="0">
                <a:solidFill>
                  <a:schemeClr val="bg1">
                    <a:lumMod val="85000"/>
                  </a:schemeClr>
                </a:solidFill>
                <a:effectLst>
                  <a:outerShdw blurRad="50800" dist="38100" dir="2700000">
                    <a:srgbClr val="000000">
                      <a:alpha val="43000"/>
                    </a:srgbClr>
                  </a:outerShdw>
                </a:effectLst>
              </a:rPr>
              <a:t>Natural Religion,</a:t>
            </a:r>
            <a:r>
              <a:rPr lang="en-US" sz="2200" b="1" dirty="0" smtClean="0">
                <a:solidFill>
                  <a:schemeClr val="bg1">
                    <a:lumMod val="85000"/>
                  </a:schemeClr>
                </a:solidFill>
                <a:effectLst>
                  <a:outerShdw blurRad="50800" dist="38100" dir="2700000">
                    <a:srgbClr val="000000">
                      <a:alpha val="43000"/>
                    </a:srgbClr>
                  </a:outerShdw>
                </a:effectLst>
              </a:rPr>
              <a:t> 10).</a:t>
            </a:r>
          </a:p>
        </p:txBody>
      </p:sp>
      <p:sp>
        <p:nvSpPr>
          <p:cNvPr id="13" name="Title 12"/>
          <p:cNvSpPr>
            <a:spLocks noGrp="1"/>
          </p:cNvSpPr>
          <p:nvPr>
            <p:ph type="title"/>
          </p:nvPr>
        </p:nvSpPr>
        <p:spPr/>
        <p:txBody>
          <a:bodyPr>
            <a:normAutofit/>
          </a:bodyPr>
          <a:lstStyle/>
          <a:p>
            <a:r>
              <a:rPr lang="en-US" b="1" dirty="0" smtClean="0">
                <a:effectLst>
                  <a:outerShdw blurRad="50800" dist="38100" dir="2700000">
                    <a:srgbClr val="000000">
                      <a:alpha val="43000"/>
                    </a:srgbClr>
                  </a:outerShdw>
                </a:effectLst>
              </a:rPr>
              <a:t>The Problem of Evil</a:t>
            </a:r>
            <a:endParaRPr lang="en-US" b="1" dirty="0">
              <a:effectLst>
                <a:outerShdw blurRad="50800" dist="38100" dir="2700000">
                  <a:srgbClr val="000000">
                    <a:alpha val="43000"/>
                  </a:srgbClr>
                </a:outerShdw>
              </a:effectLst>
            </a:endParaRPr>
          </a:p>
        </p:txBody>
      </p:sp>
      <p:pic>
        <p:nvPicPr>
          <p:cNvPr id="6" name="Picture 5" descr="399px-Epikouros_BM_1843.jpg"/>
          <p:cNvPicPr>
            <a:picLocks noChangeAspect="1"/>
          </p:cNvPicPr>
          <p:nvPr/>
        </p:nvPicPr>
        <p:blipFill>
          <a:blip r:embed="rId2"/>
          <a:stretch>
            <a:fillRect/>
          </a:stretch>
        </p:blipFill>
        <p:spPr>
          <a:xfrm>
            <a:off x="6516381" y="1940708"/>
            <a:ext cx="2209774" cy="2416939"/>
          </a:xfrm>
          <a:prstGeom prst="rect">
            <a:avLst/>
          </a:prstGeom>
          <a:effectLst>
            <a:outerShdw blurRad="50800" dist="88900" dir="2700000">
              <a:srgbClr val="000000">
                <a:alpha val="43000"/>
              </a:srgbClr>
            </a:outerShdw>
          </a:effectLst>
        </p:spPr>
      </p:pic>
      <p:sp>
        <p:nvSpPr>
          <p:cNvPr id="7" name="TextBox 6"/>
          <p:cNvSpPr txBox="1"/>
          <p:nvPr/>
        </p:nvSpPr>
        <p:spPr>
          <a:xfrm>
            <a:off x="6611334" y="4683719"/>
            <a:ext cx="2077171" cy="830997"/>
          </a:xfrm>
          <a:prstGeom prst="rect">
            <a:avLst/>
          </a:prstGeom>
          <a:noFill/>
          <a:ln>
            <a:noFill/>
          </a:ln>
        </p:spPr>
        <p:txBody>
          <a:bodyPr wrap="square" rtlCol="0" anchor="ctr" anchorCtr="1">
            <a:spAutoFit/>
          </a:bodyPr>
          <a:lstStyle/>
          <a:p>
            <a:pPr algn="ctr"/>
            <a:r>
              <a:rPr lang="en-US" sz="2000" b="1" dirty="0" smtClean="0">
                <a:solidFill>
                  <a:schemeClr val="bg1"/>
                </a:solidFill>
              </a:rPr>
              <a:t>David Hume</a:t>
            </a:r>
          </a:p>
          <a:p>
            <a:pPr algn="ctr"/>
            <a:r>
              <a:rPr lang="en-US" sz="1400" b="1" dirty="0" smtClean="0">
                <a:solidFill>
                  <a:schemeClr val="bg1"/>
                </a:solidFill>
              </a:rPr>
              <a:t>Skeptic Philosopher</a:t>
            </a:r>
          </a:p>
          <a:p>
            <a:pPr algn="ctr"/>
            <a:r>
              <a:rPr lang="en-US" sz="1400" b="1" dirty="0" smtClean="0">
                <a:solidFill>
                  <a:schemeClr val="bg1"/>
                </a:solidFill>
              </a:rPr>
              <a:t>(1711-1776)</a:t>
            </a:r>
            <a:endParaRPr lang="en-US" sz="1400" b="1"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8293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1000"/>
                                        <p:tgtEl>
                                          <p:spTgt spid="14">
                                            <p:txEl>
                                              <p:pRg st="2" end="2"/>
                                            </p:txEl>
                                          </p:spTgt>
                                        </p:tgtEl>
                                      </p:cBhvr>
                                    </p:animEffect>
                                    <p:anim calcmode="lin" valueType="num">
                                      <p:cBhvr>
                                        <p:cTn id="2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Effect transition="in" filter="fade">
                                      <p:cBhvr>
                                        <p:cTn id="25" dur="1000"/>
                                        <p:tgtEl>
                                          <p:spTgt spid="14">
                                            <p:txEl>
                                              <p:pRg st="3" end="3"/>
                                            </p:txEl>
                                          </p:spTgt>
                                        </p:tgtEl>
                                      </p:cBhvr>
                                    </p:animEffect>
                                    <p:anim calcmode="lin" valueType="num">
                                      <p:cBhvr>
                                        <p:cTn id="26"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xEl>
                                              <p:pRg st="4" end="4"/>
                                            </p:txEl>
                                          </p:spTgt>
                                        </p:tgtEl>
                                        <p:attrNameLst>
                                          <p:attrName>style.visibility</p:attrName>
                                        </p:attrNameLst>
                                      </p:cBhvr>
                                      <p:to>
                                        <p:strVal val="visible"/>
                                      </p:to>
                                    </p:set>
                                    <p:animEffect transition="in" filter="fade">
                                      <p:cBhvr>
                                        <p:cTn id="30" dur="1000"/>
                                        <p:tgtEl>
                                          <p:spTgt spid="14">
                                            <p:txEl>
                                              <p:pRg st="4" end="4"/>
                                            </p:txEl>
                                          </p:spTgt>
                                        </p:tgtEl>
                                      </p:cBhvr>
                                    </p:animEffect>
                                    <p:anim calcmode="lin" valueType="num">
                                      <p:cBhvr>
                                        <p:cTn id="31"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P spid="7"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1927697"/>
            <a:ext cx="5714963" cy="4325112"/>
          </a:xfrm>
        </p:spPr>
        <p:txBody>
          <a:bodyPr/>
          <a:lstStyle/>
          <a:p>
            <a:pPr lvl="0"/>
            <a:r>
              <a:rPr lang="en-US" b="1" dirty="0" smtClean="0">
                <a:solidFill>
                  <a:schemeClr val="bg1">
                    <a:lumMod val="85000"/>
                  </a:schemeClr>
                </a:solidFill>
                <a:effectLst>
                  <a:outerShdw blurRad="50800" dist="38100" dir="2700000">
                    <a:srgbClr val="000000">
                      <a:alpha val="43000"/>
                    </a:srgbClr>
                  </a:outerShdw>
                </a:effectLst>
              </a:rPr>
              <a:t>The Epicurean Paradox</a:t>
            </a:r>
          </a:p>
          <a:p>
            <a:pPr lvl="0"/>
            <a:r>
              <a:rPr lang="en-US" b="1" dirty="0" smtClean="0">
                <a:solidFill>
                  <a:schemeClr val="bg1">
                    <a:lumMod val="85000"/>
                  </a:schemeClr>
                </a:solidFill>
                <a:effectLst>
                  <a:outerShdw blurRad="50800" dist="38100" dir="2700000">
                    <a:srgbClr val="000000">
                      <a:alpha val="43000"/>
                    </a:srgbClr>
                  </a:outerShdw>
                </a:effectLst>
              </a:rPr>
              <a:t>David Hume</a:t>
            </a:r>
          </a:p>
          <a:p>
            <a:pPr lvl="0"/>
            <a:r>
              <a:rPr lang="en-US" b="1" dirty="0" smtClean="0">
                <a:solidFill>
                  <a:schemeClr val="bg1">
                    <a:lumMod val="85000"/>
                  </a:schemeClr>
                </a:solidFill>
                <a:effectLst>
                  <a:outerShdw blurRad="50800" dist="38100" dir="2700000">
                    <a:srgbClr val="000000">
                      <a:alpha val="43000"/>
                    </a:srgbClr>
                  </a:outerShdw>
                </a:effectLst>
              </a:rPr>
              <a:t>John Calvin</a:t>
            </a:r>
          </a:p>
          <a:p>
            <a:pPr lvl="1"/>
            <a:r>
              <a:rPr lang="en-US" sz="2200" b="1" dirty="0" smtClean="0">
                <a:solidFill>
                  <a:schemeClr val="bg1">
                    <a:lumMod val="85000"/>
                  </a:schemeClr>
                </a:solidFill>
                <a:effectLst>
                  <a:outerShdw blurRad="50800" dist="38100" dir="2700000">
                    <a:srgbClr val="000000">
                      <a:alpha val="43000"/>
                    </a:srgbClr>
                  </a:outerShdw>
                </a:effectLst>
              </a:rPr>
              <a:t>“Good as well as evil was produced by the command of God” (</a:t>
            </a:r>
            <a:r>
              <a:rPr lang="en-US" sz="2200" b="1" i="1" dirty="0" smtClean="0">
                <a:solidFill>
                  <a:schemeClr val="bg1">
                    <a:lumMod val="85000"/>
                  </a:schemeClr>
                </a:solidFill>
                <a:effectLst>
                  <a:outerShdw blurRad="50800" dist="38100" dir="2700000">
                    <a:srgbClr val="000000">
                      <a:alpha val="43000"/>
                    </a:srgbClr>
                  </a:outerShdw>
                </a:effectLst>
              </a:rPr>
              <a:t>Institutes of the Christian Religion</a:t>
            </a:r>
            <a:r>
              <a:rPr lang="en-US" sz="2200" b="1" dirty="0" smtClean="0">
                <a:solidFill>
                  <a:schemeClr val="bg1">
                    <a:lumMod val="85000"/>
                  </a:schemeClr>
                </a:solidFill>
                <a:effectLst>
                  <a:outerShdw blurRad="50800" dist="38100" dir="2700000">
                    <a:srgbClr val="000000">
                      <a:alpha val="43000"/>
                    </a:srgbClr>
                  </a:outerShdw>
                </a:effectLst>
              </a:rPr>
              <a:t>, 1.17.8).</a:t>
            </a:r>
          </a:p>
          <a:p>
            <a:pPr lvl="1"/>
            <a:r>
              <a:rPr lang="en-US" sz="2200" b="1" dirty="0" smtClean="0">
                <a:solidFill>
                  <a:schemeClr val="bg1">
                    <a:lumMod val="85000"/>
                  </a:schemeClr>
                </a:solidFill>
                <a:effectLst>
                  <a:outerShdw blurRad="50800" dist="38100" dir="2700000">
                    <a:srgbClr val="000000">
                      <a:alpha val="43000"/>
                    </a:srgbClr>
                  </a:outerShdw>
                </a:effectLst>
              </a:rPr>
              <a:t>It is “the feebleness of our intellect” that keeps us from understanding how God “wills and wills not the very same thing” (</a:t>
            </a:r>
            <a:r>
              <a:rPr lang="en-US" sz="2200" b="1" i="1" dirty="0" smtClean="0">
                <a:solidFill>
                  <a:schemeClr val="bg1">
                    <a:lumMod val="85000"/>
                  </a:schemeClr>
                </a:solidFill>
                <a:effectLst>
                  <a:outerShdw blurRad="50800" dist="38100" dir="2700000">
                    <a:srgbClr val="000000">
                      <a:alpha val="43000"/>
                    </a:srgbClr>
                  </a:outerShdw>
                </a:effectLst>
              </a:rPr>
              <a:t>ibid.</a:t>
            </a:r>
            <a:r>
              <a:rPr lang="en-US" sz="2200" b="1" dirty="0" smtClean="0">
                <a:solidFill>
                  <a:schemeClr val="bg1">
                    <a:lumMod val="85000"/>
                  </a:schemeClr>
                </a:solidFill>
                <a:effectLst>
                  <a:outerShdw blurRad="50800" dist="38100" dir="2700000">
                    <a:srgbClr val="000000">
                      <a:alpha val="43000"/>
                    </a:srgbClr>
                  </a:outerShdw>
                </a:effectLst>
              </a:rPr>
              <a:t>, 1.18.3).</a:t>
            </a:r>
          </a:p>
          <a:p>
            <a:pPr lvl="1"/>
            <a:endParaRPr lang="en-US" b="1" dirty="0" smtClean="0">
              <a:solidFill>
                <a:schemeClr val="bg1">
                  <a:lumMod val="85000"/>
                </a:schemeClr>
              </a:solidFill>
              <a:effectLst>
                <a:outerShdw blurRad="50800" dist="38100" dir="2700000">
                  <a:srgbClr val="000000">
                    <a:alpha val="43000"/>
                  </a:srgbClr>
                </a:outerShdw>
              </a:effectLst>
            </a:endParaRPr>
          </a:p>
        </p:txBody>
      </p:sp>
      <p:sp>
        <p:nvSpPr>
          <p:cNvPr id="13" name="Title 12"/>
          <p:cNvSpPr>
            <a:spLocks noGrp="1"/>
          </p:cNvSpPr>
          <p:nvPr>
            <p:ph type="title"/>
          </p:nvPr>
        </p:nvSpPr>
        <p:spPr/>
        <p:txBody>
          <a:bodyPr>
            <a:normAutofit/>
          </a:bodyPr>
          <a:lstStyle/>
          <a:p>
            <a:r>
              <a:rPr lang="en-US" b="1" dirty="0" smtClean="0">
                <a:effectLst>
                  <a:outerShdw blurRad="50800" dist="38100" dir="2700000">
                    <a:srgbClr val="000000">
                      <a:alpha val="43000"/>
                    </a:srgbClr>
                  </a:outerShdw>
                </a:effectLst>
              </a:rPr>
              <a:t>The Problem of Evil</a:t>
            </a:r>
            <a:endParaRPr lang="en-US" b="1" dirty="0">
              <a:effectLst>
                <a:outerShdw blurRad="50800" dist="38100" dir="2700000">
                  <a:srgbClr val="000000">
                    <a:alpha val="43000"/>
                  </a:srgbClr>
                </a:outerShdw>
              </a:effectLst>
            </a:endParaRPr>
          </a:p>
        </p:txBody>
      </p:sp>
      <p:pic>
        <p:nvPicPr>
          <p:cNvPr id="6" name="Picture 5" descr="399px-Epikouros_BM_1843.jpg"/>
          <p:cNvPicPr>
            <a:picLocks noChangeAspect="1"/>
          </p:cNvPicPr>
          <p:nvPr/>
        </p:nvPicPr>
        <p:blipFill>
          <a:blip r:embed="rId2"/>
          <a:stretch>
            <a:fillRect/>
          </a:stretch>
        </p:blipFill>
        <p:spPr>
          <a:xfrm>
            <a:off x="6679233" y="1703305"/>
            <a:ext cx="1884070" cy="2416939"/>
          </a:xfrm>
          <a:prstGeom prst="rect">
            <a:avLst/>
          </a:prstGeom>
          <a:effectLst>
            <a:outerShdw blurRad="50800" dist="88900" dir="2700000">
              <a:srgbClr val="000000">
                <a:alpha val="43000"/>
              </a:srgbClr>
            </a:outerShdw>
          </a:effectLst>
        </p:spPr>
      </p:pic>
      <p:sp>
        <p:nvSpPr>
          <p:cNvPr id="7" name="TextBox 6"/>
          <p:cNvSpPr txBox="1"/>
          <p:nvPr/>
        </p:nvSpPr>
        <p:spPr>
          <a:xfrm>
            <a:off x="6611334" y="4541277"/>
            <a:ext cx="2077171" cy="830997"/>
          </a:xfrm>
          <a:prstGeom prst="rect">
            <a:avLst/>
          </a:prstGeom>
          <a:noFill/>
          <a:ln>
            <a:noFill/>
          </a:ln>
        </p:spPr>
        <p:txBody>
          <a:bodyPr wrap="square" rtlCol="0" anchor="ctr" anchorCtr="1">
            <a:spAutoFit/>
          </a:bodyPr>
          <a:lstStyle/>
          <a:p>
            <a:pPr algn="ctr"/>
            <a:r>
              <a:rPr lang="en-US" sz="2000" b="1" dirty="0" smtClean="0">
                <a:solidFill>
                  <a:schemeClr val="bg1"/>
                </a:solidFill>
              </a:rPr>
              <a:t>John Calvin</a:t>
            </a:r>
          </a:p>
          <a:p>
            <a:pPr algn="ctr"/>
            <a:r>
              <a:rPr lang="en-US" sz="1400" b="1" dirty="0" smtClean="0">
                <a:solidFill>
                  <a:schemeClr val="bg1"/>
                </a:solidFill>
              </a:rPr>
              <a:t>Protestant Reformer</a:t>
            </a:r>
          </a:p>
          <a:p>
            <a:pPr algn="ctr"/>
            <a:r>
              <a:rPr lang="en-US" sz="1400" b="1" dirty="0" smtClean="0">
                <a:solidFill>
                  <a:schemeClr val="bg1"/>
                </a:solidFill>
              </a:rPr>
              <a:t>(1509-1564)</a:t>
            </a:r>
            <a:endParaRPr lang="en-US" sz="1400" b="1"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8293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1000"/>
                                        <p:tgtEl>
                                          <p:spTgt spid="14">
                                            <p:txEl>
                                              <p:pRg st="2" end="2"/>
                                            </p:txEl>
                                          </p:spTgt>
                                        </p:tgtEl>
                                      </p:cBhvr>
                                    </p:animEffect>
                                    <p:anim calcmode="lin" valueType="num">
                                      <p:cBhvr>
                                        <p:cTn id="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xEl>
                                              <p:pRg st="3" end="3"/>
                                            </p:txEl>
                                          </p:spTgt>
                                        </p:tgtEl>
                                        <p:attrNameLst>
                                          <p:attrName>style.visibility</p:attrName>
                                        </p:attrNameLst>
                                      </p:cBhvr>
                                      <p:to>
                                        <p:strVal val="visible"/>
                                      </p:to>
                                    </p:set>
                                    <p:animEffect transition="in" filter="fade">
                                      <p:cBhvr>
                                        <p:cTn id="20" dur="1000"/>
                                        <p:tgtEl>
                                          <p:spTgt spid="14">
                                            <p:txEl>
                                              <p:pRg st="3" end="3"/>
                                            </p:txEl>
                                          </p:spTgt>
                                        </p:tgtEl>
                                      </p:cBhvr>
                                    </p:animEffect>
                                    <p:anim calcmode="lin" valueType="num">
                                      <p:cBhvr>
                                        <p:cTn id="21"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1000"/>
                                        <p:tgtEl>
                                          <p:spTgt spid="14">
                                            <p:txEl>
                                              <p:pRg st="4" end="4"/>
                                            </p:txEl>
                                          </p:spTgt>
                                        </p:tgtEl>
                                      </p:cBhvr>
                                    </p:animEffect>
                                    <p:anim calcmode="lin" valueType="num">
                                      <p:cBhvr>
                                        <p:cTn id="28"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P spid="7"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1927697"/>
            <a:ext cx="5714963" cy="4325112"/>
          </a:xfrm>
        </p:spPr>
        <p:txBody>
          <a:bodyPr>
            <a:normAutofit/>
          </a:bodyPr>
          <a:lstStyle/>
          <a:p>
            <a:pPr lvl="0"/>
            <a:r>
              <a:rPr lang="en-US" b="1" dirty="0" smtClean="0">
                <a:solidFill>
                  <a:schemeClr val="bg1">
                    <a:lumMod val="85000"/>
                  </a:schemeClr>
                </a:solidFill>
                <a:effectLst>
                  <a:outerShdw blurRad="50800" dist="38100" dir="2700000">
                    <a:srgbClr val="000000">
                      <a:alpha val="43000"/>
                    </a:srgbClr>
                  </a:outerShdw>
                </a:effectLst>
              </a:rPr>
              <a:t>The Epicurean Paradox</a:t>
            </a:r>
          </a:p>
          <a:p>
            <a:pPr lvl="0"/>
            <a:r>
              <a:rPr lang="en-US" b="1" dirty="0" smtClean="0">
                <a:solidFill>
                  <a:schemeClr val="bg1">
                    <a:lumMod val="85000"/>
                  </a:schemeClr>
                </a:solidFill>
                <a:effectLst>
                  <a:outerShdw blurRad="50800" dist="38100" dir="2700000">
                    <a:srgbClr val="000000">
                      <a:alpha val="43000"/>
                    </a:srgbClr>
                  </a:outerShdw>
                </a:effectLst>
              </a:rPr>
              <a:t>David Hume</a:t>
            </a:r>
          </a:p>
          <a:p>
            <a:pPr lvl="0"/>
            <a:r>
              <a:rPr lang="en-US" b="1" dirty="0" smtClean="0">
                <a:solidFill>
                  <a:schemeClr val="bg1">
                    <a:lumMod val="85000"/>
                  </a:schemeClr>
                </a:solidFill>
                <a:effectLst>
                  <a:outerShdw blurRad="50800" dist="38100" dir="2700000">
                    <a:srgbClr val="000000">
                      <a:alpha val="43000"/>
                    </a:srgbClr>
                  </a:outerShdw>
                </a:effectLst>
              </a:rPr>
              <a:t>John Calvin</a:t>
            </a:r>
          </a:p>
          <a:p>
            <a:pPr lvl="0"/>
            <a:r>
              <a:rPr lang="en-US" sz="2600" b="1" dirty="0" smtClean="0">
                <a:solidFill>
                  <a:schemeClr val="bg1">
                    <a:lumMod val="85000"/>
                  </a:schemeClr>
                </a:solidFill>
                <a:effectLst>
                  <a:outerShdw blurRad="50800" dist="38100" dir="2700000">
                    <a:srgbClr val="000000">
                      <a:alpha val="43000"/>
                    </a:srgbClr>
                  </a:outerShdw>
                </a:effectLst>
              </a:rPr>
              <a:t>Westminster Confession of Faith</a:t>
            </a:r>
          </a:p>
          <a:p>
            <a:pPr lvl="1"/>
            <a:r>
              <a:rPr lang="en-US" sz="1946" b="1" dirty="0" smtClean="0">
                <a:solidFill>
                  <a:schemeClr val="bg1">
                    <a:lumMod val="85000"/>
                  </a:schemeClr>
                </a:solidFill>
                <a:effectLst>
                  <a:outerShdw blurRad="50800" dist="38100" dir="2700000">
                    <a:srgbClr val="000000">
                      <a:alpha val="43000"/>
                    </a:srgbClr>
                  </a:outerShdw>
                </a:effectLst>
              </a:rPr>
              <a:t>The power, wisdom, and goodness of God caused “the first fall, and all other sins of angels and men” and yet God somehow did it in such a way that human sinfulness comes, “only from the creature [i.e. human beings], and not from God” (</a:t>
            </a:r>
            <a:r>
              <a:rPr lang="en-US" sz="1946" b="1" i="1" dirty="0" smtClean="0">
                <a:solidFill>
                  <a:schemeClr val="bg1">
                    <a:lumMod val="85000"/>
                  </a:schemeClr>
                </a:solidFill>
                <a:effectLst>
                  <a:outerShdw blurRad="50800" dist="38100" dir="2700000">
                    <a:srgbClr val="000000">
                      <a:alpha val="43000"/>
                    </a:srgbClr>
                  </a:outerShdw>
                </a:effectLst>
              </a:rPr>
              <a:t>Westminster Confession of Faith,</a:t>
            </a:r>
            <a:r>
              <a:rPr lang="en-US" sz="1946" b="1" dirty="0" smtClean="0">
                <a:solidFill>
                  <a:schemeClr val="bg1">
                    <a:lumMod val="85000"/>
                  </a:schemeClr>
                </a:solidFill>
                <a:effectLst>
                  <a:outerShdw blurRad="50800" dist="38100" dir="2700000">
                    <a:srgbClr val="000000">
                      <a:alpha val="43000"/>
                    </a:srgbClr>
                  </a:outerShdw>
                </a:effectLst>
              </a:rPr>
              <a:t> “Of Providence,” 5.4). </a:t>
            </a:r>
          </a:p>
        </p:txBody>
      </p:sp>
      <p:sp>
        <p:nvSpPr>
          <p:cNvPr id="13" name="Title 12"/>
          <p:cNvSpPr>
            <a:spLocks noGrp="1"/>
          </p:cNvSpPr>
          <p:nvPr>
            <p:ph type="title"/>
          </p:nvPr>
        </p:nvSpPr>
        <p:spPr/>
        <p:txBody>
          <a:bodyPr>
            <a:normAutofit/>
          </a:bodyPr>
          <a:lstStyle/>
          <a:p>
            <a:r>
              <a:rPr lang="en-US" b="1" dirty="0" smtClean="0">
                <a:effectLst>
                  <a:outerShdw blurRad="50800" dist="38100" dir="2700000">
                    <a:srgbClr val="000000">
                      <a:alpha val="43000"/>
                    </a:srgbClr>
                  </a:outerShdw>
                </a:effectLst>
              </a:rPr>
              <a:t>The Problem of Evil</a:t>
            </a:r>
            <a:endParaRPr lang="en-US" b="1" dirty="0">
              <a:effectLst>
                <a:outerShdw blurRad="50800" dist="38100" dir="2700000">
                  <a:srgbClr val="000000">
                    <a:alpha val="43000"/>
                  </a:srgbClr>
                </a:outerShdw>
              </a:effectLst>
            </a:endParaRPr>
          </a:p>
        </p:txBody>
      </p:sp>
      <p:pic>
        <p:nvPicPr>
          <p:cNvPr id="6" name="Picture 5" descr="399px-Epikouros_BM_1843.jpg"/>
          <p:cNvPicPr>
            <a:picLocks noChangeAspect="1"/>
          </p:cNvPicPr>
          <p:nvPr/>
        </p:nvPicPr>
        <p:blipFill>
          <a:blip r:embed="rId2"/>
          <a:stretch>
            <a:fillRect/>
          </a:stretch>
        </p:blipFill>
        <p:spPr>
          <a:xfrm>
            <a:off x="6575728" y="1183095"/>
            <a:ext cx="2008842" cy="3138943"/>
          </a:xfrm>
          <a:prstGeom prst="rect">
            <a:avLst/>
          </a:prstGeom>
          <a:effectLst>
            <a:outerShdw blurRad="50800" dist="88900" dir="2700000">
              <a:srgbClr val="000000">
                <a:alpha val="43000"/>
              </a:srgbClr>
            </a:outerShdw>
          </a:effectLst>
        </p:spPr>
      </p:pic>
      <p:sp>
        <p:nvSpPr>
          <p:cNvPr id="7" name="TextBox 6"/>
          <p:cNvSpPr txBox="1"/>
          <p:nvPr/>
        </p:nvSpPr>
        <p:spPr>
          <a:xfrm>
            <a:off x="6172161" y="4729909"/>
            <a:ext cx="2551954" cy="1046440"/>
          </a:xfrm>
          <a:prstGeom prst="rect">
            <a:avLst/>
          </a:prstGeom>
          <a:noFill/>
          <a:ln>
            <a:noFill/>
          </a:ln>
        </p:spPr>
        <p:txBody>
          <a:bodyPr wrap="square" rtlCol="0" anchor="ctr" anchorCtr="1">
            <a:spAutoFit/>
          </a:bodyPr>
          <a:lstStyle/>
          <a:p>
            <a:pPr algn="ctr"/>
            <a:r>
              <a:rPr lang="en-US" sz="2000" b="1" dirty="0" smtClean="0">
                <a:solidFill>
                  <a:schemeClr val="bg1"/>
                </a:solidFill>
              </a:rPr>
              <a:t>Westminster Confession of Faith</a:t>
            </a:r>
          </a:p>
          <a:p>
            <a:pPr algn="ctr"/>
            <a:r>
              <a:rPr lang="en-US" sz="2200" b="1" dirty="0" smtClean="0">
                <a:solidFill>
                  <a:schemeClr val="bg1"/>
                </a:solidFill>
              </a:rPr>
              <a:t>1646</a:t>
            </a:r>
            <a:endParaRPr lang="en-US" sz="2200" b="1"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8293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with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Effect transition="in" filter="fade">
                                      <p:cBhvr>
                                        <p:cTn id="7" dur="1000"/>
                                        <p:tgtEl>
                                          <p:spTgt spid="14">
                                            <p:txEl>
                                              <p:pRg st="3" end="3"/>
                                            </p:txEl>
                                          </p:spTgt>
                                        </p:tgtEl>
                                      </p:cBhvr>
                                    </p:animEffect>
                                    <p:anim calcmode="lin" valueType="num">
                                      <p:cBhvr>
                                        <p:cTn id="8"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1" nodeType="clickEffect">
                                  <p:stCondLst>
                                    <p:cond delay="0"/>
                                  </p:stCondLst>
                                  <p:childTnLst>
                                    <p:set>
                                      <p:cBhvr>
                                        <p:cTn id="19" dur="1" fill="hold">
                                          <p:stCondLst>
                                            <p:cond delay="0"/>
                                          </p:stCondLst>
                                        </p:cTn>
                                        <p:tgtEl>
                                          <p:spTgt spid="14">
                                            <p:txEl>
                                              <p:pRg st="4" end="4"/>
                                            </p:txEl>
                                          </p:spTgt>
                                        </p:tgtEl>
                                        <p:attrNameLst>
                                          <p:attrName>style.visibility</p:attrName>
                                        </p:attrNameLst>
                                      </p:cBhvr>
                                      <p:to>
                                        <p:strVal val="visible"/>
                                      </p:to>
                                    </p:set>
                                    <p:animEffect transition="in" filter="fade">
                                      <p:cBhvr>
                                        <p:cTn id="20" dur="1000"/>
                                        <p:tgtEl>
                                          <p:spTgt spid="14">
                                            <p:txEl>
                                              <p:pRg st="4" end="4"/>
                                            </p:txEl>
                                          </p:spTgt>
                                        </p:tgtEl>
                                      </p:cBhvr>
                                    </p:animEffect>
                                    <p:anim calcmode="lin" valueType="num">
                                      <p:cBhvr>
                                        <p:cTn id="21"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uiExpand="1" build="p"/>
      <p:bldP spid="7"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199" y="2178454"/>
            <a:ext cx="8148219" cy="4074354"/>
          </a:xfrm>
        </p:spPr>
        <p:txBody>
          <a:bodyPr/>
          <a:lstStyle/>
          <a:p>
            <a:pPr lvl="0"/>
            <a:r>
              <a:rPr lang="en-US" sz="3300" b="1" dirty="0" smtClean="0">
                <a:solidFill>
                  <a:schemeClr val="bg1">
                    <a:lumMod val="85000"/>
                  </a:schemeClr>
                </a:solidFill>
                <a:effectLst>
                  <a:outerShdw blurRad="50800" dist="38100" dir="2700000">
                    <a:srgbClr val="000000">
                      <a:alpha val="43000"/>
                    </a:srgbClr>
                  </a:outerShdw>
                </a:effectLst>
              </a:rPr>
              <a:t>What Is Evil?</a:t>
            </a:r>
          </a:p>
          <a:p>
            <a:pPr lvl="1"/>
            <a:r>
              <a:rPr lang="en-US" sz="2400" b="1" dirty="0" smtClean="0">
                <a:solidFill>
                  <a:schemeClr val="bg1">
                    <a:lumMod val="85000"/>
                  </a:schemeClr>
                </a:solidFill>
                <a:effectLst>
                  <a:outerShdw blurRad="50800" dist="38100" dir="2700000">
                    <a:srgbClr val="000000">
                      <a:alpha val="43000"/>
                    </a:srgbClr>
                  </a:outerShdw>
                </a:effectLst>
              </a:rPr>
              <a:t>In English: “Profound immorality, wickedness, and depravity, esp. when regarded as a supernatural force” (</a:t>
            </a:r>
            <a:r>
              <a:rPr lang="en-US" sz="2400" b="1" i="1" dirty="0" smtClean="0">
                <a:solidFill>
                  <a:schemeClr val="bg1">
                    <a:lumMod val="85000"/>
                  </a:schemeClr>
                </a:solidFill>
                <a:effectLst>
                  <a:outerShdw blurRad="50800" dist="38100" dir="2700000">
                    <a:srgbClr val="000000">
                      <a:alpha val="43000"/>
                    </a:srgbClr>
                  </a:outerShdw>
                </a:effectLst>
              </a:rPr>
              <a:t>New Oxford American Dictionary</a:t>
            </a:r>
            <a:r>
              <a:rPr lang="en-US" sz="2400" b="1" dirty="0" smtClean="0">
                <a:solidFill>
                  <a:schemeClr val="bg1">
                    <a:lumMod val="85000"/>
                  </a:schemeClr>
                </a:solidFill>
                <a:effectLst>
                  <a:outerShdw blurRad="50800" dist="38100" dir="2700000">
                    <a:srgbClr val="000000">
                      <a:alpha val="43000"/>
                    </a:srgbClr>
                  </a:outerShdw>
                </a:effectLst>
              </a:rPr>
              <a:t>).</a:t>
            </a:r>
          </a:p>
          <a:p>
            <a:pPr lvl="1"/>
            <a:r>
              <a:rPr lang="en-US" sz="2400" b="1" dirty="0" smtClean="0">
                <a:solidFill>
                  <a:schemeClr val="bg1">
                    <a:lumMod val="85000"/>
                  </a:schemeClr>
                </a:solidFill>
                <a:effectLst>
                  <a:outerShdw blurRad="50800" dist="38100" dir="2700000">
                    <a:srgbClr val="000000">
                      <a:alpha val="43000"/>
                    </a:srgbClr>
                  </a:outerShdw>
                </a:effectLst>
              </a:rPr>
              <a:t>In the OT, the Heb. verb </a:t>
            </a:r>
            <a:r>
              <a:rPr lang="en-US" sz="2400" b="1" i="1" dirty="0" err="1" smtClean="0">
                <a:solidFill>
                  <a:schemeClr val="bg1">
                    <a:lumMod val="85000"/>
                  </a:schemeClr>
                </a:solidFill>
                <a:effectLst>
                  <a:outerShdw blurRad="50800" dist="38100" dir="2700000">
                    <a:srgbClr val="000000">
                      <a:alpha val="43000"/>
                    </a:srgbClr>
                  </a:outerShdw>
                </a:effectLst>
              </a:rPr>
              <a:t>ra‘a</a:t>
            </a:r>
            <a:r>
              <a:rPr lang="en-US" sz="2400" b="1" i="1" dirty="0" smtClean="0">
                <a:solidFill>
                  <a:schemeClr val="bg1">
                    <a:lumMod val="85000"/>
                  </a:schemeClr>
                </a:solidFill>
                <a:effectLst>
                  <a:outerShdw blurRad="50800" dist="38100" dir="2700000">
                    <a:srgbClr val="000000">
                      <a:alpha val="43000"/>
                    </a:srgbClr>
                  </a:outerShdw>
                </a:effectLst>
              </a:rPr>
              <a:t>‘</a:t>
            </a:r>
            <a:r>
              <a:rPr lang="en-US" sz="2400" b="1" dirty="0" smtClean="0">
                <a:solidFill>
                  <a:schemeClr val="bg1">
                    <a:lumMod val="85000"/>
                  </a:schemeClr>
                </a:solidFill>
                <a:effectLst>
                  <a:outerShdw blurRad="50800" dist="38100" dir="2700000">
                    <a:srgbClr val="000000">
                      <a:alpha val="43000"/>
                    </a:srgbClr>
                  </a:outerShdw>
                </a:effectLst>
              </a:rPr>
              <a:t> meant “to be bad, to be evil” (BDB).</a:t>
            </a:r>
          </a:p>
          <a:p>
            <a:pPr lvl="1"/>
            <a:r>
              <a:rPr lang="en-US" sz="2400" b="1" dirty="0" smtClean="0">
                <a:solidFill>
                  <a:schemeClr val="bg1">
                    <a:lumMod val="85000"/>
                  </a:schemeClr>
                </a:solidFill>
                <a:effectLst>
                  <a:outerShdw blurRad="50800" dist="38100" dir="2700000">
                    <a:srgbClr val="000000">
                      <a:alpha val="43000"/>
                    </a:srgbClr>
                  </a:outerShdw>
                </a:effectLst>
              </a:rPr>
              <a:t>In the NT, the Gr. adj. </a:t>
            </a:r>
            <a:r>
              <a:rPr lang="en-US" sz="2400" b="1" i="1" dirty="0" err="1" smtClean="0">
                <a:solidFill>
                  <a:schemeClr val="bg1">
                    <a:lumMod val="85000"/>
                  </a:schemeClr>
                </a:solidFill>
                <a:effectLst>
                  <a:outerShdw blurRad="50800" dist="38100" dir="2700000">
                    <a:srgbClr val="000000">
                      <a:alpha val="43000"/>
                    </a:srgbClr>
                  </a:outerShdw>
                </a:effectLst>
              </a:rPr>
              <a:t>kakos</a:t>
            </a:r>
            <a:r>
              <a:rPr lang="en-US" sz="2400" b="1" i="1" dirty="0" smtClean="0">
                <a:solidFill>
                  <a:schemeClr val="bg1">
                    <a:lumMod val="85000"/>
                  </a:schemeClr>
                </a:solidFill>
                <a:effectLst>
                  <a:outerShdw blurRad="50800" dist="38100" dir="2700000">
                    <a:srgbClr val="000000">
                      <a:alpha val="43000"/>
                    </a:srgbClr>
                  </a:outerShdw>
                </a:effectLst>
              </a:rPr>
              <a:t> </a:t>
            </a:r>
            <a:r>
              <a:rPr lang="en-US" sz="2400" b="1" dirty="0" smtClean="0">
                <a:solidFill>
                  <a:schemeClr val="bg1">
                    <a:lumMod val="85000"/>
                  </a:schemeClr>
                </a:solidFill>
                <a:effectLst>
                  <a:outerShdw blurRad="50800" dist="38100" dir="2700000">
                    <a:srgbClr val="000000">
                      <a:alpha val="43000"/>
                    </a:srgbClr>
                  </a:outerShdw>
                </a:effectLst>
              </a:rPr>
              <a:t>could refer to things that are simply “troublesome” or to things that are “wicked” (Thayer).</a:t>
            </a:r>
          </a:p>
        </p:txBody>
      </p:sp>
      <p:sp>
        <p:nvSpPr>
          <p:cNvPr id="13" name="Title 12"/>
          <p:cNvSpPr>
            <a:spLocks noGrp="1"/>
          </p:cNvSpPr>
          <p:nvPr>
            <p:ph type="title"/>
          </p:nvPr>
        </p:nvSpPr>
        <p:spPr>
          <a:xfrm>
            <a:off x="457200" y="671088"/>
            <a:ext cx="5489949" cy="1216985"/>
          </a:xfrm>
        </p:spPr>
        <p:txBody>
          <a:bodyPr>
            <a:noAutofit/>
          </a:bodyPr>
          <a:lstStyle/>
          <a:p>
            <a:r>
              <a:rPr lang="en-US" sz="3800" b="1" spc="-200" dirty="0" smtClean="0">
                <a:effectLst>
                  <a:outerShdw blurRad="50800" dist="38100" dir="2700000">
                    <a:srgbClr val="000000">
                      <a:alpha val="43000"/>
                    </a:srgbClr>
                  </a:outerShdw>
                </a:effectLst>
              </a:rPr>
              <a:t>Is God to Blame for Human Wickedness?</a:t>
            </a:r>
            <a:endParaRPr lang="en-US" sz="3800" b="1" spc="-200" dirty="0">
              <a:effectLst>
                <a:outerShdw blurRad="50800" dist="38100" dir="2700000">
                  <a:srgbClr val="000000">
                    <a:alpha val="43000"/>
                  </a:srgbClr>
                </a:outerShdw>
              </a:effectLst>
            </a:endParaRPr>
          </a:p>
        </p:txBody>
      </p:sp>
      <p:pic>
        <p:nvPicPr>
          <p:cNvPr id="8" name="Picture 7" descr="100913_blame_tout.jpg"/>
          <p:cNvPicPr>
            <a:picLocks noChangeAspect="1"/>
          </p:cNvPicPr>
          <p:nvPr/>
        </p:nvPicPr>
        <p:blipFill>
          <a:blip r:embed="rId2"/>
          <a:stretch>
            <a:fillRect/>
          </a:stretch>
        </p:blipFill>
        <p:spPr>
          <a:xfrm>
            <a:off x="5767177" y="446149"/>
            <a:ext cx="2863839" cy="1525816"/>
          </a:xfrm>
          <a:prstGeom prst="rect">
            <a:avLst/>
          </a:prstGeom>
          <a:effectLst>
            <a:outerShdw blurRad="50800" dist="88900" dir="2700000">
              <a:srgbClr val="000000">
                <a:alpha val="43000"/>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8293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 calcmode="lin" valueType="num">
                                      <p:cBhvr>
                                        <p:cTn id="17" dur="1000" fill="hold"/>
                                        <p:tgtEl>
                                          <p:spTgt spid="14">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Effect transition="in" filter="fade">
                                      <p:cBhvr>
                                        <p:cTn id="24" dur="1000"/>
                                        <p:tgtEl>
                                          <p:spTgt spid="14">
                                            <p:txEl>
                                              <p:pRg st="1" end="1"/>
                                            </p:txEl>
                                          </p:spTgt>
                                        </p:tgtEl>
                                      </p:cBhvr>
                                    </p:animEffect>
                                    <p:anim calcmode="lin" valueType="num">
                                      <p:cBhvr>
                                        <p:cTn id="2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animEffect transition="in" filter="fade">
                                      <p:cBhvr>
                                        <p:cTn id="31" dur="1000"/>
                                        <p:tgtEl>
                                          <p:spTgt spid="14">
                                            <p:txEl>
                                              <p:pRg st="2" end="2"/>
                                            </p:txEl>
                                          </p:spTgt>
                                        </p:tgtEl>
                                      </p:cBhvr>
                                    </p:animEffect>
                                    <p:anim calcmode="lin" valueType="num">
                                      <p:cBhvr>
                                        <p:cTn id="3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xEl>
                                              <p:pRg st="3" end="3"/>
                                            </p:txEl>
                                          </p:spTgt>
                                        </p:tgtEl>
                                        <p:attrNameLst>
                                          <p:attrName>style.visibility</p:attrName>
                                        </p:attrNameLst>
                                      </p:cBhvr>
                                      <p:to>
                                        <p:strVal val="visible"/>
                                      </p:to>
                                    </p:set>
                                    <p:animEffect transition="in" filter="fade">
                                      <p:cBhvr>
                                        <p:cTn id="38" dur="1000"/>
                                        <p:tgtEl>
                                          <p:spTgt spid="14">
                                            <p:txEl>
                                              <p:pRg st="3" end="3"/>
                                            </p:txEl>
                                          </p:spTgt>
                                        </p:tgtEl>
                                      </p:cBhvr>
                                    </p:animEffect>
                                    <p:anim calcmode="lin" valueType="num">
                                      <p:cBhvr>
                                        <p:cTn id="3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P spid="13"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199" y="2178454"/>
            <a:ext cx="8148219" cy="4074354"/>
          </a:xfrm>
        </p:spPr>
        <p:txBody>
          <a:bodyPr>
            <a:normAutofit/>
          </a:bodyPr>
          <a:lstStyle/>
          <a:p>
            <a:pPr lvl="0"/>
            <a:r>
              <a:rPr lang="en-US" sz="3300" b="1" dirty="0" smtClean="0">
                <a:solidFill>
                  <a:schemeClr val="bg1">
                    <a:lumMod val="85000"/>
                  </a:schemeClr>
                </a:solidFill>
                <a:effectLst>
                  <a:outerShdw blurRad="50800" dist="38100" dir="2700000">
                    <a:srgbClr val="000000">
                      <a:alpha val="43000"/>
                    </a:srgbClr>
                  </a:outerShdw>
                </a:effectLst>
              </a:rPr>
              <a:t>What Is Evil?</a:t>
            </a:r>
          </a:p>
          <a:p>
            <a:pPr lvl="1"/>
            <a:r>
              <a:rPr lang="en-US" sz="2400" b="1" dirty="0" smtClean="0">
                <a:solidFill>
                  <a:schemeClr val="bg1">
                    <a:lumMod val="85000"/>
                  </a:schemeClr>
                </a:solidFill>
                <a:effectLst>
                  <a:outerShdw blurRad="50800" dist="38100" dir="2700000">
                    <a:srgbClr val="000000">
                      <a:alpha val="43000"/>
                    </a:srgbClr>
                  </a:outerShdw>
                </a:effectLst>
              </a:rPr>
              <a:t>Everything that is evil (as we use the term) could be said to be “bad,” but not everything “bad” is necessarily evil in any moral sense. </a:t>
            </a:r>
          </a:p>
          <a:p>
            <a:pPr lvl="1"/>
            <a:r>
              <a:rPr lang="en-US" sz="2400" b="1" dirty="0" smtClean="0">
                <a:solidFill>
                  <a:schemeClr val="bg1">
                    <a:lumMod val="85000"/>
                  </a:schemeClr>
                </a:solidFill>
                <a:effectLst>
                  <a:outerShdw blurRad="50800" dist="38100" dir="2700000">
                    <a:srgbClr val="000000">
                      <a:alpha val="43000"/>
                    </a:srgbClr>
                  </a:outerShdw>
                </a:effectLst>
              </a:rPr>
              <a:t>A toothache is a </a:t>
            </a:r>
            <a:r>
              <a:rPr lang="en-US" sz="2400" b="1" i="1" dirty="0" smtClean="0">
                <a:solidFill>
                  <a:schemeClr val="bg1">
                    <a:lumMod val="85000"/>
                  </a:schemeClr>
                </a:solidFill>
                <a:effectLst>
                  <a:outerShdw blurRad="50800" dist="38100" dir="2700000">
                    <a:srgbClr val="000000">
                      <a:alpha val="43000"/>
                    </a:srgbClr>
                  </a:outerShdw>
                </a:effectLst>
              </a:rPr>
              <a:t>bad thing, </a:t>
            </a:r>
            <a:r>
              <a:rPr lang="en-US" sz="2400" b="1" dirty="0" smtClean="0">
                <a:solidFill>
                  <a:schemeClr val="bg1">
                    <a:lumMod val="85000"/>
                  </a:schemeClr>
                </a:solidFill>
                <a:effectLst>
                  <a:outerShdw blurRad="50800" dist="38100" dir="2700000">
                    <a:srgbClr val="000000">
                      <a:alpha val="43000"/>
                    </a:srgbClr>
                  </a:outerShdw>
                </a:effectLst>
              </a:rPr>
              <a:t>but it is not morally evil.</a:t>
            </a:r>
          </a:p>
        </p:txBody>
      </p:sp>
      <p:sp>
        <p:nvSpPr>
          <p:cNvPr id="13" name="Title 12"/>
          <p:cNvSpPr>
            <a:spLocks noGrp="1"/>
          </p:cNvSpPr>
          <p:nvPr>
            <p:ph type="title"/>
          </p:nvPr>
        </p:nvSpPr>
        <p:spPr>
          <a:xfrm>
            <a:off x="457200" y="671088"/>
            <a:ext cx="5489949" cy="1216985"/>
          </a:xfrm>
        </p:spPr>
        <p:txBody>
          <a:bodyPr>
            <a:noAutofit/>
          </a:bodyPr>
          <a:lstStyle/>
          <a:p>
            <a:r>
              <a:rPr lang="en-US" sz="3800" b="1" spc="-200" dirty="0" smtClean="0">
                <a:effectLst>
                  <a:outerShdw blurRad="50800" dist="38100" dir="2700000">
                    <a:srgbClr val="000000">
                      <a:alpha val="43000"/>
                    </a:srgbClr>
                  </a:outerShdw>
                </a:effectLst>
              </a:rPr>
              <a:t>Is God to Blame for Human Wickedness?</a:t>
            </a:r>
            <a:endParaRPr lang="en-US" sz="3800" b="1" spc="-200" dirty="0">
              <a:effectLst>
                <a:outerShdw blurRad="50800" dist="38100" dir="2700000">
                  <a:srgbClr val="000000">
                    <a:alpha val="43000"/>
                  </a:srgbClr>
                </a:outerShdw>
              </a:effectLst>
            </a:endParaRPr>
          </a:p>
        </p:txBody>
      </p:sp>
      <p:pic>
        <p:nvPicPr>
          <p:cNvPr id="8" name="Picture 7" descr="100913_blame_tout.jpg"/>
          <p:cNvPicPr>
            <a:picLocks noChangeAspect="1"/>
          </p:cNvPicPr>
          <p:nvPr/>
        </p:nvPicPr>
        <p:blipFill>
          <a:blip r:embed="rId2"/>
          <a:stretch>
            <a:fillRect/>
          </a:stretch>
        </p:blipFill>
        <p:spPr>
          <a:xfrm>
            <a:off x="5767177" y="446149"/>
            <a:ext cx="2863839" cy="1525816"/>
          </a:xfrm>
          <a:prstGeom prst="rect">
            <a:avLst/>
          </a:prstGeom>
          <a:effectLst>
            <a:outerShdw blurRad="50800" dist="88900" dir="2700000">
              <a:srgbClr val="000000">
                <a:alpha val="43000"/>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8293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65000">
              <a:srgbClr val="020000"/>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95857"/>
            <a:ext cx="8081502" cy="4156951"/>
          </a:xfrm>
          <a:effectLst>
            <a:outerShdw blurRad="50800" dist="38100" dir="2700000">
              <a:srgbClr val="000000">
                <a:alpha val="43000"/>
              </a:srgbClr>
            </a:outerShdw>
          </a:effectLst>
        </p:spPr>
        <p:txBody>
          <a:bodyPr>
            <a:normAutofit/>
          </a:bodyPr>
          <a:lstStyle/>
          <a:p>
            <a:pPr marL="403225" indent="0">
              <a:buNone/>
            </a:pPr>
            <a:r>
              <a:rPr lang="en-US" sz="3200" b="1" dirty="0" smtClean="0">
                <a:solidFill>
                  <a:schemeClr val="bg1">
                    <a:lumMod val="95000"/>
                  </a:schemeClr>
                </a:solidFill>
              </a:rPr>
              <a:t>“Let no one say when he is tempted, ‘I am tempted by God’; for God cannot be tempted by evil (Gr. </a:t>
            </a:r>
            <a:r>
              <a:rPr lang="en-US" sz="3200" b="1" i="1" dirty="0" err="1" smtClean="0">
                <a:solidFill>
                  <a:schemeClr val="bg1">
                    <a:lumMod val="95000"/>
                  </a:schemeClr>
                </a:solidFill>
              </a:rPr>
              <a:t>kakos</a:t>
            </a:r>
            <a:r>
              <a:rPr lang="en-US" sz="3200" b="1" dirty="0" smtClean="0">
                <a:solidFill>
                  <a:schemeClr val="bg1">
                    <a:lumMod val="95000"/>
                  </a:schemeClr>
                </a:solidFill>
              </a:rPr>
              <a:t>), nor does He Himself tempt anyone. But each one is tempted when he is drawn away by his own desires and enticed” (NKJV).</a:t>
            </a:r>
            <a:endParaRPr lang="en-US" sz="3200" b="1" dirty="0">
              <a:solidFill>
                <a:schemeClr val="bg1">
                  <a:lumMod val="95000"/>
                </a:schemeClr>
              </a:solidFill>
            </a:endParaRPr>
          </a:p>
        </p:txBody>
      </p:sp>
      <p:sp>
        <p:nvSpPr>
          <p:cNvPr id="4" name="Title 3"/>
          <p:cNvSpPr>
            <a:spLocks noGrp="1"/>
          </p:cNvSpPr>
          <p:nvPr>
            <p:ph type="title"/>
          </p:nvPr>
        </p:nvSpPr>
        <p:spPr>
          <a:xfrm>
            <a:off x="384925" y="521865"/>
            <a:ext cx="8019553" cy="1066800"/>
          </a:xfrm>
        </p:spPr>
        <p:txBody>
          <a:bodyPr>
            <a:normAutofit/>
          </a:bodyPr>
          <a:lstStyle/>
          <a:p>
            <a:pPr algn="r"/>
            <a:r>
              <a:rPr lang="en-US" sz="5000" b="1" dirty="0" smtClean="0">
                <a:effectLst>
                  <a:outerShdw blurRad="50800" dist="38100" dir="2700000">
                    <a:srgbClr val="000000">
                      <a:alpha val="43000"/>
                    </a:srgbClr>
                  </a:outerShdw>
                </a:effectLst>
              </a:rPr>
              <a:t>James 1:13-14</a:t>
            </a:r>
            <a:endParaRPr lang="en-US" sz="5000" b="1" dirty="0">
              <a:effectLst>
                <a:outerShdw blurRad="50800" dist="38100" dir="2700000">
                  <a:srgbClr val="000000">
                    <a:alpha val="43000"/>
                  </a:srgbClr>
                </a:outerShdw>
              </a:effectLst>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1927697"/>
            <a:ext cx="6130094" cy="4325112"/>
          </a:xfrm>
        </p:spPr>
        <p:txBody>
          <a:bodyPr/>
          <a:lstStyle/>
          <a:p>
            <a:pPr lvl="0"/>
            <a:r>
              <a:rPr lang="en-US" b="1" dirty="0" smtClean="0">
                <a:solidFill>
                  <a:schemeClr val="bg1">
                    <a:lumMod val="85000"/>
                  </a:schemeClr>
                </a:solidFill>
                <a:effectLst>
                  <a:outerShdw blurRad="50800" dist="38100" dir="2700000">
                    <a:srgbClr val="000000">
                      <a:alpha val="43000"/>
                    </a:srgbClr>
                  </a:outerShdw>
                </a:effectLst>
              </a:rPr>
              <a:t>The Epicurean Paradox</a:t>
            </a:r>
          </a:p>
          <a:p>
            <a:pPr lvl="1"/>
            <a:r>
              <a:rPr lang="en-US" sz="2400" b="1" i="1" dirty="0" smtClean="0">
                <a:solidFill>
                  <a:schemeClr val="bg1">
                    <a:lumMod val="85000"/>
                  </a:schemeClr>
                </a:solidFill>
                <a:effectLst>
                  <a:outerShdw blurRad="50800" dist="38100" dir="2700000">
                    <a:srgbClr val="000000">
                      <a:alpha val="43000"/>
                    </a:srgbClr>
                  </a:outerShdw>
                </a:effectLst>
              </a:rPr>
              <a:t>Why Does God Allow Evil? </a:t>
            </a:r>
          </a:p>
          <a:p>
            <a:pPr lvl="1"/>
            <a:r>
              <a:rPr lang="en-US" sz="2400" b="1" i="1" dirty="0" smtClean="0">
                <a:solidFill>
                  <a:schemeClr val="bg1">
                    <a:lumMod val="85000"/>
                  </a:schemeClr>
                </a:solidFill>
                <a:effectLst>
                  <a:outerShdw blurRad="50800" dist="38100" dir="2700000">
                    <a:srgbClr val="000000">
                      <a:alpha val="43000"/>
                    </a:srgbClr>
                  </a:outerShdw>
                </a:effectLst>
              </a:rPr>
              <a:t>Why doesn’t He remove it? </a:t>
            </a:r>
          </a:p>
        </p:txBody>
      </p:sp>
      <p:sp>
        <p:nvSpPr>
          <p:cNvPr id="13" name="Title 12"/>
          <p:cNvSpPr>
            <a:spLocks noGrp="1"/>
          </p:cNvSpPr>
          <p:nvPr>
            <p:ph type="title"/>
          </p:nvPr>
        </p:nvSpPr>
        <p:spPr/>
        <p:txBody>
          <a:bodyPr>
            <a:normAutofit/>
          </a:bodyPr>
          <a:lstStyle/>
          <a:p>
            <a:r>
              <a:rPr lang="en-US" b="1" dirty="0" smtClean="0">
                <a:effectLst>
                  <a:outerShdw blurRad="50800" dist="38100" dir="2700000">
                    <a:srgbClr val="000000">
                      <a:alpha val="43000"/>
                    </a:srgbClr>
                  </a:outerShdw>
                </a:effectLst>
              </a:rPr>
              <a:t>The Problem of Evil</a:t>
            </a:r>
            <a:endParaRPr lang="en-US" b="1" dirty="0">
              <a:effectLst>
                <a:outerShdw blurRad="50800" dist="38100" dir="2700000">
                  <a:srgbClr val="000000">
                    <a:alpha val="43000"/>
                  </a:srgbClr>
                </a:outerShdw>
              </a:effectLst>
            </a:endParaRPr>
          </a:p>
        </p:txBody>
      </p:sp>
      <p:graphicFrame>
        <p:nvGraphicFramePr>
          <p:cNvPr id="5" name="Table 4"/>
          <p:cNvGraphicFramePr>
            <a:graphicFrameLocks noGrp="1"/>
          </p:cNvGraphicFramePr>
          <p:nvPr/>
        </p:nvGraphicFramePr>
        <p:xfrm>
          <a:off x="447871" y="3504475"/>
          <a:ext cx="5863308" cy="2368101"/>
        </p:xfrm>
        <a:graphic>
          <a:graphicData uri="http://schemas.openxmlformats.org/drawingml/2006/table">
            <a:tbl>
              <a:tblPr firstRow="1" bandRow="1">
                <a:tableStyleId>{F5AB1C69-6EDB-4FF4-983F-18BD219EF322}</a:tableStyleId>
              </a:tblPr>
              <a:tblGrid>
                <a:gridCol w="1465827"/>
                <a:gridCol w="1465827"/>
                <a:gridCol w="1465827"/>
                <a:gridCol w="1465827"/>
              </a:tblGrid>
              <a:tr h="7893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Willing but unable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a:t>
                      </a:r>
                    </a:p>
                  </a:txBody>
                  <a:tcPr/>
                </a:tc>
                <a:tc>
                  <a:txBody>
                    <a:bodyPr/>
                    <a:lstStyle/>
                    <a:p>
                      <a:pPr algn="ctr"/>
                      <a:r>
                        <a:rPr lang="en-US" dirty="0" smtClean="0"/>
                        <a:t> </a:t>
                      </a:r>
                      <a:endParaRPr lang="en-US" dirty="0"/>
                    </a:p>
                  </a:txBody>
                  <a:tcPr/>
                </a:tc>
                <a:tc>
                  <a:txBody>
                    <a:bodyPr/>
                    <a:lstStyle/>
                    <a:p>
                      <a:pPr algn="ctr"/>
                      <a:r>
                        <a:rPr lang="en-US" dirty="0" smtClean="0"/>
                        <a:t> </a:t>
                      </a:r>
                      <a:endParaRPr lang="en-US" dirty="0"/>
                    </a:p>
                  </a:txBody>
                  <a:tcPr/>
                </a:tc>
              </a:tr>
              <a:tr h="789367">
                <a:tc>
                  <a:txBody>
                    <a:bodyPr/>
                    <a:lstStyle/>
                    <a:p>
                      <a:pPr algn="ctr"/>
                      <a:r>
                        <a:rPr lang="en-US" b="1" dirty="0" smtClean="0"/>
                        <a:t> </a:t>
                      </a:r>
                      <a:endParaRPr lang="en-US" b="1" dirty="0"/>
                    </a:p>
                  </a:txBody>
                  <a:tcPr anchor="ctr"/>
                </a:tc>
                <a:tc>
                  <a:txBody>
                    <a:bodyPr/>
                    <a:lstStyle/>
                    <a:p>
                      <a:pPr algn="ctr"/>
                      <a:r>
                        <a:rPr lang="en-US" b="1" dirty="0" smtClean="0"/>
                        <a:t> </a:t>
                      </a:r>
                      <a:endParaRPr lang="en-US" b="1" dirty="0"/>
                    </a:p>
                  </a:txBody>
                  <a:tcPr anchor="ctr"/>
                </a:tc>
                <a:tc>
                  <a:txBody>
                    <a:bodyPr/>
                    <a:lstStyle/>
                    <a:p>
                      <a:pPr algn="ctr"/>
                      <a:r>
                        <a:rPr lang="en-US" b="1" dirty="0" smtClean="0"/>
                        <a:t> </a:t>
                      </a:r>
                      <a:endParaRPr lang="en-US" b="1" dirty="0"/>
                    </a:p>
                  </a:txBody>
                  <a:tcPr anchor="ctr"/>
                </a:tc>
                <a:tc>
                  <a:txBody>
                    <a:bodyPr/>
                    <a:lstStyle/>
                    <a:p>
                      <a:pPr algn="ctr"/>
                      <a:r>
                        <a:rPr lang="en-US" sz="1600" b="1" dirty="0" smtClean="0"/>
                        <a:t> </a:t>
                      </a:r>
                      <a:endParaRPr lang="en-US" sz="1600" b="1" dirty="0"/>
                    </a:p>
                  </a:txBody>
                  <a:tcPr anchor="ctr"/>
                </a:tc>
              </a:tr>
              <a:tr h="789367">
                <a:tc>
                  <a:txBody>
                    <a:bodyPr/>
                    <a:lstStyle/>
                    <a:p>
                      <a:pPr algn="ctr"/>
                      <a:r>
                        <a:rPr lang="en-US" b="1" dirty="0" smtClean="0"/>
                        <a:t> </a:t>
                      </a:r>
                      <a:endParaRPr lang="en-US" b="1" dirty="0"/>
                    </a:p>
                  </a:txBody>
                  <a:tcPr/>
                </a:tc>
                <a:tc>
                  <a:txBody>
                    <a:bodyPr/>
                    <a:lstStyle/>
                    <a:p>
                      <a:pPr algn="ctr"/>
                      <a:r>
                        <a:rPr lang="en-US" b="1" dirty="0" smtClean="0"/>
                        <a:t> </a:t>
                      </a:r>
                      <a:endParaRPr lang="en-US" dirty="0"/>
                    </a:p>
                  </a:txBody>
                  <a:tcPr/>
                </a:tc>
                <a:tc>
                  <a:txBody>
                    <a:bodyPr/>
                    <a:lstStyle/>
                    <a:p>
                      <a:pPr algn="ctr"/>
                      <a:r>
                        <a:rPr lang="en-US" b="1" dirty="0" smtClean="0"/>
                        <a:t> </a:t>
                      </a:r>
                      <a:endParaRPr lang="en-US" b="1" dirty="0"/>
                    </a:p>
                  </a:txBody>
                  <a:tcPr/>
                </a:tc>
                <a:tc>
                  <a:txBody>
                    <a:bodyPr/>
                    <a:lstStyle/>
                    <a:p>
                      <a:pPr algn="ctr"/>
                      <a:r>
                        <a:rPr lang="en-US" sz="1600" b="1" dirty="0" smtClean="0"/>
                        <a:t> </a:t>
                      </a:r>
                      <a:endParaRPr lang="en-US" sz="1600" b="1" dirty="0"/>
                    </a:p>
                  </a:txBody>
                  <a:tcPr/>
                </a:tc>
              </a:tr>
            </a:tbl>
          </a:graphicData>
        </a:graphic>
      </p:graphicFrame>
      <p:pic>
        <p:nvPicPr>
          <p:cNvPr id="6" name="Picture 5" descr="399px-Epikouros_BM_1843.jpg"/>
          <p:cNvPicPr>
            <a:picLocks noChangeAspect="1"/>
          </p:cNvPicPr>
          <p:nvPr/>
        </p:nvPicPr>
        <p:blipFill>
          <a:blip r:embed="rId2"/>
          <a:stretch>
            <a:fillRect/>
          </a:stretch>
        </p:blipFill>
        <p:spPr>
          <a:xfrm>
            <a:off x="6855740" y="1442826"/>
            <a:ext cx="1834805" cy="2754507"/>
          </a:xfrm>
          <a:prstGeom prst="rect">
            <a:avLst/>
          </a:prstGeom>
          <a:effectLst>
            <a:outerShdw blurRad="50800" dist="88900" dir="2700000">
              <a:srgbClr val="000000">
                <a:alpha val="43000"/>
              </a:srgbClr>
            </a:outerShdw>
          </a:effectLst>
        </p:spPr>
      </p:pic>
      <p:sp>
        <p:nvSpPr>
          <p:cNvPr id="7" name="TextBox 6"/>
          <p:cNvSpPr txBox="1"/>
          <p:nvPr/>
        </p:nvSpPr>
        <p:spPr>
          <a:xfrm>
            <a:off x="6855741" y="4612497"/>
            <a:ext cx="1827510" cy="830997"/>
          </a:xfrm>
          <a:prstGeom prst="rect">
            <a:avLst/>
          </a:prstGeom>
          <a:noFill/>
          <a:ln>
            <a:noFill/>
          </a:ln>
        </p:spPr>
        <p:txBody>
          <a:bodyPr wrap="square" rtlCol="0" anchor="ctr" anchorCtr="1">
            <a:spAutoFit/>
          </a:bodyPr>
          <a:lstStyle/>
          <a:p>
            <a:pPr algn="ctr"/>
            <a:r>
              <a:rPr lang="en-US" sz="2000" b="1" dirty="0" smtClean="0">
                <a:solidFill>
                  <a:schemeClr val="bg1"/>
                </a:solidFill>
              </a:rPr>
              <a:t>Epicurus</a:t>
            </a:r>
          </a:p>
          <a:p>
            <a:pPr algn="ctr"/>
            <a:r>
              <a:rPr lang="en-US" sz="1400" b="1" dirty="0" smtClean="0">
                <a:solidFill>
                  <a:schemeClr val="bg1"/>
                </a:solidFill>
              </a:rPr>
              <a:t>Greek Philosopher</a:t>
            </a:r>
          </a:p>
          <a:p>
            <a:pPr algn="ctr"/>
            <a:r>
              <a:rPr lang="en-US" sz="1400" b="1" dirty="0" smtClean="0">
                <a:solidFill>
                  <a:schemeClr val="bg1"/>
                </a:solidFill>
              </a:rPr>
              <a:t>(341-270 BC)</a:t>
            </a:r>
            <a:endParaRPr lang="en-US" sz="1400" b="1"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8293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 calcmode="lin" valueType="num">
                                      <p:cBhvr>
                                        <p:cTn id="14" dur="1000" fill="hold"/>
                                        <p:tgtEl>
                                          <p:spTgt spid="14">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4">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1000"/>
                                        <p:tgtEl>
                                          <p:spTgt spid="14">
                                            <p:txEl>
                                              <p:pRg st="1" end="1"/>
                                            </p:txEl>
                                          </p:spTgt>
                                        </p:tgtEl>
                                      </p:cBhvr>
                                    </p:animEffect>
                                    <p:anim calcmode="lin" valueType="num">
                                      <p:cBhvr>
                                        <p:cTn id="2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xEl>
                                              <p:pRg st="2" end="2"/>
                                            </p:txEl>
                                          </p:spTgt>
                                        </p:tgtEl>
                                        <p:attrNameLst>
                                          <p:attrName>style.visibility</p:attrName>
                                        </p:attrNameLst>
                                      </p:cBhvr>
                                      <p:to>
                                        <p:strVal val="visible"/>
                                      </p:to>
                                    </p:set>
                                    <p:animEffect transition="in" filter="fade">
                                      <p:cBhvr>
                                        <p:cTn id="34" dur="1000"/>
                                        <p:tgtEl>
                                          <p:spTgt spid="14">
                                            <p:txEl>
                                              <p:pRg st="2" end="2"/>
                                            </p:txEl>
                                          </p:spTgt>
                                        </p:tgtEl>
                                      </p:cBhvr>
                                    </p:animEffect>
                                    <p:anim calcmode="lin" valueType="num">
                                      <p:cBhvr>
                                        <p:cTn id="3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P spid="13" grpId="0"/>
      <p:bldP spid="7"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65000">
              <a:srgbClr val="020000"/>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84942"/>
            <a:ext cx="8081502" cy="3867866"/>
          </a:xfrm>
          <a:effectLst>
            <a:outerShdw blurRad="50800" dist="38100" dir="2700000">
              <a:srgbClr val="000000">
                <a:alpha val="43000"/>
              </a:srgbClr>
            </a:outerShdw>
          </a:effectLst>
        </p:spPr>
        <p:txBody>
          <a:bodyPr>
            <a:normAutofit/>
          </a:bodyPr>
          <a:lstStyle/>
          <a:p>
            <a:pPr marL="403225" indent="0">
              <a:buNone/>
            </a:pPr>
            <a:r>
              <a:rPr lang="en-US" sz="4000" b="1" dirty="0" smtClean="0">
                <a:solidFill>
                  <a:schemeClr val="bg1">
                    <a:lumMod val="95000"/>
                  </a:schemeClr>
                </a:solidFill>
              </a:rPr>
              <a:t> “You are not a God who takes pleasure in wickedness, nor shall evil  (</a:t>
            </a:r>
            <a:r>
              <a:rPr lang="en-US" sz="4000" b="1" i="1" dirty="0" err="1" smtClean="0">
                <a:solidFill>
                  <a:schemeClr val="bg1">
                    <a:lumMod val="95000"/>
                  </a:schemeClr>
                </a:solidFill>
              </a:rPr>
              <a:t>ra</a:t>
            </a:r>
            <a:r>
              <a:rPr lang="en-US" sz="4000" b="1" i="1" dirty="0" smtClean="0">
                <a:solidFill>
                  <a:schemeClr val="bg1">
                    <a:lumMod val="95000"/>
                  </a:schemeClr>
                </a:solidFill>
              </a:rPr>
              <a:t>‘</a:t>
            </a:r>
            <a:r>
              <a:rPr lang="en-US" sz="4000" b="1" dirty="0" smtClean="0">
                <a:solidFill>
                  <a:schemeClr val="bg1">
                    <a:lumMod val="95000"/>
                  </a:schemeClr>
                </a:solidFill>
              </a:rPr>
              <a:t>) dwell with You.”</a:t>
            </a:r>
            <a:endParaRPr lang="en-US" sz="4000" b="1" dirty="0">
              <a:solidFill>
                <a:schemeClr val="bg1">
                  <a:lumMod val="95000"/>
                </a:schemeClr>
              </a:solidFill>
            </a:endParaRPr>
          </a:p>
        </p:txBody>
      </p:sp>
      <p:sp>
        <p:nvSpPr>
          <p:cNvPr id="4" name="Title 3"/>
          <p:cNvSpPr>
            <a:spLocks noGrp="1"/>
          </p:cNvSpPr>
          <p:nvPr>
            <p:ph type="title"/>
          </p:nvPr>
        </p:nvSpPr>
        <p:spPr>
          <a:xfrm>
            <a:off x="384925" y="521865"/>
            <a:ext cx="8019553" cy="1066800"/>
          </a:xfrm>
        </p:spPr>
        <p:txBody>
          <a:bodyPr>
            <a:normAutofit/>
          </a:bodyPr>
          <a:lstStyle/>
          <a:p>
            <a:pPr algn="r"/>
            <a:r>
              <a:rPr lang="en-US" sz="5000" b="1" dirty="0" smtClean="0">
                <a:effectLst>
                  <a:outerShdw blurRad="50800" dist="38100" dir="2700000">
                    <a:srgbClr val="000000">
                      <a:alpha val="43000"/>
                    </a:srgbClr>
                  </a:outerShdw>
                </a:effectLst>
              </a:rPr>
              <a:t>Psalm 5:4</a:t>
            </a:r>
            <a:endParaRPr lang="en-US" sz="5000" b="1" dirty="0">
              <a:effectLst>
                <a:outerShdw blurRad="50800" dist="38100" dir="2700000">
                  <a:srgbClr val="000000">
                    <a:alpha val="43000"/>
                  </a:srgbClr>
                </a:outerShdw>
              </a:effectLst>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65000">
              <a:srgbClr val="020000"/>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95857"/>
            <a:ext cx="8081502" cy="4156951"/>
          </a:xfrm>
          <a:effectLst/>
        </p:spPr>
        <p:txBody>
          <a:bodyPr>
            <a:normAutofit/>
          </a:bodyPr>
          <a:lstStyle/>
          <a:p>
            <a:pPr marL="403225" indent="0">
              <a:buNone/>
            </a:pPr>
            <a:r>
              <a:rPr lang="en-US" sz="3200" b="1" dirty="0" smtClean="0">
                <a:solidFill>
                  <a:schemeClr val="bg1">
                    <a:lumMod val="95000"/>
                  </a:schemeClr>
                </a:solidFill>
                <a:effectLst>
                  <a:outerShdw blurRad="50800" dist="38100" dir="2700000">
                    <a:srgbClr val="000000">
                      <a:alpha val="43000"/>
                    </a:srgbClr>
                  </a:outerShdw>
                </a:effectLst>
              </a:rPr>
              <a:t>“Out of the mouth of the most High </a:t>
            </a:r>
            <a:r>
              <a:rPr lang="en-US" sz="3200" b="1" dirty="0" err="1" smtClean="0">
                <a:solidFill>
                  <a:schemeClr val="bg1">
                    <a:lumMod val="95000"/>
                  </a:schemeClr>
                </a:solidFill>
                <a:effectLst>
                  <a:outerShdw blurRad="50800" dist="38100" dir="2700000">
                    <a:srgbClr val="000000">
                      <a:alpha val="43000"/>
                    </a:srgbClr>
                  </a:outerShdw>
                </a:effectLst>
              </a:rPr>
              <a:t>proceedeth</a:t>
            </a:r>
            <a:r>
              <a:rPr lang="en-US" sz="3200" b="1" dirty="0" smtClean="0">
                <a:solidFill>
                  <a:schemeClr val="bg1">
                    <a:lumMod val="95000"/>
                  </a:schemeClr>
                </a:solidFill>
                <a:effectLst>
                  <a:outerShdw blurRad="50800" dist="38100" dir="2700000">
                    <a:srgbClr val="000000">
                      <a:alpha val="43000"/>
                    </a:srgbClr>
                  </a:outerShdw>
                </a:effectLst>
              </a:rPr>
              <a:t> not evil (</a:t>
            </a:r>
            <a:r>
              <a:rPr lang="en-US" sz="3200" b="1" i="1" dirty="0" err="1" smtClean="0">
                <a:solidFill>
                  <a:schemeClr val="bg1">
                    <a:lumMod val="95000"/>
                  </a:schemeClr>
                </a:solidFill>
                <a:effectLst>
                  <a:outerShdw blurRad="50800" dist="38100" dir="2700000">
                    <a:srgbClr val="000000">
                      <a:alpha val="43000"/>
                    </a:srgbClr>
                  </a:outerShdw>
                </a:effectLst>
              </a:rPr>
              <a:t>ra</a:t>
            </a:r>
            <a:r>
              <a:rPr lang="en-US" sz="3200" b="1" i="1" dirty="0" smtClean="0">
                <a:solidFill>
                  <a:schemeClr val="bg1">
                    <a:lumMod val="95000"/>
                  </a:schemeClr>
                </a:solidFill>
                <a:effectLst>
                  <a:outerShdw blurRad="50800" dist="38100" dir="2700000">
                    <a:srgbClr val="000000">
                      <a:alpha val="43000"/>
                    </a:srgbClr>
                  </a:outerShdw>
                </a:effectLst>
              </a:rPr>
              <a:t>‘</a:t>
            </a:r>
            <a:r>
              <a:rPr lang="en-US" sz="3200" b="1" dirty="0" smtClean="0">
                <a:solidFill>
                  <a:schemeClr val="bg1">
                    <a:lumMod val="95000"/>
                  </a:schemeClr>
                </a:solidFill>
                <a:effectLst>
                  <a:outerShdw blurRad="50800" dist="38100" dir="2700000">
                    <a:srgbClr val="000000">
                      <a:alpha val="43000"/>
                    </a:srgbClr>
                  </a:outerShdw>
                </a:effectLst>
              </a:rPr>
              <a:t>) and good?” (KJV).</a:t>
            </a:r>
          </a:p>
          <a:p>
            <a:pPr marL="403225" indent="0">
              <a:buNone/>
            </a:pPr>
            <a:endParaRPr lang="en-US" sz="3200" b="1" dirty="0" smtClean="0">
              <a:solidFill>
                <a:schemeClr val="bg1">
                  <a:lumMod val="95000"/>
                </a:schemeClr>
              </a:solidFill>
              <a:effectLst>
                <a:outerShdw blurRad="50800" dist="38100" dir="2700000">
                  <a:srgbClr val="000000">
                    <a:alpha val="43000"/>
                  </a:srgbClr>
                </a:outerShdw>
              </a:effectLst>
            </a:endParaRPr>
          </a:p>
          <a:p>
            <a:pPr marL="403225" indent="0" algn="ctr">
              <a:buNone/>
            </a:pPr>
            <a:r>
              <a:rPr lang="en-US" sz="3200" b="1" dirty="0" smtClean="0">
                <a:solidFill>
                  <a:schemeClr val="bg1">
                    <a:lumMod val="95000"/>
                  </a:schemeClr>
                </a:solidFill>
                <a:effectLst>
                  <a:outerShdw blurRad="50800" dist="38100" dir="2700000">
                    <a:srgbClr val="000000">
                      <a:alpha val="43000"/>
                    </a:srgbClr>
                  </a:outerShdw>
                </a:effectLst>
              </a:rPr>
              <a:t>“Woe and well-being” (NKJV).</a:t>
            </a:r>
            <a:endParaRPr lang="en-US" sz="3200" b="1" dirty="0">
              <a:solidFill>
                <a:schemeClr val="bg1">
                  <a:lumMod val="95000"/>
                </a:schemeClr>
              </a:solidFill>
              <a:effectLst>
                <a:outerShdw blurRad="50800" dist="38100" dir="2700000">
                  <a:srgbClr val="000000">
                    <a:alpha val="43000"/>
                  </a:srgbClr>
                </a:outerShdw>
              </a:effectLst>
            </a:endParaRPr>
          </a:p>
        </p:txBody>
      </p:sp>
      <p:sp>
        <p:nvSpPr>
          <p:cNvPr id="4" name="Title 3"/>
          <p:cNvSpPr>
            <a:spLocks noGrp="1"/>
          </p:cNvSpPr>
          <p:nvPr>
            <p:ph type="title"/>
          </p:nvPr>
        </p:nvSpPr>
        <p:spPr>
          <a:xfrm>
            <a:off x="384925" y="521865"/>
            <a:ext cx="8019553" cy="1066800"/>
          </a:xfrm>
        </p:spPr>
        <p:txBody>
          <a:bodyPr>
            <a:normAutofit/>
          </a:bodyPr>
          <a:lstStyle/>
          <a:p>
            <a:pPr algn="r"/>
            <a:r>
              <a:rPr lang="en-US" sz="5000" b="1" dirty="0" smtClean="0">
                <a:effectLst>
                  <a:outerShdw blurRad="50800" dist="38100" dir="2700000">
                    <a:srgbClr val="000000">
                      <a:alpha val="43000"/>
                    </a:srgbClr>
                  </a:outerShdw>
                </a:effectLst>
              </a:rPr>
              <a:t>Lamentations 3:38</a:t>
            </a:r>
            <a:endParaRPr lang="en-US" sz="5000" b="1" dirty="0">
              <a:effectLst>
                <a:outerShdw blurRad="50800" dist="38100" dir="2700000">
                  <a:srgbClr val="000000">
                    <a:alpha val="43000"/>
                  </a:srgbClr>
                </a:outerShdw>
              </a:effectLst>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65000">
              <a:srgbClr val="020000"/>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95857"/>
            <a:ext cx="8081502" cy="4156951"/>
          </a:xfrm>
          <a:effectLst/>
        </p:spPr>
        <p:txBody>
          <a:bodyPr>
            <a:normAutofit/>
          </a:bodyPr>
          <a:lstStyle/>
          <a:p>
            <a:pPr marL="403225" indent="0">
              <a:buNone/>
            </a:pPr>
            <a:r>
              <a:rPr lang="en-US" sz="3200" b="1" dirty="0" smtClean="0">
                <a:solidFill>
                  <a:schemeClr val="bg1">
                    <a:lumMod val="95000"/>
                  </a:schemeClr>
                </a:solidFill>
                <a:effectLst>
                  <a:outerShdw blurRad="50800" dist="38100" dir="2700000">
                    <a:srgbClr val="000000">
                      <a:alpha val="43000"/>
                    </a:srgbClr>
                  </a:outerShdw>
                </a:effectLst>
              </a:rPr>
              <a:t>“Shall a trumpet be blown in the city, and the people not be afraid? shall there be evil (</a:t>
            </a:r>
            <a:r>
              <a:rPr lang="en-US" sz="3200" b="1" i="1" dirty="0" err="1" smtClean="0">
                <a:solidFill>
                  <a:schemeClr val="bg1">
                    <a:lumMod val="95000"/>
                  </a:schemeClr>
                </a:solidFill>
                <a:effectLst>
                  <a:outerShdw blurRad="50800" dist="38100" dir="2700000">
                    <a:srgbClr val="000000">
                      <a:alpha val="43000"/>
                    </a:srgbClr>
                  </a:outerShdw>
                </a:effectLst>
              </a:rPr>
              <a:t>ra</a:t>
            </a:r>
            <a:r>
              <a:rPr lang="en-US" sz="3200" b="1" i="1" dirty="0" smtClean="0">
                <a:solidFill>
                  <a:schemeClr val="bg1">
                    <a:lumMod val="95000"/>
                  </a:schemeClr>
                </a:solidFill>
                <a:effectLst>
                  <a:outerShdw blurRad="50800" dist="38100" dir="2700000">
                    <a:srgbClr val="000000">
                      <a:alpha val="43000"/>
                    </a:srgbClr>
                  </a:outerShdw>
                </a:effectLst>
              </a:rPr>
              <a:t>‘</a:t>
            </a:r>
            <a:r>
              <a:rPr lang="en-US" sz="3200" b="1" dirty="0" smtClean="0">
                <a:solidFill>
                  <a:schemeClr val="bg1">
                    <a:lumMod val="95000"/>
                  </a:schemeClr>
                </a:solidFill>
                <a:effectLst>
                  <a:outerShdw blurRad="50800" dist="38100" dir="2700000">
                    <a:srgbClr val="000000">
                      <a:alpha val="43000"/>
                    </a:srgbClr>
                  </a:outerShdw>
                </a:effectLst>
              </a:rPr>
              <a:t>) in a city, and the LORD hath not done it?” (KJV).</a:t>
            </a:r>
          </a:p>
          <a:p>
            <a:pPr marL="403225" indent="0">
              <a:buNone/>
            </a:pPr>
            <a:endParaRPr lang="en-US" sz="3200" b="1" dirty="0" smtClean="0">
              <a:solidFill>
                <a:schemeClr val="bg1">
                  <a:lumMod val="95000"/>
                </a:schemeClr>
              </a:solidFill>
              <a:effectLst>
                <a:outerShdw blurRad="50800" dist="38100" dir="2700000">
                  <a:srgbClr val="000000">
                    <a:alpha val="43000"/>
                  </a:srgbClr>
                </a:outerShdw>
              </a:effectLst>
            </a:endParaRPr>
          </a:p>
          <a:p>
            <a:pPr marL="403225" indent="0" algn="ctr">
              <a:buNone/>
            </a:pPr>
            <a:r>
              <a:rPr lang="en-US" sz="3200" b="1" dirty="0" smtClean="0">
                <a:solidFill>
                  <a:schemeClr val="bg1">
                    <a:lumMod val="95000"/>
                  </a:schemeClr>
                </a:solidFill>
                <a:effectLst>
                  <a:outerShdw blurRad="50800" dist="38100" dir="2700000">
                    <a:srgbClr val="000000">
                      <a:alpha val="43000"/>
                    </a:srgbClr>
                  </a:outerShdw>
                </a:effectLst>
              </a:rPr>
              <a:t>“Calamity” (NKJV).</a:t>
            </a:r>
            <a:endParaRPr lang="en-US" sz="3200" b="1" dirty="0">
              <a:solidFill>
                <a:schemeClr val="bg1">
                  <a:lumMod val="95000"/>
                </a:schemeClr>
              </a:solidFill>
              <a:effectLst>
                <a:outerShdw blurRad="50800" dist="38100" dir="2700000">
                  <a:srgbClr val="000000">
                    <a:alpha val="43000"/>
                  </a:srgbClr>
                </a:outerShdw>
              </a:effectLst>
            </a:endParaRPr>
          </a:p>
        </p:txBody>
      </p:sp>
      <p:sp>
        <p:nvSpPr>
          <p:cNvPr id="4" name="Title 3"/>
          <p:cNvSpPr>
            <a:spLocks noGrp="1"/>
          </p:cNvSpPr>
          <p:nvPr>
            <p:ph type="title"/>
          </p:nvPr>
        </p:nvSpPr>
        <p:spPr>
          <a:xfrm>
            <a:off x="384925" y="521865"/>
            <a:ext cx="8019553" cy="1066800"/>
          </a:xfrm>
        </p:spPr>
        <p:txBody>
          <a:bodyPr>
            <a:normAutofit/>
          </a:bodyPr>
          <a:lstStyle/>
          <a:p>
            <a:pPr algn="r"/>
            <a:r>
              <a:rPr lang="en-US" sz="5000" b="1" dirty="0" smtClean="0">
                <a:effectLst>
                  <a:outerShdw blurRad="50800" dist="38100" dir="2700000">
                    <a:srgbClr val="000000">
                      <a:alpha val="43000"/>
                    </a:srgbClr>
                  </a:outerShdw>
                </a:effectLst>
              </a:rPr>
              <a:t>Amos 3:6</a:t>
            </a:r>
            <a:endParaRPr lang="en-US" sz="5000" b="1" dirty="0">
              <a:effectLst>
                <a:outerShdw blurRad="50800" dist="38100" dir="2700000">
                  <a:srgbClr val="000000">
                    <a:alpha val="43000"/>
                  </a:srgbClr>
                </a:outerShdw>
              </a:effectLst>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65000">
              <a:srgbClr val="020000"/>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95857"/>
            <a:ext cx="8081502" cy="4156951"/>
          </a:xfrm>
          <a:effectLst/>
        </p:spPr>
        <p:txBody>
          <a:bodyPr>
            <a:normAutofit/>
          </a:bodyPr>
          <a:lstStyle/>
          <a:p>
            <a:pPr marL="403225" indent="0">
              <a:buNone/>
            </a:pPr>
            <a:r>
              <a:rPr lang="en-US" sz="3200" b="1" dirty="0" smtClean="0">
                <a:solidFill>
                  <a:schemeClr val="bg1">
                    <a:lumMod val="95000"/>
                  </a:schemeClr>
                </a:solidFill>
                <a:effectLst>
                  <a:outerShdw blurRad="50800" dist="38100" dir="2700000">
                    <a:srgbClr val="000000">
                      <a:alpha val="43000"/>
                    </a:srgbClr>
                  </a:outerShdw>
                </a:effectLst>
              </a:rPr>
              <a:t>“I form the light, and create darkness: I make peace, and create evil (</a:t>
            </a:r>
            <a:r>
              <a:rPr lang="en-US" sz="3200" b="1" i="1" dirty="0" err="1" smtClean="0">
                <a:solidFill>
                  <a:schemeClr val="bg1">
                    <a:lumMod val="95000"/>
                  </a:schemeClr>
                </a:solidFill>
                <a:effectLst>
                  <a:outerShdw blurRad="50800" dist="38100" dir="2700000">
                    <a:srgbClr val="000000">
                      <a:alpha val="43000"/>
                    </a:srgbClr>
                  </a:outerShdw>
                </a:effectLst>
              </a:rPr>
              <a:t>ra</a:t>
            </a:r>
            <a:r>
              <a:rPr lang="en-US" sz="3200" b="1" i="1" dirty="0" smtClean="0">
                <a:solidFill>
                  <a:schemeClr val="bg1">
                    <a:lumMod val="95000"/>
                  </a:schemeClr>
                </a:solidFill>
                <a:effectLst>
                  <a:outerShdw blurRad="50800" dist="38100" dir="2700000">
                    <a:srgbClr val="000000">
                      <a:alpha val="43000"/>
                    </a:srgbClr>
                  </a:outerShdw>
                </a:effectLst>
              </a:rPr>
              <a:t>‘</a:t>
            </a:r>
            <a:r>
              <a:rPr lang="en-US" sz="3200" b="1" dirty="0" smtClean="0">
                <a:solidFill>
                  <a:schemeClr val="bg1">
                    <a:lumMod val="95000"/>
                  </a:schemeClr>
                </a:solidFill>
                <a:effectLst>
                  <a:outerShdw blurRad="50800" dist="38100" dir="2700000">
                    <a:srgbClr val="000000">
                      <a:alpha val="43000"/>
                    </a:srgbClr>
                  </a:outerShdw>
                </a:effectLst>
              </a:rPr>
              <a:t>): I the LORD do all these things.” (KJV).</a:t>
            </a:r>
          </a:p>
          <a:p>
            <a:pPr marL="403225" indent="0">
              <a:buNone/>
            </a:pPr>
            <a:endParaRPr lang="en-US" sz="3200" b="1" dirty="0" smtClean="0">
              <a:solidFill>
                <a:schemeClr val="bg1">
                  <a:lumMod val="95000"/>
                </a:schemeClr>
              </a:solidFill>
              <a:effectLst>
                <a:outerShdw blurRad="50800" dist="38100" dir="2700000">
                  <a:srgbClr val="000000">
                    <a:alpha val="43000"/>
                  </a:srgbClr>
                </a:outerShdw>
              </a:effectLst>
            </a:endParaRPr>
          </a:p>
          <a:p>
            <a:pPr marL="403225" indent="0" algn="ctr">
              <a:buNone/>
            </a:pPr>
            <a:r>
              <a:rPr lang="en-US" sz="3200" b="1" dirty="0" smtClean="0">
                <a:solidFill>
                  <a:schemeClr val="bg1">
                    <a:lumMod val="95000"/>
                  </a:schemeClr>
                </a:solidFill>
                <a:effectLst>
                  <a:outerShdw blurRad="50800" dist="38100" dir="2700000">
                    <a:srgbClr val="000000">
                      <a:alpha val="43000"/>
                    </a:srgbClr>
                  </a:outerShdw>
                </a:effectLst>
              </a:rPr>
              <a:t>“Calamity” (NKJV).</a:t>
            </a:r>
            <a:endParaRPr lang="en-US" sz="3200" b="1" dirty="0">
              <a:solidFill>
                <a:schemeClr val="bg1">
                  <a:lumMod val="95000"/>
                </a:schemeClr>
              </a:solidFill>
              <a:effectLst>
                <a:outerShdw blurRad="50800" dist="38100" dir="2700000">
                  <a:srgbClr val="000000">
                    <a:alpha val="43000"/>
                  </a:srgbClr>
                </a:outerShdw>
              </a:effectLst>
            </a:endParaRPr>
          </a:p>
        </p:txBody>
      </p:sp>
      <p:sp>
        <p:nvSpPr>
          <p:cNvPr id="4" name="Title 3"/>
          <p:cNvSpPr>
            <a:spLocks noGrp="1"/>
          </p:cNvSpPr>
          <p:nvPr>
            <p:ph type="title"/>
          </p:nvPr>
        </p:nvSpPr>
        <p:spPr>
          <a:xfrm>
            <a:off x="384925" y="521865"/>
            <a:ext cx="8019553" cy="1066800"/>
          </a:xfrm>
        </p:spPr>
        <p:txBody>
          <a:bodyPr>
            <a:normAutofit/>
          </a:bodyPr>
          <a:lstStyle/>
          <a:p>
            <a:pPr algn="r"/>
            <a:r>
              <a:rPr lang="en-US" sz="5000" b="1" dirty="0" smtClean="0">
                <a:effectLst>
                  <a:outerShdw blurRad="50800" dist="38100" dir="2700000">
                    <a:srgbClr val="000000">
                      <a:alpha val="43000"/>
                    </a:srgbClr>
                  </a:outerShdw>
                </a:effectLst>
              </a:rPr>
              <a:t>Isaiah 45:7</a:t>
            </a:r>
            <a:endParaRPr lang="en-US" sz="5000" b="1" dirty="0">
              <a:effectLst>
                <a:outerShdw blurRad="50800" dist="38100" dir="2700000">
                  <a:srgbClr val="000000">
                    <a:alpha val="43000"/>
                  </a:srgbClr>
                </a:outerShdw>
              </a:effectLst>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199" y="2178454"/>
            <a:ext cx="8148219" cy="4074354"/>
          </a:xfrm>
        </p:spPr>
        <p:txBody>
          <a:bodyPr/>
          <a:lstStyle/>
          <a:p>
            <a:pPr lvl="0"/>
            <a:r>
              <a:rPr lang="en-US" sz="3300" b="1" dirty="0" smtClean="0">
                <a:solidFill>
                  <a:schemeClr val="bg1">
                    <a:lumMod val="85000"/>
                  </a:schemeClr>
                </a:solidFill>
                <a:effectLst>
                  <a:outerShdw blurRad="50800" dist="38100" dir="2700000">
                    <a:srgbClr val="000000">
                      <a:alpha val="43000"/>
                    </a:srgbClr>
                  </a:outerShdw>
                </a:effectLst>
              </a:rPr>
              <a:t>What Is The Source of Evil?</a:t>
            </a:r>
          </a:p>
        </p:txBody>
      </p:sp>
      <p:sp>
        <p:nvSpPr>
          <p:cNvPr id="13" name="Title 12"/>
          <p:cNvSpPr>
            <a:spLocks noGrp="1"/>
          </p:cNvSpPr>
          <p:nvPr>
            <p:ph type="title"/>
          </p:nvPr>
        </p:nvSpPr>
        <p:spPr>
          <a:xfrm>
            <a:off x="457200" y="671088"/>
            <a:ext cx="5489949" cy="1216985"/>
          </a:xfrm>
        </p:spPr>
        <p:txBody>
          <a:bodyPr>
            <a:noAutofit/>
          </a:bodyPr>
          <a:lstStyle/>
          <a:p>
            <a:r>
              <a:rPr lang="en-US" sz="3800" b="1" spc="-200" dirty="0" smtClean="0">
                <a:effectLst>
                  <a:outerShdw blurRad="50800" dist="38100" dir="2700000">
                    <a:srgbClr val="000000">
                      <a:alpha val="43000"/>
                    </a:srgbClr>
                  </a:outerShdw>
                </a:effectLst>
              </a:rPr>
              <a:t>Is God to Blame for Human Wickedness?</a:t>
            </a:r>
            <a:endParaRPr lang="en-US" sz="3800" b="1" spc="-200" dirty="0">
              <a:effectLst>
                <a:outerShdw blurRad="50800" dist="38100" dir="2700000">
                  <a:srgbClr val="000000">
                    <a:alpha val="43000"/>
                  </a:srgbClr>
                </a:outerShdw>
              </a:effectLst>
            </a:endParaRPr>
          </a:p>
        </p:txBody>
      </p:sp>
      <p:pic>
        <p:nvPicPr>
          <p:cNvPr id="8" name="Picture 7" descr="100913_blame_tout.jpg"/>
          <p:cNvPicPr>
            <a:picLocks noChangeAspect="1"/>
          </p:cNvPicPr>
          <p:nvPr/>
        </p:nvPicPr>
        <p:blipFill>
          <a:blip r:embed="rId2"/>
          <a:stretch>
            <a:fillRect/>
          </a:stretch>
        </p:blipFill>
        <p:spPr>
          <a:xfrm>
            <a:off x="5767177" y="446149"/>
            <a:ext cx="2863839" cy="1525816"/>
          </a:xfrm>
          <a:prstGeom prst="rect">
            <a:avLst/>
          </a:prstGeom>
          <a:effectLst>
            <a:outerShdw blurRad="50800" dist="88900" dir="2700000">
              <a:srgbClr val="000000">
                <a:alpha val="43000"/>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8293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65000">
              <a:srgbClr val="020000"/>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95857"/>
            <a:ext cx="8081502" cy="4156951"/>
          </a:xfrm>
          <a:effectLst>
            <a:outerShdw blurRad="50800" dist="38100" dir="2700000">
              <a:srgbClr val="000000">
                <a:alpha val="43000"/>
              </a:srgbClr>
            </a:outerShdw>
          </a:effectLst>
        </p:spPr>
        <p:txBody>
          <a:bodyPr>
            <a:normAutofit/>
          </a:bodyPr>
          <a:lstStyle/>
          <a:p>
            <a:pPr marL="403225" indent="0">
              <a:buNone/>
            </a:pPr>
            <a:r>
              <a:rPr lang="en-US" sz="4400" b="1" dirty="0" smtClean="0">
                <a:solidFill>
                  <a:schemeClr val="bg1">
                    <a:lumMod val="95000"/>
                  </a:schemeClr>
                </a:solidFill>
              </a:rPr>
              <a:t>“But each one is tempted when he is drawn away by his own desires and enticed” (NKJV).</a:t>
            </a:r>
            <a:endParaRPr lang="en-US" sz="4400" b="1" dirty="0">
              <a:solidFill>
                <a:schemeClr val="bg1">
                  <a:lumMod val="95000"/>
                </a:schemeClr>
              </a:solidFill>
            </a:endParaRPr>
          </a:p>
        </p:txBody>
      </p:sp>
      <p:sp>
        <p:nvSpPr>
          <p:cNvPr id="4" name="Title 3"/>
          <p:cNvSpPr>
            <a:spLocks noGrp="1"/>
          </p:cNvSpPr>
          <p:nvPr>
            <p:ph type="title"/>
          </p:nvPr>
        </p:nvSpPr>
        <p:spPr>
          <a:xfrm>
            <a:off x="384925" y="521865"/>
            <a:ext cx="8019553" cy="1066800"/>
          </a:xfrm>
        </p:spPr>
        <p:txBody>
          <a:bodyPr>
            <a:normAutofit/>
          </a:bodyPr>
          <a:lstStyle/>
          <a:p>
            <a:pPr algn="r"/>
            <a:r>
              <a:rPr lang="en-US" sz="5000" b="1" dirty="0" smtClean="0">
                <a:effectLst>
                  <a:outerShdw blurRad="50800" dist="38100" dir="2700000">
                    <a:srgbClr val="000000">
                      <a:alpha val="43000"/>
                    </a:srgbClr>
                  </a:outerShdw>
                </a:effectLst>
              </a:rPr>
              <a:t>James 1:14</a:t>
            </a:r>
            <a:endParaRPr lang="en-US" sz="5000" b="1" dirty="0">
              <a:effectLst>
                <a:outerShdw blurRad="50800" dist="38100" dir="2700000">
                  <a:srgbClr val="000000">
                    <a:alpha val="43000"/>
                  </a:srgbClr>
                </a:outerShdw>
              </a:effectLst>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199" y="2178454"/>
            <a:ext cx="8148219" cy="4074354"/>
          </a:xfrm>
        </p:spPr>
        <p:txBody>
          <a:bodyPr>
            <a:normAutofit/>
          </a:bodyPr>
          <a:lstStyle/>
          <a:p>
            <a:pPr lvl="0"/>
            <a:r>
              <a:rPr lang="en-US" sz="3300" b="1" dirty="0" smtClean="0">
                <a:solidFill>
                  <a:schemeClr val="bg1">
                    <a:lumMod val="85000"/>
                  </a:schemeClr>
                </a:solidFill>
                <a:effectLst>
                  <a:outerShdw blurRad="50800" dist="38100" dir="2700000">
                    <a:srgbClr val="000000">
                      <a:alpha val="43000"/>
                    </a:srgbClr>
                  </a:outerShdw>
                </a:effectLst>
              </a:rPr>
              <a:t>What Is The Source of Evil?</a:t>
            </a:r>
          </a:p>
          <a:p>
            <a:pPr lvl="1"/>
            <a:r>
              <a:rPr lang="en-US" sz="2400" b="1" dirty="0" smtClean="0">
                <a:solidFill>
                  <a:schemeClr val="bg1">
                    <a:lumMod val="85000"/>
                  </a:schemeClr>
                </a:solidFill>
                <a:effectLst>
                  <a:outerShdw blurRad="50800" dist="38100" dir="2700000">
                    <a:srgbClr val="000000">
                      <a:alpha val="43000"/>
                    </a:srgbClr>
                  </a:outerShdw>
                </a:effectLst>
              </a:rPr>
              <a:t>All human desires have lawful outlets by which they can be fulfilled. </a:t>
            </a:r>
          </a:p>
          <a:p>
            <a:pPr lvl="2"/>
            <a:r>
              <a:rPr lang="en-US" sz="2200" b="1" dirty="0" smtClean="0">
                <a:solidFill>
                  <a:schemeClr val="bg1">
                    <a:lumMod val="85000"/>
                  </a:schemeClr>
                </a:solidFill>
                <a:effectLst>
                  <a:outerShdw blurRad="50800" dist="38100" dir="2700000">
                    <a:srgbClr val="000000">
                      <a:alpha val="43000"/>
                    </a:srgbClr>
                  </a:outerShdw>
                </a:effectLst>
              </a:rPr>
              <a:t>The desire for food can lawfully be fulfilled by working for a living (2 Thess.  3:8). </a:t>
            </a:r>
          </a:p>
          <a:p>
            <a:pPr lvl="2"/>
            <a:r>
              <a:rPr lang="en-US" sz="2200" b="1" dirty="0" smtClean="0">
                <a:solidFill>
                  <a:schemeClr val="bg1">
                    <a:lumMod val="85000"/>
                  </a:schemeClr>
                </a:solidFill>
                <a:effectLst>
                  <a:outerShdw blurRad="50800" dist="38100" dir="2700000">
                    <a:srgbClr val="000000">
                      <a:alpha val="43000"/>
                    </a:srgbClr>
                  </a:outerShdw>
                </a:effectLst>
              </a:rPr>
              <a:t>The desire for sexuality may be lawfully fulfilled in lawful marriage (1 Cor. 7:2-4).</a:t>
            </a:r>
            <a:endParaRPr lang="en-US" sz="2400" b="1" dirty="0" smtClean="0">
              <a:solidFill>
                <a:schemeClr val="bg1">
                  <a:lumMod val="85000"/>
                </a:schemeClr>
              </a:solidFill>
              <a:effectLst>
                <a:outerShdw blurRad="50800" dist="38100" dir="2700000">
                  <a:srgbClr val="000000">
                    <a:alpha val="43000"/>
                  </a:srgbClr>
                </a:outerShdw>
              </a:effectLst>
            </a:endParaRPr>
          </a:p>
        </p:txBody>
      </p:sp>
      <p:sp>
        <p:nvSpPr>
          <p:cNvPr id="13" name="Title 12"/>
          <p:cNvSpPr>
            <a:spLocks noGrp="1"/>
          </p:cNvSpPr>
          <p:nvPr>
            <p:ph type="title"/>
          </p:nvPr>
        </p:nvSpPr>
        <p:spPr>
          <a:xfrm>
            <a:off x="457200" y="671088"/>
            <a:ext cx="5489949" cy="1216985"/>
          </a:xfrm>
        </p:spPr>
        <p:txBody>
          <a:bodyPr>
            <a:noAutofit/>
          </a:bodyPr>
          <a:lstStyle/>
          <a:p>
            <a:r>
              <a:rPr lang="en-US" sz="3800" b="1" spc="-200" dirty="0" smtClean="0">
                <a:effectLst>
                  <a:outerShdw blurRad="50800" dist="38100" dir="2700000">
                    <a:srgbClr val="000000">
                      <a:alpha val="43000"/>
                    </a:srgbClr>
                  </a:outerShdw>
                </a:effectLst>
              </a:rPr>
              <a:t>Is God to Blame for Human Wickedness?</a:t>
            </a:r>
            <a:endParaRPr lang="en-US" sz="3800" b="1" spc="-200" dirty="0">
              <a:effectLst>
                <a:outerShdw blurRad="50800" dist="38100" dir="2700000">
                  <a:srgbClr val="000000">
                    <a:alpha val="43000"/>
                  </a:srgbClr>
                </a:outerShdw>
              </a:effectLst>
            </a:endParaRPr>
          </a:p>
        </p:txBody>
      </p:sp>
      <p:pic>
        <p:nvPicPr>
          <p:cNvPr id="8" name="Picture 7" descr="100913_blame_tout.jpg"/>
          <p:cNvPicPr>
            <a:picLocks noChangeAspect="1"/>
          </p:cNvPicPr>
          <p:nvPr/>
        </p:nvPicPr>
        <p:blipFill>
          <a:blip r:embed="rId2"/>
          <a:stretch>
            <a:fillRect/>
          </a:stretch>
        </p:blipFill>
        <p:spPr>
          <a:xfrm>
            <a:off x="5767177" y="446149"/>
            <a:ext cx="2863839" cy="1525816"/>
          </a:xfrm>
          <a:prstGeom prst="rect">
            <a:avLst/>
          </a:prstGeom>
          <a:effectLst>
            <a:outerShdw blurRad="50800" dist="88900" dir="2700000">
              <a:srgbClr val="000000">
                <a:alpha val="43000"/>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8293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1000"/>
                                        <p:tgtEl>
                                          <p:spTgt spid="14">
                                            <p:txEl>
                                              <p:pRg st="3" end="3"/>
                                            </p:txEl>
                                          </p:spTgt>
                                        </p:tgtEl>
                                      </p:cBhvr>
                                    </p:animEffect>
                                    <p:anim calcmode="lin" valueType="num">
                                      <p:cBhvr>
                                        <p:cTn id="22"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199" y="2178454"/>
            <a:ext cx="8148219" cy="4074354"/>
          </a:xfrm>
        </p:spPr>
        <p:txBody>
          <a:bodyPr>
            <a:normAutofit/>
          </a:bodyPr>
          <a:lstStyle/>
          <a:p>
            <a:pPr lvl="0"/>
            <a:r>
              <a:rPr lang="en-US" sz="3300" b="1" dirty="0" smtClean="0">
                <a:solidFill>
                  <a:schemeClr val="bg1">
                    <a:lumMod val="85000"/>
                  </a:schemeClr>
                </a:solidFill>
                <a:effectLst>
                  <a:outerShdw blurRad="50800" dist="38100" dir="2700000">
                    <a:srgbClr val="000000">
                      <a:alpha val="43000"/>
                    </a:srgbClr>
                  </a:outerShdw>
                </a:effectLst>
              </a:rPr>
              <a:t>What Is The Source of Evil?</a:t>
            </a:r>
          </a:p>
          <a:p>
            <a:pPr lvl="1"/>
            <a:r>
              <a:rPr lang="en-US" sz="2400" b="1" dirty="0" smtClean="0">
                <a:solidFill>
                  <a:schemeClr val="bg1">
                    <a:lumMod val="85000"/>
                  </a:schemeClr>
                </a:solidFill>
                <a:effectLst>
                  <a:outerShdw blurRad="50800" dist="38100" dir="2700000">
                    <a:srgbClr val="000000">
                      <a:alpha val="43000"/>
                    </a:srgbClr>
                  </a:outerShdw>
                </a:effectLst>
              </a:rPr>
              <a:t>Choosing to unlawfully satisfy desire is following “ungodly lusts” (Jude 18), or walking according to one’s “own lusts” (2 Pet. 3:3; Jude 16), and pursuing things that are the “desires of the flesh and of the mind” (Eph. 2:3).</a:t>
            </a:r>
          </a:p>
          <a:p>
            <a:pPr lvl="1"/>
            <a:r>
              <a:rPr lang="en-US" sz="2400" b="1" dirty="0" smtClean="0">
                <a:solidFill>
                  <a:schemeClr val="bg1">
                    <a:lumMod val="85000"/>
                  </a:schemeClr>
                </a:solidFill>
                <a:effectLst>
                  <a:outerShdw blurRad="50800" dist="38100" dir="2700000">
                    <a:srgbClr val="000000">
                      <a:alpha val="43000"/>
                    </a:srgbClr>
                  </a:outerShdw>
                </a:effectLst>
              </a:rPr>
              <a:t>The source of all human wickedness can be traced to some unlawful attempt to satisfy desire in a way that is contrary to God’s revealed will.</a:t>
            </a:r>
          </a:p>
        </p:txBody>
      </p:sp>
      <p:sp>
        <p:nvSpPr>
          <p:cNvPr id="13" name="Title 12"/>
          <p:cNvSpPr>
            <a:spLocks noGrp="1"/>
          </p:cNvSpPr>
          <p:nvPr>
            <p:ph type="title"/>
          </p:nvPr>
        </p:nvSpPr>
        <p:spPr>
          <a:xfrm>
            <a:off x="457200" y="671088"/>
            <a:ext cx="5489949" cy="1216985"/>
          </a:xfrm>
        </p:spPr>
        <p:txBody>
          <a:bodyPr>
            <a:noAutofit/>
          </a:bodyPr>
          <a:lstStyle/>
          <a:p>
            <a:r>
              <a:rPr lang="en-US" sz="3800" b="1" spc="-200" dirty="0" smtClean="0">
                <a:effectLst>
                  <a:outerShdw blurRad="50800" dist="38100" dir="2700000">
                    <a:srgbClr val="000000">
                      <a:alpha val="43000"/>
                    </a:srgbClr>
                  </a:outerShdw>
                </a:effectLst>
              </a:rPr>
              <a:t>Is God to Blame for Human Wickedness?</a:t>
            </a:r>
            <a:endParaRPr lang="en-US" sz="3800" b="1" spc="-200" dirty="0">
              <a:effectLst>
                <a:outerShdw blurRad="50800" dist="38100" dir="2700000">
                  <a:srgbClr val="000000">
                    <a:alpha val="43000"/>
                  </a:srgbClr>
                </a:outerShdw>
              </a:effectLst>
            </a:endParaRPr>
          </a:p>
        </p:txBody>
      </p:sp>
      <p:pic>
        <p:nvPicPr>
          <p:cNvPr id="8" name="Picture 7" descr="100913_blame_tout.jpg"/>
          <p:cNvPicPr>
            <a:picLocks noChangeAspect="1"/>
          </p:cNvPicPr>
          <p:nvPr/>
        </p:nvPicPr>
        <p:blipFill>
          <a:blip r:embed="rId2"/>
          <a:stretch>
            <a:fillRect/>
          </a:stretch>
        </p:blipFill>
        <p:spPr>
          <a:xfrm>
            <a:off x="5767177" y="446149"/>
            <a:ext cx="2863839" cy="1525816"/>
          </a:xfrm>
          <a:prstGeom prst="rect">
            <a:avLst/>
          </a:prstGeom>
          <a:effectLst>
            <a:outerShdw blurRad="50800" dist="88900" dir="2700000">
              <a:srgbClr val="000000">
                <a:alpha val="43000"/>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8293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199" y="2178454"/>
            <a:ext cx="8148219" cy="4074354"/>
          </a:xfrm>
        </p:spPr>
        <p:txBody>
          <a:bodyPr/>
          <a:lstStyle/>
          <a:p>
            <a:pPr lvl="0"/>
            <a:r>
              <a:rPr lang="en-US" sz="3300" b="1" dirty="0" smtClean="0">
                <a:solidFill>
                  <a:schemeClr val="bg1">
                    <a:lumMod val="85000"/>
                  </a:schemeClr>
                </a:solidFill>
                <a:effectLst>
                  <a:outerShdw blurRad="50800" dist="38100" dir="2700000">
                    <a:srgbClr val="000000">
                      <a:alpha val="43000"/>
                    </a:srgbClr>
                  </a:outerShdw>
                </a:effectLst>
              </a:rPr>
              <a:t>Why Doesn’t God Remove Evil?</a:t>
            </a:r>
          </a:p>
          <a:p>
            <a:pPr lvl="1">
              <a:buNone/>
            </a:pPr>
            <a:endParaRPr lang="en-US" sz="2400" b="1" dirty="0" smtClean="0">
              <a:solidFill>
                <a:schemeClr val="bg1">
                  <a:lumMod val="85000"/>
                </a:schemeClr>
              </a:solidFill>
              <a:effectLst>
                <a:outerShdw blurRad="50800" dist="38100" dir="2700000">
                  <a:srgbClr val="000000">
                    <a:alpha val="43000"/>
                  </a:srgbClr>
                </a:outerShdw>
              </a:effectLst>
            </a:endParaRPr>
          </a:p>
        </p:txBody>
      </p:sp>
      <p:sp>
        <p:nvSpPr>
          <p:cNvPr id="13" name="Title 12"/>
          <p:cNvSpPr>
            <a:spLocks noGrp="1"/>
          </p:cNvSpPr>
          <p:nvPr>
            <p:ph type="title"/>
          </p:nvPr>
        </p:nvSpPr>
        <p:spPr>
          <a:xfrm>
            <a:off x="457200" y="671088"/>
            <a:ext cx="5489949" cy="1216985"/>
          </a:xfrm>
        </p:spPr>
        <p:txBody>
          <a:bodyPr>
            <a:noAutofit/>
          </a:bodyPr>
          <a:lstStyle/>
          <a:p>
            <a:r>
              <a:rPr lang="en-US" sz="3800" b="1" spc="-200" dirty="0" smtClean="0">
                <a:effectLst>
                  <a:outerShdw blurRad="50800" dist="38100" dir="2700000">
                    <a:srgbClr val="000000">
                      <a:alpha val="43000"/>
                    </a:srgbClr>
                  </a:outerShdw>
                </a:effectLst>
              </a:rPr>
              <a:t>Is God to Blame for Human Wickedness?</a:t>
            </a:r>
            <a:endParaRPr lang="en-US" sz="3800" b="1" spc="-200" dirty="0">
              <a:effectLst>
                <a:outerShdw blurRad="50800" dist="38100" dir="2700000">
                  <a:srgbClr val="000000">
                    <a:alpha val="43000"/>
                  </a:srgbClr>
                </a:outerShdw>
              </a:effectLst>
            </a:endParaRPr>
          </a:p>
        </p:txBody>
      </p:sp>
      <p:pic>
        <p:nvPicPr>
          <p:cNvPr id="8" name="Picture 7" descr="100913_blame_tout.jpg"/>
          <p:cNvPicPr>
            <a:picLocks noChangeAspect="1"/>
          </p:cNvPicPr>
          <p:nvPr/>
        </p:nvPicPr>
        <p:blipFill>
          <a:blip r:embed="rId2"/>
          <a:stretch>
            <a:fillRect/>
          </a:stretch>
        </p:blipFill>
        <p:spPr>
          <a:xfrm>
            <a:off x="5767177" y="446149"/>
            <a:ext cx="2863839" cy="1525816"/>
          </a:xfrm>
          <a:prstGeom prst="rect">
            <a:avLst/>
          </a:prstGeom>
          <a:effectLst>
            <a:outerShdw blurRad="50800" dist="88900" dir="2700000">
              <a:srgbClr val="000000">
                <a:alpha val="43000"/>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8293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65000">
              <a:srgbClr val="020000"/>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95857"/>
            <a:ext cx="8081502" cy="4156951"/>
          </a:xfrm>
          <a:effectLst>
            <a:outerShdw blurRad="50800" dist="38100" dir="2700000">
              <a:srgbClr val="000000">
                <a:alpha val="43000"/>
              </a:srgbClr>
            </a:outerShdw>
          </a:effectLst>
        </p:spPr>
        <p:txBody>
          <a:bodyPr>
            <a:normAutofit/>
          </a:bodyPr>
          <a:lstStyle/>
          <a:p>
            <a:pPr marL="403225" indent="0">
              <a:buNone/>
            </a:pPr>
            <a:r>
              <a:rPr lang="en-US" sz="3800" b="1" dirty="0" smtClean="0">
                <a:solidFill>
                  <a:schemeClr val="bg1">
                    <a:lumMod val="95000"/>
                  </a:schemeClr>
                </a:solidFill>
              </a:rPr>
              <a:t>“Oh, let the wickedness of the wicked come to an end, But establish the just; For the righteous God tests the hearts and minds” (NKJV).</a:t>
            </a:r>
            <a:endParaRPr lang="en-US" sz="3800" b="1" dirty="0">
              <a:solidFill>
                <a:schemeClr val="bg1">
                  <a:lumMod val="95000"/>
                </a:schemeClr>
              </a:solidFill>
            </a:endParaRPr>
          </a:p>
        </p:txBody>
      </p:sp>
      <p:sp>
        <p:nvSpPr>
          <p:cNvPr id="4" name="Title 3"/>
          <p:cNvSpPr>
            <a:spLocks noGrp="1"/>
          </p:cNvSpPr>
          <p:nvPr>
            <p:ph type="title"/>
          </p:nvPr>
        </p:nvSpPr>
        <p:spPr>
          <a:xfrm>
            <a:off x="384925" y="521865"/>
            <a:ext cx="8019553" cy="1066800"/>
          </a:xfrm>
        </p:spPr>
        <p:txBody>
          <a:bodyPr>
            <a:normAutofit/>
          </a:bodyPr>
          <a:lstStyle/>
          <a:p>
            <a:pPr algn="r"/>
            <a:r>
              <a:rPr lang="en-US" sz="5000" b="1" dirty="0" smtClean="0">
                <a:effectLst>
                  <a:outerShdw blurRad="50800" dist="38100" dir="2700000">
                    <a:srgbClr val="000000">
                      <a:alpha val="43000"/>
                    </a:srgbClr>
                  </a:outerShdw>
                </a:effectLst>
              </a:rPr>
              <a:t>Psalm 7:9</a:t>
            </a:r>
            <a:endParaRPr lang="en-US" sz="5000" b="1" dirty="0">
              <a:effectLst>
                <a:outerShdw blurRad="50800" dist="38100" dir="2700000">
                  <a:srgbClr val="000000">
                    <a:alpha val="43000"/>
                  </a:srgbClr>
                </a:outerShdw>
              </a:effectLst>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1927697"/>
            <a:ext cx="6130094" cy="4325112"/>
          </a:xfrm>
        </p:spPr>
        <p:txBody>
          <a:bodyPr/>
          <a:lstStyle/>
          <a:p>
            <a:pPr lvl="0"/>
            <a:r>
              <a:rPr lang="en-US" b="1" dirty="0" smtClean="0">
                <a:solidFill>
                  <a:schemeClr val="bg1">
                    <a:lumMod val="85000"/>
                  </a:schemeClr>
                </a:solidFill>
                <a:effectLst>
                  <a:outerShdw blurRad="50800" dist="38100" dir="2700000">
                    <a:srgbClr val="000000">
                      <a:alpha val="43000"/>
                    </a:srgbClr>
                  </a:outerShdw>
                </a:effectLst>
              </a:rPr>
              <a:t>The Epicurean Paradox</a:t>
            </a:r>
          </a:p>
          <a:p>
            <a:pPr lvl="1"/>
            <a:r>
              <a:rPr lang="en-US" sz="2400" b="1" i="1" dirty="0" smtClean="0">
                <a:solidFill>
                  <a:schemeClr val="bg1">
                    <a:lumMod val="85000"/>
                  </a:schemeClr>
                </a:solidFill>
                <a:effectLst>
                  <a:outerShdw blurRad="50800" dist="38100" dir="2700000">
                    <a:srgbClr val="000000">
                      <a:alpha val="43000"/>
                    </a:srgbClr>
                  </a:outerShdw>
                </a:effectLst>
              </a:rPr>
              <a:t>Why Does God Allow Evil? </a:t>
            </a:r>
          </a:p>
          <a:p>
            <a:pPr lvl="1"/>
            <a:r>
              <a:rPr lang="en-US" sz="2400" b="1" i="1" dirty="0" smtClean="0">
                <a:solidFill>
                  <a:schemeClr val="bg1">
                    <a:lumMod val="85000"/>
                  </a:schemeClr>
                </a:solidFill>
                <a:effectLst>
                  <a:outerShdw blurRad="50800" dist="38100" dir="2700000">
                    <a:srgbClr val="000000">
                      <a:alpha val="43000"/>
                    </a:srgbClr>
                  </a:outerShdw>
                </a:effectLst>
              </a:rPr>
              <a:t>Why doesn’t He remove it? </a:t>
            </a:r>
          </a:p>
        </p:txBody>
      </p:sp>
      <p:sp>
        <p:nvSpPr>
          <p:cNvPr id="13" name="Title 12"/>
          <p:cNvSpPr>
            <a:spLocks noGrp="1"/>
          </p:cNvSpPr>
          <p:nvPr>
            <p:ph type="title"/>
          </p:nvPr>
        </p:nvSpPr>
        <p:spPr/>
        <p:txBody>
          <a:bodyPr>
            <a:normAutofit/>
          </a:bodyPr>
          <a:lstStyle/>
          <a:p>
            <a:r>
              <a:rPr lang="en-US" b="1" dirty="0" smtClean="0">
                <a:effectLst>
                  <a:outerShdw blurRad="50800" dist="38100" dir="2700000">
                    <a:srgbClr val="000000">
                      <a:alpha val="43000"/>
                    </a:srgbClr>
                  </a:outerShdw>
                </a:effectLst>
              </a:rPr>
              <a:t>The Problem of Evil</a:t>
            </a:r>
            <a:endParaRPr lang="en-US" b="1" dirty="0">
              <a:effectLst>
                <a:outerShdw blurRad="50800" dist="38100" dir="2700000">
                  <a:srgbClr val="000000">
                    <a:alpha val="43000"/>
                  </a:srgbClr>
                </a:outerShdw>
              </a:effectLst>
            </a:endParaRPr>
          </a:p>
        </p:txBody>
      </p:sp>
      <p:graphicFrame>
        <p:nvGraphicFramePr>
          <p:cNvPr id="5" name="Table 4"/>
          <p:cNvGraphicFramePr>
            <a:graphicFrameLocks noGrp="1"/>
          </p:cNvGraphicFramePr>
          <p:nvPr/>
        </p:nvGraphicFramePr>
        <p:xfrm>
          <a:off x="447871" y="3504475"/>
          <a:ext cx="5863308" cy="2368101"/>
        </p:xfrm>
        <a:graphic>
          <a:graphicData uri="http://schemas.openxmlformats.org/drawingml/2006/table">
            <a:tbl>
              <a:tblPr firstRow="1" bandRow="1">
                <a:tableStyleId>{F5AB1C69-6EDB-4FF4-983F-18BD219EF322}</a:tableStyleId>
              </a:tblPr>
              <a:tblGrid>
                <a:gridCol w="1465827"/>
                <a:gridCol w="1465827"/>
                <a:gridCol w="1465827"/>
                <a:gridCol w="1465827"/>
              </a:tblGrid>
              <a:tr h="789367">
                <a:tc>
                  <a:txBody>
                    <a:bodyPr/>
                    <a:lstStyle/>
                    <a:p>
                      <a:pPr algn="ctr"/>
                      <a:r>
                        <a:rPr lang="en-US" dirty="0" smtClean="0"/>
                        <a:t>Willing but unable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a:t>
                      </a:r>
                    </a:p>
                  </a:txBody>
                  <a:tcPr/>
                </a:tc>
                <a:tc>
                  <a:txBody>
                    <a:bodyPr/>
                    <a:lstStyle/>
                    <a:p>
                      <a:pPr algn="ctr"/>
                      <a:r>
                        <a:rPr lang="en-US" dirty="0" smtClean="0"/>
                        <a:t> </a:t>
                      </a:r>
                      <a:endParaRPr lang="en-US" dirty="0"/>
                    </a:p>
                  </a:txBody>
                  <a:tcPr/>
                </a:tc>
                <a:tc>
                  <a:txBody>
                    <a:bodyPr/>
                    <a:lstStyle/>
                    <a:p>
                      <a:pPr algn="ctr"/>
                      <a:r>
                        <a:rPr lang="en-US" dirty="0" smtClean="0"/>
                        <a:t> </a:t>
                      </a:r>
                      <a:endParaRPr lang="en-US" dirty="0"/>
                    </a:p>
                  </a:txBody>
                  <a:tcPr/>
                </a:tc>
              </a:tr>
              <a:tr h="7893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Feeble</a:t>
                      </a:r>
                    </a:p>
                  </a:txBody>
                  <a:tcPr anchor="ctr"/>
                </a:tc>
                <a:tc>
                  <a:txBody>
                    <a:bodyPr/>
                    <a:lstStyle/>
                    <a:p>
                      <a:pPr algn="ctr"/>
                      <a:r>
                        <a:rPr lang="en-US" b="1" dirty="0" smtClean="0"/>
                        <a:t> </a:t>
                      </a:r>
                      <a:endParaRPr lang="en-US" b="1" dirty="0"/>
                    </a:p>
                  </a:txBody>
                  <a:tcPr anchor="ctr"/>
                </a:tc>
                <a:tc>
                  <a:txBody>
                    <a:bodyPr/>
                    <a:lstStyle/>
                    <a:p>
                      <a:pPr algn="ctr"/>
                      <a:r>
                        <a:rPr lang="en-US" b="1" dirty="0" smtClean="0"/>
                        <a:t> </a:t>
                      </a:r>
                      <a:endParaRPr lang="en-US" b="1" dirty="0"/>
                    </a:p>
                  </a:txBody>
                  <a:tcPr anchor="ctr"/>
                </a:tc>
                <a:tc>
                  <a:txBody>
                    <a:bodyPr/>
                    <a:lstStyle/>
                    <a:p>
                      <a:pPr algn="ctr"/>
                      <a:r>
                        <a:rPr lang="en-US" sz="1600" b="1" dirty="0" smtClean="0"/>
                        <a:t> </a:t>
                      </a:r>
                      <a:endParaRPr lang="en-US" sz="1600" b="1" dirty="0"/>
                    </a:p>
                  </a:txBody>
                  <a:tcPr anchor="ctr"/>
                </a:tc>
              </a:tr>
              <a:tr h="789367">
                <a:tc>
                  <a:txBody>
                    <a:bodyPr/>
                    <a:lstStyle/>
                    <a:p>
                      <a:pPr algn="ctr"/>
                      <a:endParaRPr lang="en-US" b="1" dirty="0"/>
                    </a:p>
                  </a:txBody>
                  <a:tcPr/>
                </a:tc>
                <a:tc>
                  <a:txBody>
                    <a:bodyPr/>
                    <a:lstStyle/>
                    <a:p>
                      <a:pPr algn="ctr"/>
                      <a:endParaRPr lang="en-US" dirty="0"/>
                    </a:p>
                  </a:txBody>
                  <a:tcPr/>
                </a:tc>
                <a:tc>
                  <a:txBody>
                    <a:bodyPr/>
                    <a:lstStyle/>
                    <a:p>
                      <a:pPr algn="ctr"/>
                      <a:r>
                        <a:rPr lang="en-US" b="1" dirty="0" smtClean="0"/>
                        <a:t> </a:t>
                      </a:r>
                      <a:endParaRPr lang="en-US" b="1" dirty="0"/>
                    </a:p>
                  </a:txBody>
                  <a:tcPr/>
                </a:tc>
                <a:tc>
                  <a:txBody>
                    <a:bodyPr/>
                    <a:lstStyle/>
                    <a:p>
                      <a:pPr algn="ctr"/>
                      <a:r>
                        <a:rPr lang="en-US" sz="1600" b="1" dirty="0" smtClean="0"/>
                        <a:t> </a:t>
                      </a:r>
                      <a:endParaRPr lang="en-US" sz="1600" b="1" dirty="0"/>
                    </a:p>
                  </a:txBody>
                  <a:tcPr/>
                </a:tc>
              </a:tr>
            </a:tbl>
          </a:graphicData>
        </a:graphic>
      </p:graphicFrame>
      <p:pic>
        <p:nvPicPr>
          <p:cNvPr id="6" name="Picture 5" descr="399px-Epikouros_BM_1843.jpg"/>
          <p:cNvPicPr>
            <a:picLocks noChangeAspect="1"/>
          </p:cNvPicPr>
          <p:nvPr/>
        </p:nvPicPr>
        <p:blipFill>
          <a:blip r:embed="rId2"/>
          <a:stretch>
            <a:fillRect/>
          </a:stretch>
        </p:blipFill>
        <p:spPr>
          <a:xfrm>
            <a:off x="6855740" y="1442826"/>
            <a:ext cx="1834805" cy="2754507"/>
          </a:xfrm>
          <a:prstGeom prst="rect">
            <a:avLst/>
          </a:prstGeom>
          <a:effectLst>
            <a:outerShdw blurRad="50800" dist="88900" dir="2700000">
              <a:srgbClr val="000000">
                <a:alpha val="43000"/>
              </a:srgbClr>
            </a:outerShdw>
          </a:effectLst>
        </p:spPr>
      </p:pic>
      <p:sp>
        <p:nvSpPr>
          <p:cNvPr id="7" name="TextBox 6"/>
          <p:cNvSpPr txBox="1"/>
          <p:nvPr/>
        </p:nvSpPr>
        <p:spPr>
          <a:xfrm>
            <a:off x="6855741" y="4612497"/>
            <a:ext cx="1827510" cy="830997"/>
          </a:xfrm>
          <a:prstGeom prst="rect">
            <a:avLst/>
          </a:prstGeom>
          <a:noFill/>
          <a:ln>
            <a:noFill/>
          </a:ln>
        </p:spPr>
        <p:txBody>
          <a:bodyPr wrap="square" rtlCol="0" anchor="ctr" anchorCtr="1">
            <a:spAutoFit/>
          </a:bodyPr>
          <a:lstStyle/>
          <a:p>
            <a:pPr algn="ctr"/>
            <a:r>
              <a:rPr lang="en-US" sz="2000" b="1" dirty="0" smtClean="0">
                <a:solidFill>
                  <a:schemeClr val="bg1"/>
                </a:solidFill>
              </a:rPr>
              <a:t>Epicurus</a:t>
            </a:r>
          </a:p>
          <a:p>
            <a:pPr algn="ctr"/>
            <a:r>
              <a:rPr lang="en-US" sz="1400" b="1" dirty="0" smtClean="0">
                <a:solidFill>
                  <a:schemeClr val="bg1"/>
                </a:solidFill>
              </a:rPr>
              <a:t>Greek Philosopher</a:t>
            </a:r>
          </a:p>
          <a:p>
            <a:pPr algn="ctr"/>
            <a:r>
              <a:rPr lang="en-US" sz="1400" b="1" dirty="0" smtClean="0">
                <a:solidFill>
                  <a:schemeClr val="bg1"/>
                </a:solidFill>
              </a:rPr>
              <a:t>(341-270 BC)</a:t>
            </a:r>
            <a:endParaRPr lang="en-US" sz="1400" b="1"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829352"/>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65000">
              <a:srgbClr val="020000"/>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95857"/>
            <a:ext cx="8081502" cy="4156951"/>
          </a:xfrm>
          <a:effectLst>
            <a:outerShdw blurRad="50800" dist="38100" dir="2700000">
              <a:srgbClr val="000000">
                <a:alpha val="43000"/>
              </a:srgbClr>
            </a:outerShdw>
          </a:effectLst>
        </p:spPr>
        <p:txBody>
          <a:bodyPr>
            <a:noAutofit/>
          </a:bodyPr>
          <a:lstStyle/>
          <a:p>
            <a:pPr marL="403225" indent="0">
              <a:buNone/>
            </a:pPr>
            <a:r>
              <a:rPr lang="en-US" sz="2900" b="1" dirty="0" smtClean="0">
                <a:solidFill>
                  <a:schemeClr val="bg1">
                    <a:lumMod val="95000"/>
                  </a:schemeClr>
                </a:solidFill>
              </a:rPr>
              <a:t>“…He has made from one blood every nation of men to dwell on all the face of the earth, and has determined their </a:t>
            </a:r>
            <a:r>
              <a:rPr lang="en-US" sz="2900" b="1" dirty="0" err="1" smtClean="0">
                <a:solidFill>
                  <a:schemeClr val="bg1">
                    <a:lumMod val="95000"/>
                  </a:schemeClr>
                </a:solidFill>
              </a:rPr>
              <a:t>preappointed</a:t>
            </a:r>
            <a:r>
              <a:rPr lang="en-US" sz="2900" b="1" dirty="0" smtClean="0">
                <a:solidFill>
                  <a:schemeClr val="bg1">
                    <a:lumMod val="95000"/>
                  </a:schemeClr>
                </a:solidFill>
              </a:rPr>
              <a:t> times and the boundaries of their dwellings, so that they should seek the Lord, in the hope that they might grope for Him and find Him, though He is not far from each one of us.”</a:t>
            </a:r>
            <a:endParaRPr lang="en-US" sz="2900" b="1" dirty="0">
              <a:solidFill>
                <a:schemeClr val="bg1">
                  <a:lumMod val="95000"/>
                </a:schemeClr>
              </a:solidFill>
            </a:endParaRPr>
          </a:p>
        </p:txBody>
      </p:sp>
      <p:sp>
        <p:nvSpPr>
          <p:cNvPr id="4" name="Title 3"/>
          <p:cNvSpPr>
            <a:spLocks noGrp="1"/>
          </p:cNvSpPr>
          <p:nvPr>
            <p:ph type="title"/>
          </p:nvPr>
        </p:nvSpPr>
        <p:spPr>
          <a:xfrm>
            <a:off x="384925" y="521865"/>
            <a:ext cx="8019553" cy="1066800"/>
          </a:xfrm>
        </p:spPr>
        <p:txBody>
          <a:bodyPr>
            <a:normAutofit/>
          </a:bodyPr>
          <a:lstStyle/>
          <a:p>
            <a:pPr algn="r"/>
            <a:r>
              <a:rPr lang="en-US" sz="5000" b="1" dirty="0" smtClean="0">
                <a:effectLst>
                  <a:outerShdw blurRad="50800" dist="38100" dir="2700000">
                    <a:srgbClr val="000000">
                      <a:alpha val="43000"/>
                    </a:srgbClr>
                  </a:outerShdw>
                </a:effectLst>
              </a:rPr>
              <a:t>Acts 17:26-27</a:t>
            </a:r>
            <a:endParaRPr lang="en-US" sz="5000" b="1" dirty="0">
              <a:effectLst>
                <a:outerShdw blurRad="50800" dist="38100" dir="2700000">
                  <a:srgbClr val="000000">
                    <a:alpha val="43000"/>
                  </a:srgbClr>
                </a:outerShdw>
              </a:effectLst>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199" y="2178454"/>
            <a:ext cx="8148219" cy="4074354"/>
          </a:xfrm>
        </p:spPr>
        <p:txBody>
          <a:bodyPr/>
          <a:lstStyle/>
          <a:p>
            <a:pPr lvl="0"/>
            <a:r>
              <a:rPr lang="en-US" sz="3300" b="1" dirty="0" smtClean="0">
                <a:solidFill>
                  <a:schemeClr val="bg1">
                    <a:lumMod val="85000"/>
                  </a:schemeClr>
                </a:solidFill>
                <a:effectLst>
                  <a:outerShdw blurRad="50800" dist="38100" dir="2700000">
                    <a:srgbClr val="000000">
                      <a:alpha val="43000"/>
                    </a:srgbClr>
                  </a:outerShdw>
                </a:effectLst>
              </a:rPr>
              <a:t>Why Doesn’t God Remove Evil?</a:t>
            </a:r>
          </a:p>
          <a:p>
            <a:pPr lvl="1">
              <a:spcAft>
                <a:spcPts val="1200"/>
              </a:spcAft>
            </a:pPr>
            <a:r>
              <a:rPr lang="en-US" sz="2400" b="1" dirty="0" smtClean="0">
                <a:solidFill>
                  <a:schemeClr val="bg1">
                    <a:lumMod val="85000"/>
                  </a:schemeClr>
                </a:solidFill>
                <a:effectLst>
                  <a:outerShdw blurRad="50800" dist="38100" dir="2700000">
                    <a:srgbClr val="000000">
                      <a:alpha val="43000"/>
                    </a:srgbClr>
                  </a:outerShdw>
                </a:effectLst>
              </a:rPr>
              <a:t>Is it evil on God’s part to allow the opportunity for the evil man does to harm others? No.</a:t>
            </a:r>
          </a:p>
          <a:p>
            <a:pPr marL="1161288" lvl="2" indent="-457200">
              <a:buSzPct val="100000"/>
              <a:buFont typeface="+mj-lt"/>
              <a:buAutoNum type="arabicPeriod"/>
            </a:pPr>
            <a:r>
              <a:rPr lang="en-US" b="1" dirty="0" smtClean="0">
                <a:solidFill>
                  <a:schemeClr val="bg1">
                    <a:lumMod val="85000"/>
                  </a:schemeClr>
                </a:solidFill>
                <a:effectLst>
                  <a:outerShdw blurRad="50800" dist="38100" dir="2700000">
                    <a:srgbClr val="000000">
                      <a:alpha val="43000"/>
                    </a:srgbClr>
                  </a:outerShdw>
                </a:effectLst>
              </a:rPr>
              <a:t>He has commanded man not to do evil (2 Kings 17:13; Ezek. 18:32).</a:t>
            </a:r>
          </a:p>
          <a:p>
            <a:pPr marL="1161288" lvl="2" indent="-457200">
              <a:buSzPct val="100000"/>
              <a:buFont typeface="+mj-lt"/>
              <a:buAutoNum type="arabicPeriod"/>
            </a:pPr>
            <a:r>
              <a:rPr lang="en-US" b="1" dirty="0" smtClean="0">
                <a:solidFill>
                  <a:schemeClr val="bg1">
                    <a:lumMod val="85000"/>
                  </a:schemeClr>
                </a:solidFill>
                <a:effectLst>
                  <a:outerShdw blurRad="50800" dist="38100" dir="2700000">
                    <a:srgbClr val="000000">
                      <a:alpha val="43000"/>
                    </a:srgbClr>
                  </a:outerShdw>
                </a:effectLst>
              </a:rPr>
              <a:t>He has limited the evil that man can do—our lifetimes are temporary (Gen. 6:3; Psa. 90:12).</a:t>
            </a:r>
          </a:p>
          <a:p>
            <a:pPr marL="1161288" lvl="2" indent="-457200">
              <a:buSzPct val="100000"/>
              <a:buFont typeface="+mj-lt"/>
              <a:buAutoNum type="arabicPeriod"/>
            </a:pPr>
            <a:r>
              <a:rPr lang="en-US" b="1" dirty="0" smtClean="0">
                <a:solidFill>
                  <a:schemeClr val="bg1">
                    <a:lumMod val="85000"/>
                  </a:schemeClr>
                </a:solidFill>
                <a:effectLst>
                  <a:outerShdw blurRad="50800" dist="38100" dir="2700000">
                    <a:srgbClr val="000000">
                      <a:alpha val="43000"/>
                    </a:srgbClr>
                  </a:outerShdw>
                </a:effectLst>
              </a:rPr>
              <a:t>He will punish the wicked for their rebellion and any harm done to others (Jude 14-15). </a:t>
            </a:r>
          </a:p>
        </p:txBody>
      </p:sp>
      <p:sp>
        <p:nvSpPr>
          <p:cNvPr id="13" name="Title 12"/>
          <p:cNvSpPr>
            <a:spLocks noGrp="1"/>
          </p:cNvSpPr>
          <p:nvPr>
            <p:ph type="title"/>
          </p:nvPr>
        </p:nvSpPr>
        <p:spPr>
          <a:xfrm>
            <a:off x="457200" y="671088"/>
            <a:ext cx="5489949" cy="1216985"/>
          </a:xfrm>
        </p:spPr>
        <p:txBody>
          <a:bodyPr>
            <a:noAutofit/>
          </a:bodyPr>
          <a:lstStyle/>
          <a:p>
            <a:r>
              <a:rPr lang="en-US" sz="3800" b="1" spc="-200" dirty="0" smtClean="0">
                <a:effectLst>
                  <a:outerShdw blurRad="50800" dist="38100" dir="2700000">
                    <a:srgbClr val="000000">
                      <a:alpha val="43000"/>
                    </a:srgbClr>
                  </a:outerShdw>
                </a:effectLst>
              </a:rPr>
              <a:t>Is God to Blame for Human Wickedness?</a:t>
            </a:r>
            <a:endParaRPr lang="en-US" sz="3800" b="1" spc="-200" dirty="0">
              <a:effectLst>
                <a:outerShdw blurRad="50800" dist="38100" dir="2700000">
                  <a:srgbClr val="000000">
                    <a:alpha val="43000"/>
                  </a:srgbClr>
                </a:outerShdw>
              </a:effectLst>
            </a:endParaRPr>
          </a:p>
        </p:txBody>
      </p:sp>
      <p:pic>
        <p:nvPicPr>
          <p:cNvPr id="8" name="Picture 7" descr="100913_blame_tout.jpg"/>
          <p:cNvPicPr>
            <a:picLocks noChangeAspect="1"/>
          </p:cNvPicPr>
          <p:nvPr/>
        </p:nvPicPr>
        <p:blipFill>
          <a:blip r:embed="rId2"/>
          <a:stretch>
            <a:fillRect/>
          </a:stretch>
        </p:blipFill>
        <p:spPr>
          <a:xfrm>
            <a:off x="5767177" y="446149"/>
            <a:ext cx="2863839" cy="1525816"/>
          </a:xfrm>
          <a:prstGeom prst="rect">
            <a:avLst/>
          </a:prstGeom>
          <a:effectLst>
            <a:outerShdw blurRad="50800" dist="88900" dir="2700000">
              <a:srgbClr val="000000">
                <a:alpha val="43000"/>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8293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1000"/>
                                        <p:tgtEl>
                                          <p:spTgt spid="14">
                                            <p:txEl>
                                              <p:pRg st="3" end="3"/>
                                            </p:txEl>
                                          </p:spTgt>
                                        </p:tgtEl>
                                      </p:cBhvr>
                                    </p:animEffect>
                                    <p:anim calcmode="lin" valueType="num">
                                      <p:cBhvr>
                                        <p:cTn id="22"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animEffect transition="in" filter="fade">
                                      <p:cBhvr>
                                        <p:cTn id="28" dur="1000"/>
                                        <p:tgtEl>
                                          <p:spTgt spid="14">
                                            <p:txEl>
                                              <p:pRg st="4" end="4"/>
                                            </p:txEl>
                                          </p:spTgt>
                                        </p:tgtEl>
                                      </p:cBhvr>
                                    </p:animEffect>
                                    <p:anim calcmode="lin" valueType="num">
                                      <p:cBhvr>
                                        <p:cTn id="29"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20000"/>
        </a:solidFill>
        <a:effectLst/>
      </p:bgPr>
    </p:bg>
    <p:spTree>
      <p:nvGrpSpPr>
        <p:cNvPr id="1" name=""/>
        <p:cNvGrpSpPr/>
        <p:nvPr/>
      </p:nvGrpSpPr>
      <p:grpSpPr>
        <a:xfrm>
          <a:off x="0" y="0"/>
          <a:ext cx="0" cy="0"/>
          <a:chOff x="0" y="0"/>
          <a:chExt cx="0" cy="0"/>
        </a:xfrm>
      </p:grpSpPr>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1927697"/>
            <a:ext cx="6130094" cy="4325112"/>
          </a:xfrm>
        </p:spPr>
        <p:txBody>
          <a:bodyPr/>
          <a:lstStyle/>
          <a:p>
            <a:pPr lvl="0"/>
            <a:r>
              <a:rPr lang="en-US" b="1" dirty="0" smtClean="0">
                <a:solidFill>
                  <a:schemeClr val="bg1">
                    <a:lumMod val="85000"/>
                  </a:schemeClr>
                </a:solidFill>
                <a:effectLst>
                  <a:outerShdw blurRad="50800" dist="38100" dir="2700000">
                    <a:srgbClr val="000000">
                      <a:alpha val="43000"/>
                    </a:srgbClr>
                  </a:outerShdw>
                </a:effectLst>
              </a:rPr>
              <a:t>The Epicurean Paradox</a:t>
            </a:r>
          </a:p>
          <a:p>
            <a:pPr lvl="1"/>
            <a:r>
              <a:rPr lang="en-US" sz="2400" b="1" i="1" dirty="0" smtClean="0">
                <a:solidFill>
                  <a:schemeClr val="bg1">
                    <a:lumMod val="85000"/>
                  </a:schemeClr>
                </a:solidFill>
                <a:effectLst>
                  <a:outerShdw blurRad="50800" dist="38100" dir="2700000">
                    <a:srgbClr val="000000">
                      <a:alpha val="43000"/>
                    </a:srgbClr>
                  </a:outerShdw>
                </a:effectLst>
              </a:rPr>
              <a:t>Why Does God Allow Evil? </a:t>
            </a:r>
          </a:p>
          <a:p>
            <a:pPr lvl="1"/>
            <a:r>
              <a:rPr lang="en-US" sz="2400" b="1" i="1" dirty="0" smtClean="0">
                <a:solidFill>
                  <a:schemeClr val="bg1">
                    <a:lumMod val="85000"/>
                  </a:schemeClr>
                </a:solidFill>
                <a:effectLst>
                  <a:outerShdw blurRad="50800" dist="38100" dir="2700000">
                    <a:srgbClr val="000000">
                      <a:alpha val="43000"/>
                    </a:srgbClr>
                  </a:outerShdw>
                </a:effectLst>
              </a:rPr>
              <a:t>Why doesn’t He remove it? </a:t>
            </a:r>
          </a:p>
        </p:txBody>
      </p:sp>
      <p:sp>
        <p:nvSpPr>
          <p:cNvPr id="13" name="Title 12"/>
          <p:cNvSpPr>
            <a:spLocks noGrp="1"/>
          </p:cNvSpPr>
          <p:nvPr>
            <p:ph type="title"/>
          </p:nvPr>
        </p:nvSpPr>
        <p:spPr/>
        <p:txBody>
          <a:bodyPr>
            <a:normAutofit/>
          </a:bodyPr>
          <a:lstStyle/>
          <a:p>
            <a:r>
              <a:rPr lang="en-US" b="1" dirty="0" smtClean="0">
                <a:effectLst>
                  <a:outerShdw blurRad="50800" dist="38100" dir="2700000">
                    <a:srgbClr val="000000">
                      <a:alpha val="43000"/>
                    </a:srgbClr>
                  </a:outerShdw>
                </a:effectLst>
              </a:rPr>
              <a:t>The Problem of Evil</a:t>
            </a:r>
            <a:endParaRPr lang="en-US" b="1" dirty="0">
              <a:effectLst>
                <a:outerShdw blurRad="50800" dist="38100" dir="2700000">
                  <a:srgbClr val="000000">
                    <a:alpha val="43000"/>
                  </a:srgbClr>
                </a:outerShdw>
              </a:effectLst>
            </a:endParaRPr>
          </a:p>
        </p:txBody>
      </p:sp>
      <p:graphicFrame>
        <p:nvGraphicFramePr>
          <p:cNvPr id="5" name="Table 4"/>
          <p:cNvGraphicFramePr>
            <a:graphicFrameLocks noGrp="1"/>
          </p:cNvGraphicFramePr>
          <p:nvPr/>
        </p:nvGraphicFramePr>
        <p:xfrm>
          <a:off x="447871" y="3504475"/>
          <a:ext cx="5863308" cy="2368101"/>
        </p:xfrm>
        <a:graphic>
          <a:graphicData uri="http://schemas.openxmlformats.org/drawingml/2006/table">
            <a:tbl>
              <a:tblPr firstRow="1" bandRow="1">
                <a:tableStyleId>{F5AB1C69-6EDB-4FF4-983F-18BD219EF322}</a:tableStyleId>
              </a:tblPr>
              <a:tblGrid>
                <a:gridCol w="1465827"/>
                <a:gridCol w="1465827"/>
                <a:gridCol w="1465827"/>
                <a:gridCol w="1465827"/>
              </a:tblGrid>
              <a:tr h="789367">
                <a:tc>
                  <a:txBody>
                    <a:bodyPr/>
                    <a:lstStyle/>
                    <a:p>
                      <a:pPr algn="ctr"/>
                      <a:r>
                        <a:rPr lang="en-US" dirty="0" smtClean="0"/>
                        <a:t>Willing but unable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algn="ctr"/>
                      <a:r>
                        <a:rPr lang="en-US" dirty="0" smtClean="0"/>
                        <a:t> </a:t>
                      </a:r>
                      <a:endParaRPr lang="en-US" dirty="0"/>
                    </a:p>
                  </a:txBody>
                  <a:tcPr/>
                </a:tc>
                <a:tc>
                  <a:txBody>
                    <a:bodyPr/>
                    <a:lstStyle/>
                    <a:p>
                      <a:pPr algn="ctr"/>
                      <a:r>
                        <a:rPr lang="en-US" dirty="0" smtClean="0"/>
                        <a:t> </a:t>
                      </a:r>
                      <a:endParaRPr lang="en-US" dirty="0"/>
                    </a:p>
                  </a:txBody>
                  <a:tcPr/>
                </a:tc>
              </a:tr>
              <a:tr h="789367">
                <a:tc>
                  <a:txBody>
                    <a:bodyPr/>
                    <a:lstStyle/>
                    <a:p>
                      <a:pPr algn="ctr"/>
                      <a:r>
                        <a:rPr lang="en-US" b="1" dirty="0" smtClean="0"/>
                        <a:t>Feeble</a:t>
                      </a:r>
                      <a:endParaRPr lang="en-US" b="1" dirty="0"/>
                    </a:p>
                  </a:txBody>
                  <a:tcPr anchor="ctr"/>
                </a:tc>
                <a:tc>
                  <a:txBody>
                    <a:bodyPr/>
                    <a:lstStyle/>
                    <a:p>
                      <a:pPr algn="ctr"/>
                      <a:r>
                        <a:rPr lang="en-US" b="1" dirty="0" smtClean="0"/>
                        <a:t> </a:t>
                      </a:r>
                      <a:endParaRPr lang="en-US" b="1" dirty="0"/>
                    </a:p>
                  </a:txBody>
                  <a:tcPr anchor="ctr"/>
                </a:tc>
                <a:tc>
                  <a:txBody>
                    <a:bodyPr/>
                    <a:lstStyle/>
                    <a:p>
                      <a:pPr algn="ctr"/>
                      <a:r>
                        <a:rPr lang="en-US" b="1" dirty="0" smtClean="0"/>
                        <a:t> </a:t>
                      </a:r>
                      <a:endParaRPr lang="en-US" b="1" dirty="0"/>
                    </a:p>
                  </a:txBody>
                  <a:tcPr anchor="ctr"/>
                </a:tc>
                <a:tc>
                  <a:txBody>
                    <a:bodyPr/>
                    <a:lstStyle/>
                    <a:p>
                      <a:pPr algn="ctr"/>
                      <a:r>
                        <a:rPr lang="en-US" sz="1600" b="1" dirty="0" smtClean="0"/>
                        <a:t> </a:t>
                      </a:r>
                      <a:endParaRPr lang="en-US" sz="1600" b="1" dirty="0"/>
                    </a:p>
                  </a:txBody>
                  <a:tcPr anchor="ctr"/>
                </a:tc>
              </a:tr>
              <a:tr h="789367">
                <a:tc>
                  <a:txBody>
                    <a:bodyPr/>
                    <a:lstStyle/>
                    <a:p>
                      <a:pPr algn="ctr"/>
                      <a:r>
                        <a:rPr lang="en-US" b="1" dirty="0" smtClean="0"/>
                        <a:t>God is not feeble</a:t>
                      </a:r>
                      <a:endParaRPr lang="en-US" b="1" dirty="0"/>
                    </a:p>
                  </a:txBody>
                  <a:tcPr/>
                </a:tc>
                <a:tc>
                  <a:txBody>
                    <a:bodyPr/>
                    <a:lstStyle/>
                    <a:p>
                      <a:pPr algn="ctr"/>
                      <a:r>
                        <a:rPr lang="en-US" b="1" dirty="0" smtClean="0"/>
                        <a:t> </a:t>
                      </a:r>
                      <a:endParaRPr lang="en-US" dirty="0"/>
                    </a:p>
                  </a:txBody>
                  <a:tcPr/>
                </a:tc>
                <a:tc>
                  <a:txBody>
                    <a:bodyPr/>
                    <a:lstStyle/>
                    <a:p>
                      <a:pPr algn="ctr"/>
                      <a:r>
                        <a:rPr lang="en-US" b="1" dirty="0" smtClean="0"/>
                        <a:t> </a:t>
                      </a:r>
                      <a:endParaRPr lang="en-US" b="1" dirty="0"/>
                    </a:p>
                  </a:txBody>
                  <a:tcPr/>
                </a:tc>
                <a:tc>
                  <a:txBody>
                    <a:bodyPr/>
                    <a:lstStyle/>
                    <a:p>
                      <a:pPr algn="ctr"/>
                      <a:r>
                        <a:rPr lang="en-US" sz="1600" b="1" dirty="0" smtClean="0"/>
                        <a:t> </a:t>
                      </a:r>
                      <a:endParaRPr lang="en-US" sz="1600" b="1" dirty="0"/>
                    </a:p>
                  </a:txBody>
                  <a:tcPr/>
                </a:tc>
              </a:tr>
            </a:tbl>
          </a:graphicData>
        </a:graphic>
      </p:graphicFrame>
      <p:pic>
        <p:nvPicPr>
          <p:cNvPr id="6" name="Picture 5" descr="399px-Epikouros_BM_1843.jpg"/>
          <p:cNvPicPr>
            <a:picLocks noChangeAspect="1"/>
          </p:cNvPicPr>
          <p:nvPr/>
        </p:nvPicPr>
        <p:blipFill>
          <a:blip r:embed="rId2"/>
          <a:stretch>
            <a:fillRect/>
          </a:stretch>
        </p:blipFill>
        <p:spPr>
          <a:xfrm>
            <a:off x="6855740" y="1442826"/>
            <a:ext cx="1834805" cy="2754507"/>
          </a:xfrm>
          <a:prstGeom prst="rect">
            <a:avLst/>
          </a:prstGeom>
          <a:effectLst>
            <a:outerShdw blurRad="50800" dist="88900" dir="2700000">
              <a:srgbClr val="000000">
                <a:alpha val="43000"/>
              </a:srgbClr>
            </a:outerShdw>
          </a:effectLst>
        </p:spPr>
      </p:pic>
      <p:sp>
        <p:nvSpPr>
          <p:cNvPr id="7" name="TextBox 6"/>
          <p:cNvSpPr txBox="1"/>
          <p:nvPr/>
        </p:nvSpPr>
        <p:spPr>
          <a:xfrm>
            <a:off x="6855741" y="4612497"/>
            <a:ext cx="1827510" cy="830997"/>
          </a:xfrm>
          <a:prstGeom prst="rect">
            <a:avLst/>
          </a:prstGeom>
          <a:noFill/>
          <a:ln>
            <a:noFill/>
          </a:ln>
        </p:spPr>
        <p:txBody>
          <a:bodyPr wrap="square" rtlCol="0" anchor="ctr" anchorCtr="1">
            <a:spAutoFit/>
          </a:bodyPr>
          <a:lstStyle/>
          <a:p>
            <a:pPr algn="ctr"/>
            <a:r>
              <a:rPr lang="en-US" sz="2000" b="1" dirty="0" smtClean="0">
                <a:solidFill>
                  <a:schemeClr val="bg1"/>
                </a:solidFill>
              </a:rPr>
              <a:t>Epicurus</a:t>
            </a:r>
          </a:p>
          <a:p>
            <a:pPr algn="ctr"/>
            <a:r>
              <a:rPr lang="en-US" sz="1400" b="1" dirty="0" smtClean="0">
                <a:solidFill>
                  <a:schemeClr val="bg1"/>
                </a:solidFill>
              </a:rPr>
              <a:t>Greek Philosopher</a:t>
            </a:r>
          </a:p>
          <a:p>
            <a:pPr algn="ctr"/>
            <a:r>
              <a:rPr lang="en-US" sz="1400" b="1" dirty="0" smtClean="0">
                <a:solidFill>
                  <a:schemeClr val="bg1"/>
                </a:solidFill>
              </a:rPr>
              <a:t>(341-270 BC)</a:t>
            </a:r>
            <a:endParaRPr lang="en-US" sz="1400" b="1"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82935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1927697"/>
            <a:ext cx="6130094" cy="4325112"/>
          </a:xfrm>
        </p:spPr>
        <p:txBody>
          <a:bodyPr/>
          <a:lstStyle/>
          <a:p>
            <a:pPr lvl="0"/>
            <a:r>
              <a:rPr lang="en-US" b="1" dirty="0" smtClean="0">
                <a:solidFill>
                  <a:schemeClr val="bg1">
                    <a:lumMod val="85000"/>
                  </a:schemeClr>
                </a:solidFill>
                <a:effectLst>
                  <a:outerShdw blurRad="50800" dist="38100" dir="2700000">
                    <a:srgbClr val="000000">
                      <a:alpha val="43000"/>
                    </a:srgbClr>
                  </a:outerShdw>
                </a:effectLst>
              </a:rPr>
              <a:t>The Epicurean Paradox</a:t>
            </a:r>
          </a:p>
          <a:p>
            <a:pPr lvl="1"/>
            <a:r>
              <a:rPr lang="en-US" sz="2400" b="1" i="1" dirty="0" smtClean="0">
                <a:solidFill>
                  <a:schemeClr val="bg1">
                    <a:lumMod val="85000"/>
                  </a:schemeClr>
                </a:solidFill>
                <a:effectLst>
                  <a:outerShdw blurRad="50800" dist="38100" dir="2700000">
                    <a:srgbClr val="000000">
                      <a:alpha val="43000"/>
                    </a:srgbClr>
                  </a:outerShdw>
                </a:effectLst>
              </a:rPr>
              <a:t>Why Does God Allow Evil? </a:t>
            </a:r>
          </a:p>
          <a:p>
            <a:pPr lvl="1"/>
            <a:r>
              <a:rPr lang="en-US" sz="2400" b="1" i="1" dirty="0" smtClean="0">
                <a:solidFill>
                  <a:schemeClr val="bg1">
                    <a:lumMod val="85000"/>
                  </a:schemeClr>
                </a:solidFill>
                <a:effectLst>
                  <a:outerShdw blurRad="50800" dist="38100" dir="2700000">
                    <a:srgbClr val="000000">
                      <a:alpha val="43000"/>
                    </a:srgbClr>
                  </a:outerShdw>
                </a:effectLst>
              </a:rPr>
              <a:t>Why doesn’t He remove it? </a:t>
            </a:r>
          </a:p>
        </p:txBody>
      </p:sp>
      <p:sp>
        <p:nvSpPr>
          <p:cNvPr id="13" name="Title 12"/>
          <p:cNvSpPr>
            <a:spLocks noGrp="1"/>
          </p:cNvSpPr>
          <p:nvPr>
            <p:ph type="title"/>
          </p:nvPr>
        </p:nvSpPr>
        <p:spPr/>
        <p:txBody>
          <a:bodyPr>
            <a:normAutofit/>
          </a:bodyPr>
          <a:lstStyle/>
          <a:p>
            <a:r>
              <a:rPr lang="en-US" b="1" dirty="0" smtClean="0">
                <a:effectLst>
                  <a:outerShdw blurRad="50800" dist="38100" dir="2700000">
                    <a:srgbClr val="000000">
                      <a:alpha val="43000"/>
                    </a:srgbClr>
                  </a:outerShdw>
                </a:effectLst>
              </a:rPr>
              <a:t>The Problem of Evil</a:t>
            </a:r>
            <a:endParaRPr lang="en-US" b="1" dirty="0">
              <a:effectLst>
                <a:outerShdw blurRad="50800" dist="38100" dir="2700000">
                  <a:srgbClr val="000000">
                    <a:alpha val="43000"/>
                  </a:srgbClr>
                </a:outerShdw>
              </a:effectLst>
            </a:endParaRPr>
          </a:p>
        </p:txBody>
      </p:sp>
      <p:graphicFrame>
        <p:nvGraphicFramePr>
          <p:cNvPr id="5" name="Table 4"/>
          <p:cNvGraphicFramePr>
            <a:graphicFrameLocks noGrp="1"/>
          </p:cNvGraphicFramePr>
          <p:nvPr/>
        </p:nvGraphicFramePr>
        <p:xfrm>
          <a:off x="447871" y="3504475"/>
          <a:ext cx="5863308" cy="2368101"/>
        </p:xfrm>
        <a:graphic>
          <a:graphicData uri="http://schemas.openxmlformats.org/drawingml/2006/table">
            <a:tbl>
              <a:tblPr firstRow="1" bandRow="1">
                <a:tableStyleId>{F5AB1C69-6EDB-4FF4-983F-18BD219EF322}</a:tableStyleId>
              </a:tblPr>
              <a:tblGrid>
                <a:gridCol w="1465827"/>
                <a:gridCol w="1465827"/>
                <a:gridCol w="1465827"/>
                <a:gridCol w="1465827"/>
              </a:tblGrid>
              <a:tr h="789367">
                <a:tc>
                  <a:txBody>
                    <a:bodyPr/>
                    <a:lstStyle/>
                    <a:p>
                      <a:pPr algn="ctr"/>
                      <a:r>
                        <a:rPr lang="en-US" dirty="0" smtClean="0"/>
                        <a:t>Willing but unable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Able but unwilling</a:t>
                      </a:r>
                    </a:p>
                  </a:txBody>
                  <a:tcPr/>
                </a:tc>
                <a:tc>
                  <a:txBody>
                    <a:bodyPr/>
                    <a:lstStyle/>
                    <a:p>
                      <a:pPr algn="ctr"/>
                      <a:r>
                        <a:rPr lang="en-US" dirty="0" smtClean="0"/>
                        <a:t> </a:t>
                      </a:r>
                      <a:endParaRPr lang="en-US" dirty="0"/>
                    </a:p>
                  </a:txBody>
                  <a:tcPr/>
                </a:tc>
                <a:tc>
                  <a:txBody>
                    <a:bodyPr/>
                    <a:lstStyle/>
                    <a:p>
                      <a:pPr algn="ctr"/>
                      <a:r>
                        <a:rPr lang="en-US" dirty="0" smtClean="0"/>
                        <a:t> </a:t>
                      </a:r>
                      <a:endParaRPr lang="en-US" dirty="0"/>
                    </a:p>
                  </a:txBody>
                  <a:tcPr/>
                </a:tc>
              </a:tr>
              <a:tr h="789367">
                <a:tc>
                  <a:txBody>
                    <a:bodyPr/>
                    <a:lstStyle/>
                    <a:p>
                      <a:pPr algn="ctr"/>
                      <a:r>
                        <a:rPr lang="en-US" b="1" dirty="0" smtClean="0"/>
                        <a:t>Feeble</a:t>
                      </a:r>
                      <a:endParaRPr lang="en-US" b="1" dirty="0"/>
                    </a:p>
                  </a:txBody>
                  <a:tcPr anchor="ctr"/>
                </a:tc>
                <a:tc>
                  <a:txBody>
                    <a:bodyPr/>
                    <a:lstStyle/>
                    <a:p>
                      <a:pPr algn="ctr"/>
                      <a:endParaRPr lang="en-US" b="1" dirty="0"/>
                    </a:p>
                  </a:txBody>
                  <a:tcPr anchor="ctr"/>
                </a:tc>
                <a:tc>
                  <a:txBody>
                    <a:bodyPr/>
                    <a:lstStyle/>
                    <a:p>
                      <a:pPr algn="ctr"/>
                      <a:r>
                        <a:rPr lang="en-US" b="1" dirty="0" smtClean="0"/>
                        <a:t> </a:t>
                      </a:r>
                      <a:endParaRPr lang="en-US" b="1" dirty="0"/>
                    </a:p>
                  </a:txBody>
                  <a:tcPr anchor="ctr"/>
                </a:tc>
                <a:tc>
                  <a:txBody>
                    <a:bodyPr/>
                    <a:lstStyle/>
                    <a:p>
                      <a:pPr algn="ctr"/>
                      <a:r>
                        <a:rPr lang="en-US" sz="1600" b="1" dirty="0" smtClean="0"/>
                        <a:t> </a:t>
                      </a:r>
                      <a:endParaRPr lang="en-US" sz="1600" b="1" dirty="0"/>
                    </a:p>
                  </a:txBody>
                  <a:tcPr anchor="ctr"/>
                </a:tc>
              </a:tr>
              <a:tr h="789367">
                <a:tc>
                  <a:txBody>
                    <a:bodyPr/>
                    <a:lstStyle/>
                    <a:p>
                      <a:pPr algn="ctr"/>
                      <a:r>
                        <a:rPr lang="en-US" b="1" dirty="0" smtClean="0"/>
                        <a:t>God is not feeble</a:t>
                      </a:r>
                      <a:endParaRPr lang="en-US" b="1" dirty="0"/>
                    </a:p>
                  </a:txBody>
                  <a:tcPr/>
                </a:tc>
                <a:tc>
                  <a:txBody>
                    <a:bodyPr/>
                    <a:lstStyle/>
                    <a:p>
                      <a:pPr algn="ctr"/>
                      <a:endParaRPr lang="en-US" dirty="0"/>
                    </a:p>
                  </a:txBody>
                  <a:tcPr/>
                </a:tc>
                <a:tc>
                  <a:txBody>
                    <a:bodyPr/>
                    <a:lstStyle/>
                    <a:p>
                      <a:pPr algn="ctr"/>
                      <a:r>
                        <a:rPr lang="en-US" b="1" dirty="0" smtClean="0"/>
                        <a:t> </a:t>
                      </a:r>
                      <a:endParaRPr lang="en-US" b="1" dirty="0"/>
                    </a:p>
                  </a:txBody>
                  <a:tcPr/>
                </a:tc>
                <a:tc>
                  <a:txBody>
                    <a:bodyPr/>
                    <a:lstStyle/>
                    <a:p>
                      <a:pPr algn="ctr"/>
                      <a:r>
                        <a:rPr lang="en-US" sz="1600" b="1" dirty="0" smtClean="0"/>
                        <a:t> </a:t>
                      </a:r>
                      <a:endParaRPr lang="en-US" sz="1600" b="1" dirty="0"/>
                    </a:p>
                  </a:txBody>
                  <a:tcPr/>
                </a:tc>
              </a:tr>
            </a:tbl>
          </a:graphicData>
        </a:graphic>
      </p:graphicFrame>
      <p:pic>
        <p:nvPicPr>
          <p:cNvPr id="6" name="Picture 5" descr="399px-Epikouros_BM_1843.jpg"/>
          <p:cNvPicPr>
            <a:picLocks noChangeAspect="1"/>
          </p:cNvPicPr>
          <p:nvPr/>
        </p:nvPicPr>
        <p:blipFill>
          <a:blip r:embed="rId2"/>
          <a:stretch>
            <a:fillRect/>
          </a:stretch>
        </p:blipFill>
        <p:spPr>
          <a:xfrm>
            <a:off x="6855740" y="1442826"/>
            <a:ext cx="1834805" cy="2754507"/>
          </a:xfrm>
          <a:prstGeom prst="rect">
            <a:avLst/>
          </a:prstGeom>
          <a:effectLst>
            <a:outerShdw blurRad="50800" dist="88900" dir="2700000">
              <a:srgbClr val="000000">
                <a:alpha val="43000"/>
              </a:srgbClr>
            </a:outerShdw>
          </a:effectLst>
        </p:spPr>
      </p:pic>
      <p:sp>
        <p:nvSpPr>
          <p:cNvPr id="7" name="TextBox 6"/>
          <p:cNvSpPr txBox="1"/>
          <p:nvPr/>
        </p:nvSpPr>
        <p:spPr>
          <a:xfrm>
            <a:off x="6855741" y="4612497"/>
            <a:ext cx="1827510" cy="830997"/>
          </a:xfrm>
          <a:prstGeom prst="rect">
            <a:avLst/>
          </a:prstGeom>
          <a:noFill/>
          <a:ln>
            <a:noFill/>
          </a:ln>
        </p:spPr>
        <p:txBody>
          <a:bodyPr wrap="square" rtlCol="0" anchor="ctr" anchorCtr="1">
            <a:spAutoFit/>
          </a:bodyPr>
          <a:lstStyle/>
          <a:p>
            <a:pPr algn="ctr"/>
            <a:r>
              <a:rPr lang="en-US" sz="2000" b="1" dirty="0" smtClean="0">
                <a:solidFill>
                  <a:schemeClr val="bg1"/>
                </a:solidFill>
              </a:rPr>
              <a:t>Epicurus</a:t>
            </a:r>
          </a:p>
          <a:p>
            <a:pPr algn="ctr"/>
            <a:r>
              <a:rPr lang="en-US" sz="1400" b="1" dirty="0" smtClean="0">
                <a:solidFill>
                  <a:schemeClr val="bg1"/>
                </a:solidFill>
              </a:rPr>
              <a:t>Greek Philosopher</a:t>
            </a:r>
          </a:p>
          <a:p>
            <a:pPr algn="ctr"/>
            <a:r>
              <a:rPr lang="en-US" sz="1400" b="1" dirty="0" smtClean="0">
                <a:solidFill>
                  <a:schemeClr val="bg1"/>
                </a:solidFill>
              </a:rPr>
              <a:t>(341-270 BC)</a:t>
            </a:r>
            <a:endParaRPr lang="en-US" sz="1400" b="1"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82935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1927697"/>
            <a:ext cx="6130094" cy="4325112"/>
          </a:xfrm>
        </p:spPr>
        <p:txBody>
          <a:bodyPr/>
          <a:lstStyle/>
          <a:p>
            <a:pPr lvl="0"/>
            <a:r>
              <a:rPr lang="en-US" b="1" dirty="0" smtClean="0">
                <a:solidFill>
                  <a:schemeClr val="bg1">
                    <a:lumMod val="85000"/>
                  </a:schemeClr>
                </a:solidFill>
                <a:effectLst>
                  <a:outerShdw blurRad="50800" dist="38100" dir="2700000">
                    <a:srgbClr val="000000">
                      <a:alpha val="43000"/>
                    </a:srgbClr>
                  </a:outerShdw>
                </a:effectLst>
              </a:rPr>
              <a:t>The Epicurean Paradox</a:t>
            </a:r>
          </a:p>
          <a:p>
            <a:pPr lvl="1"/>
            <a:r>
              <a:rPr lang="en-US" sz="2400" b="1" i="1" dirty="0" smtClean="0">
                <a:solidFill>
                  <a:schemeClr val="bg1">
                    <a:lumMod val="85000"/>
                  </a:schemeClr>
                </a:solidFill>
                <a:effectLst>
                  <a:outerShdw blurRad="50800" dist="38100" dir="2700000">
                    <a:srgbClr val="000000">
                      <a:alpha val="43000"/>
                    </a:srgbClr>
                  </a:outerShdw>
                </a:effectLst>
              </a:rPr>
              <a:t>Why Does God Allow Evil? </a:t>
            </a:r>
          </a:p>
          <a:p>
            <a:pPr lvl="1"/>
            <a:r>
              <a:rPr lang="en-US" sz="2400" b="1" i="1" dirty="0" smtClean="0">
                <a:solidFill>
                  <a:schemeClr val="bg1">
                    <a:lumMod val="85000"/>
                  </a:schemeClr>
                </a:solidFill>
                <a:effectLst>
                  <a:outerShdw blurRad="50800" dist="38100" dir="2700000">
                    <a:srgbClr val="000000">
                      <a:alpha val="43000"/>
                    </a:srgbClr>
                  </a:outerShdw>
                </a:effectLst>
              </a:rPr>
              <a:t>Why doesn’t He remove it? </a:t>
            </a:r>
          </a:p>
        </p:txBody>
      </p:sp>
      <p:sp>
        <p:nvSpPr>
          <p:cNvPr id="13" name="Title 12"/>
          <p:cNvSpPr>
            <a:spLocks noGrp="1"/>
          </p:cNvSpPr>
          <p:nvPr>
            <p:ph type="title"/>
          </p:nvPr>
        </p:nvSpPr>
        <p:spPr/>
        <p:txBody>
          <a:bodyPr>
            <a:normAutofit/>
          </a:bodyPr>
          <a:lstStyle/>
          <a:p>
            <a:r>
              <a:rPr lang="en-US" b="1" dirty="0" smtClean="0">
                <a:effectLst>
                  <a:outerShdw blurRad="50800" dist="38100" dir="2700000">
                    <a:srgbClr val="000000">
                      <a:alpha val="43000"/>
                    </a:srgbClr>
                  </a:outerShdw>
                </a:effectLst>
              </a:rPr>
              <a:t>The Problem of Evil</a:t>
            </a:r>
            <a:endParaRPr lang="en-US" b="1" dirty="0">
              <a:effectLst>
                <a:outerShdw blurRad="50800" dist="38100" dir="2700000">
                  <a:srgbClr val="000000">
                    <a:alpha val="43000"/>
                  </a:srgbClr>
                </a:outerShdw>
              </a:effectLst>
            </a:endParaRPr>
          </a:p>
        </p:txBody>
      </p:sp>
      <p:graphicFrame>
        <p:nvGraphicFramePr>
          <p:cNvPr id="5" name="Table 4"/>
          <p:cNvGraphicFramePr>
            <a:graphicFrameLocks noGrp="1"/>
          </p:cNvGraphicFramePr>
          <p:nvPr/>
        </p:nvGraphicFramePr>
        <p:xfrm>
          <a:off x="447871" y="3504475"/>
          <a:ext cx="5863308" cy="2368101"/>
        </p:xfrm>
        <a:graphic>
          <a:graphicData uri="http://schemas.openxmlformats.org/drawingml/2006/table">
            <a:tbl>
              <a:tblPr firstRow="1" bandRow="1">
                <a:tableStyleId>{F5AB1C69-6EDB-4FF4-983F-18BD219EF322}</a:tableStyleId>
              </a:tblPr>
              <a:tblGrid>
                <a:gridCol w="1465827"/>
                <a:gridCol w="1465827"/>
                <a:gridCol w="1465827"/>
                <a:gridCol w="1465827"/>
              </a:tblGrid>
              <a:tr h="789367">
                <a:tc>
                  <a:txBody>
                    <a:bodyPr/>
                    <a:lstStyle/>
                    <a:p>
                      <a:pPr algn="ctr"/>
                      <a:r>
                        <a:rPr lang="en-US" dirty="0" smtClean="0"/>
                        <a:t>Willing but unable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Able but unwilling</a:t>
                      </a:r>
                    </a:p>
                  </a:txBody>
                  <a:tcPr/>
                </a:tc>
                <a:tc>
                  <a:txBody>
                    <a:bodyPr/>
                    <a:lstStyle/>
                    <a:p>
                      <a:pPr algn="ctr"/>
                      <a:r>
                        <a:rPr lang="en-US" dirty="0" smtClean="0"/>
                        <a:t> </a:t>
                      </a:r>
                      <a:endParaRPr lang="en-US" dirty="0"/>
                    </a:p>
                  </a:txBody>
                  <a:tcPr/>
                </a:tc>
                <a:tc>
                  <a:txBody>
                    <a:bodyPr/>
                    <a:lstStyle/>
                    <a:p>
                      <a:pPr algn="ctr"/>
                      <a:r>
                        <a:rPr lang="en-US" dirty="0" smtClean="0"/>
                        <a:t> </a:t>
                      </a:r>
                      <a:endParaRPr lang="en-US" dirty="0"/>
                    </a:p>
                  </a:txBody>
                  <a:tcPr/>
                </a:tc>
              </a:tr>
              <a:tr h="789367">
                <a:tc>
                  <a:txBody>
                    <a:bodyPr/>
                    <a:lstStyle/>
                    <a:p>
                      <a:pPr algn="ctr"/>
                      <a:r>
                        <a:rPr lang="en-US" b="1" dirty="0" smtClean="0"/>
                        <a:t>Feeble</a:t>
                      </a:r>
                      <a:endParaRPr lang="en-US" b="1" dirty="0"/>
                    </a:p>
                  </a:txBody>
                  <a:tcPr anchor="ctr"/>
                </a:tc>
                <a:tc>
                  <a:txBody>
                    <a:bodyPr/>
                    <a:lstStyle/>
                    <a:p>
                      <a:pPr algn="ctr"/>
                      <a:r>
                        <a:rPr lang="en-US" b="1" dirty="0" smtClean="0"/>
                        <a:t>Hateful</a:t>
                      </a:r>
                      <a:endParaRPr lang="en-US" b="1" dirty="0"/>
                    </a:p>
                  </a:txBody>
                  <a:tcPr anchor="ctr"/>
                </a:tc>
                <a:tc>
                  <a:txBody>
                    <a:bodyPr/>
                    <a:lstStyle/>
                    <a:p>
                      <a:pPr algn="ctr"/>
                      <a:r>
                        <a:rPr lang="en-US" b="1" dirty="0" smtClean="0"/>
                        <a:t> </a:t>
                      </a:r>
                      <a:endParaRPr lang="en-US" b="1" dirty="0"/>
                    </a:p>
                  </a:txBody>
                  <a:tcPr anchor="ctr"/>
                </a:tc>
                <a:tc>
                  <a:txBody>
                    <a:bodyPr/>
                    <a:lstStyle/>
                    <a:p>
                      <a:pPr algn="ctr"/>
                      <a:r>
                        <a:rPr lang="en-US" sz="1600" b="1" dirty="0" smtClean="0"/>
                        <a:t> </a:t>
                      </a:r>
                      <a:endParaRPr lang="en-US" sz="1600" b="1" dirty="0"/>
                    </a:p>
                  </a:txBody>
                  <a:tcPr anchor="ctr"/>
                </a:tc>
              </a:tr>
              <a:tr h="789367">
                <a:tc>
                  <a:txBody>
                    <a:bodyPr/>
                    <a:lstStyle/>
                    <a:p>
                      <a:pPr algn="ctr"/>
                      <a:r>
                        <a:rPr lang="en-US" b="1" dirty="0" smtClean="0"/>
                        <a:t>God is not feeble</a:t>
                      </a:r>
                      <a:endParaRPr lang="en-US" b="1" dirty="0"/>
                    </a:p>
                  </a:txBody>
                  <a:tcPr/>
                </a:tc>
                <a:tc>
                  <a:txBody>
                    <a:bodyPr/>
                    <a:lstStyle/>
                    <a:p>
                      <a:pPr algn="ctr"/>
                      <a:r>
                        <a:rPr lang="en-US" b="1" dirty="0" smtClean="0"/>
                        <a:t> </a:t>
                      </a:r>
                      <a:endParaRPr lang="en-US" dirty="0"/>
                    </a:p>
                  </a:txBody>
                  <a:tcPr/>
                </a:tc>
                <a:tc>
                  <a:txBody>
                    <a:bodyPr/>
                    <a:lstStyle/>
                    <a:p>
                      <a:pPr algn="ctr"/>
                      <a:r>
                        <a:rPr lang="en-US" b="1" dirty="0" smtClean="0"/>
                        <a:t> </a:t>
                      </a:r>
                      <a:endParaRPr lang="en-US" b="1" dirty="0"/>
                    </a:p>
                  </a:txBody>
                  <a:tcPr/>
                </a:tc>
                <a:tc>
                  <a:txBody>
                    <a:bodyPr/>
                    <a:lstStyle/>
                    <a:p>
                      <a:pPr algn="ctr"/>
                      <a:r>
                        <a:rPr lang="en-US" sz="1600" b="1" dirty="0" smtClean="0"/>
                        <a:t> </a:t>
                      </a:r>
                      <a:endParaRPr lang="en-US" sz="1600" b="1" dirty="0"/>
                    </a:p>
                  </a:txBody>
                  <a:tcPr/>
                </a:tc>
              </a:tr>
            </a:tbl>
          </a:graphicData>
        </a:graphic>
      </p:graphicFrame>
      <p:pic>
        <p:nvPicPr>
          <p:cNvPr id="6" name="Picture 5" descr="399px-Epikouros_BM_1843.jpg"/>
          <p:cNvPicPr>
            <a:picLocks noChangeAspect="1"/>
          </p:cNvPicPr>
          <p:nvPr/>
        </p:nvPicPr>
        <p:blipFill>
          <a:blip r:embed="rId2"/>
          <a:stretch>
            <a:fillRect/>
          </a:stretch>
        </p:blipFill>
        <p:spPr>
          <a:xfrm>
            <a:off x="6855740" y="1442826"/>
            <a:ext cx="1834805" cy="2754507"/>
          </a:xfrm>
          <a:prstGeom prst="rect">
            <a:avLst/>
          </a:prstGeom>
          <a:effectLst>
            <a:outerShdw blurRad="50800" dist="88900" dir="2700000">
              <a:srgbClr val="000000">
                <a:alpha val="43000"/>
              </a:srgbClr>
            </a:outerShdw>
          </a:effectLst>
        </p:spPr>
      </p:pic>
      <p:sp>
        <p:nvSpPr>
          <p:cNvPr id="7" name="TextBox 6"/>
          <p:cNvSpPr txBox="1"/>
          <p:nvPr/>
        </p:nvSpPr>
        <p:spPr>
          <a:xfrm>
            <a:off x="6855741" y="4612497"/>
            <a:ext cx="1827510" cy="830997"/>
          </a:xfrm>
          <a:prstGeom prst="rect">
            <a:avLst/>
          </a:prstGeom>
          <a:noFill/>
          <a:ln>
            <a:noFill/>
          </a:ln>
        </p:spPr>
        <p:txBody>
          <a:bodyPr wrap="square" rtlCol="0" anchor="ctr" anchorCtr="1">
            <a:spAutoFit/>
          </a:bodyPr>
          <a:lstStyle/>
          <a:p>
            <a:pPr algn="ctr"/>
            <a:r>
              <a:rPr lang="en-US" sz="2000" b="1" dirty="0" smtClean="0">
                <a:solidFill>
                  <a:schemeClr val="bg1"/>
                </a:solidFill>
              </a:rPr>
              <a:t>Epicurus</a:t>
            </a:r>
          </a:p>
          <a:p>
            <a:pPr algn="ctr"/>
            <a:r>
              <a:rPr lang="en-US" sz="1400" b="1" dirty="0" smtClean="0">
                <a:solidFill>
                  <a:schemeClr val="bg1"/>
                </a:solidFill>
              </a:rPr>
              <a:t>Greek Philosopher</a:t>
            </a:r>
          </a:p>
          <a:p>
            <a:pPr algn="ctr"/>
            <a:r>
              <a:rPr lang="en-US" sz="1400" b="1" dirty="0" smtClean="0">
                <a:solidFill>
                  <a:schemeClr val="bg1"/>
                </a:solidFill>
              </a:rPr>
              <a:t>(341-270 BC)</a:t>
            </a:r>
            <a:endParaRPr lang="en-US" sz="1400" b="1"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82935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1927697"/>
            <a:ext cx="6130094" cy="4325112"/>
          </a:xfrm>
        </p:spPr>
        <p:txBody>
          <a:bodyPr/>
          <a:lstStyle/>
          <a:p>
            <a:pPr lvl="0"/>
            <a:r>
              <a:rPr lang="en-US" b="1" dirty="0" smtClean="0">
                <a:solidFill>
                  <a:schemeClr val="bg1">
                    <a:lumMod val="85000"/>
                  </a:schemeClr>
                </a:solidFill>
                <a:effectLst>
                  <a:outerShdw blurRad="50800" dist="38100" dir="2700000">
                    <a:srgbClr val="000000">
                      <a:alpha val="43000"/>
                    </a:srgbClr>
                  </a:outerShdw>
                </a:effectLst>
              </a:rPr>
              <a:t>The Epicurean Paradox</a:t>
            </a:r>
          </a:p>
          <a:p>
            <a:pPr lvl="1"/>
            <a:r>
              <a:rPr lang="en-US" sz="2400" b="1" i="1" dirty="0" smtClean="0">
                <a:solidFill>
                  <a:schemeClr val="bg1">
                    <a:lumMod val="85000"/>
                  </a:schemeClr>
                </a:solidFill>
                <a:effectLst>
                  <a:outerShdw blurRad="50800" dist="38100" dir="2700000">
                    <a:srgbClr val="000000">
                      <a:alpha val="43000"/>
                    </a:srgbClr>
                  </a:outerShdw>
                </a:effectLst>
              </a:rPr>
              <a:t>Why Does God Allow Evil? </a:t>
            </a:r>
          </a:p>
          <a:p>
            <a:pPr lvl="1"/>
            <a:r>
              <a:rPr lang="en-US" sz="2400" b="1" i="1" dirty="0" smtClean="0">
                <a:solidFill>
                  <a:schemeClr val="bg1">
                    <a:lumMod val="85000"/>
                  </a:schemeClr>
                </a:solidFill>
                <a:effectLst>
                  <a:outerShdw blurRad="50800" dist="38100" dir="2700000">
                    <a:srgbClr val="000000">
                      <a:alpha val="43000"/>
                    </a:srgbClr>
                  </a:outerShdw>
                </a:effectLst>
              </a:rPr>
              <a:t>Why doesn’t He remove it? </a:t>
            </a:r>
          </a:p>
        </p:txBody>
      </p:sp>
      <p:sp>
        <p:nvSpPr>
          <p:cNvPr id="13" name="Title 12"/>
          <p:cNvSpPr>
            <a:spLocks noGrp="1"/>
          </p:cNvSpPr>
          <p:nvPr>
            <p:ph type="title"/>
          </p:nvPr>
        </p:nvSpPr>
        <p:spPr/>
        <p:txBody>
          <a:bodyPr>
            <a:normAutofit/>
          </a:bodyPr>
          <a:lstStyle/>
          <a:p>
            <a:r>
              <a:rPr lang="en-US" b="1" dirty="0" smtClean="0">
                <a:effectLst>
                  <a:outerShdw blurRad="50800" dist="38100" dir="2700000">
                    <a:srgbClr val="000000">
                      <a:alpha val="43000"/>
                    </a:srgbClr>
                  </a:outerShdw>
                </a:effectLst>
              </a:rPr>
              <a:t>The Problem of Evil</a:t>
            </a:r>
            <a:endParaRPr lang="en-US" b="1" dirty="0">
              <a:effectLst>
                <a:outerShdw blurRad="50800" dist="38100" dir="2700000">
                  <a:srgbClr val="000000">
                    <a:alpha val="43000"/>
                  </a:srgbClr>
                </a:outerShdw>
              </a:effectLst>
            </a:endParaRPr>
          </a:p>
        </p:txBody>
      </p:sp>
      <p:graphicFrame>
        <p:nvGraphicFramePr>
          <p:cNvPr id="5" name="Table 4"/>
          <p:cNvGraphicFramePr>
            <a:graphicFrameLocks noGrp="1"/>
          </p:cNvGraphicFramePr>
          <p:nvPr/>
        </p:nvGraphicFramePr>
        <p:xfrm>
          <a:off x="447871" y="3504475"/>
          <a:ext cx="5863308" cy="2368101"/>
        </p:xfrm>
        <a:graphic>
          <a:graphicData uri="http://schemas.openxmlformats.org/drawingml/2006/table">
            <a:tbl>
              <a:tblPr firstRow="1" bandRow="1">
                <a:tableStyleId>{F5AB1C69-6EDB-4FF4-983F-18BD219EF322}</a:tableStyleId>
              </a:tblPr>
              <a:tblGrid>
                <a:gridCol w="1465827"/>
                <a:gridCol w="1465827"/>
                <a:gridCol w="1465827"/>
                <a:gridCol w="1465827"/>
              </a:tblGrid>
              <a:tr h="789367">
                <a:tc>
                  <a:txBody>
                    <a:bodyPr/>
                    <a:lstStyle/>
                    <a:p>
                      <a:pPr algn="ctr"/>
                      <a:r>
                        <a:rPr lang="en-US" dirty="0" smtClean="0"/>
                        <a:t>Willing but unable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Able but unwilling</a:t>
                      </a:r>
                    </a:p>
                  </a:txBody>
                  <a:tcPr/>
                </a:tc>
                <a:tc>
                  <a:txBody>
                    <a:bodyPr/>
                    <a:lstStyle/>
                    <a:p>
                      <a:pPr algn="ctr"/>
                      <a:r>
                        <a:rPr lang="en-US" dirty="0" smtClean="0"/>
                        <a:t> </a:t>
                      </a:r>
                      <a:endParaRPr lang="en-US" dirty="0"/>
                    </a:p>
                  </a:txBody>
                  <a:tcPr/>
                </a:tc>
                <a:tc>
                  <a:txBody>
                    <a:bodyPr/>
                    <a:lstStyle/>
                    <a:p>
                      <a:pPr algn="ctr"/>
                      <a:r>
                        <a:rPr lang="en-US" dirty="0" smtClean="0"/>
                        <a:t> </a:t>
                      </a:r>
                      <a:endParaRPr lang="en-US" dirty="0"/>
                    </a:p>
                  </a:txBody>
                  <a:tcPr/>
                </a:tc>
              </a:tr>
              <a:tr h="789367">
                <a:tc>
                  <a:txBody>
                    <a:bodyPr/>
                    <a:lstStyle/>
                    <a:p>
                      <a:pPr algn="ctr"/>
                      <a:r>
                        <a:rPr lang="en-US" b="1" dirty="0" smtClean="0"/>
                        <a:t>Feeble</a:t>
                      </a:r>
                      <a:endParaRPr lang="en-US" b="1" dirty="0"/>
                    </a:p>
                  </a:txBody>
                  <a:tcPr anchor="ctr"/>
                </a:tc>
                <a:tc>
                  <a:txBody>
                    <a:bodyPr/>
                    <a:lstStyle/>
                    <a:p>
                      <a:pPr algn="ctr"/>
                      <a:r>
                        <a:rPr lang="en-US" b="1" dirty="0" smtClean="0"/>
                        <a:t>Hateful</a:t>
                      </a:r>
                      <a:endParaRPr lang="en-US" b="1" dirty="0"/>
                    </a:p>
                  </a:txBody>
                  <a:tcPr anchor="ctr"/>
                </a:tc>
                <a:tc>
                  <a:txBody>
                    <a:bodyPr/>
                    <a:lstStyle/>
                    <a:p>
                      <a:pPr algn="ctr"/>
                      <a:r>
                        <a:rPr lang="en-US" b="1" dirty="0" smtClean="0"/>
                        <a:t> </a:t>
                      </a:r>
                      <a:endParaRPr lang="en-US" b="1" dirty="0"/>
                    </a:p>
                  </a:txBody>
                  <a:tcPr anchor="ctr"/>
                </a:tc>
                <a:tc>
                  <a:txBody>
                    <a:bodyPr/>
                    <a:lstStyle/>
                    <a:p>
                      <a:pPr algn="ctr"/>
                      <a:r>
                        <a:rPr lang="en-US" sz="1600" b="1" dirty="0" smtClean="0"/>
                        <a:t> </a:t>
                      </a:r>
                      <a:endParaRPr lang="en-US" sz="1600" b="1" dirty="0"/>
                    </a:p>
                  </a:txBody>
                  <a:tcPr anchor="ctr"/>
                </a:tc>
              </a:tr>
              <a:tr h="789367">
                <a:tc>
                  <a:txBody>
                    <a:bodyPr/>
                    <a:lstStyle/>
                    <a:p>
                      <a:pPr algn="ctr"/>
                      <a:r>
                        <a:rPr lang="en-US" b="1" dirty="0" smtClean="0"/>
                        <a:t>God is not feeble</a:t>
                      </a:r>
                      <a:endParaRPr lang="en-US" b="1" dirty="0"/>
                    </a:p>
                  </a:txBody>
                  <a:tcPr/>
                </a:tc>
                <a:tc>
                  <a:txBody>
                    <a:bodyPr/>
                    <a:lstStyle/>
                    <a:p>
                      <a:pPr algn="ctr"/>
                      <a:r>
                        <a:rPr lang="en-US" b="1" dirty="0" smtClean="0"/>
                        <a:t>God is not hateful</a:t>
                      </a:r>
                      <a:endParaRPr lang="en-US" dirty="0"/>
                    </a:p>
                  </a:txBody>
                  <a:tcPr/>
                </a:tc>
                <a:tc>
                  <a:txBody>
                    <a:bodyPr/>
                    <a:lstStyle/>
                    <a:p>
                      <a:pPr algn="ctr"/>
                      <a:r>
                        <a:rPr lang="en-US" b="1" dirty="0" smtClean="0"/>
                        <a:t> </a:t>
                      </a:r>
                      <a:endParaRPr lang="en-US" b="1" dirty="0"/>
                    </a:p>
                  </a:txBody>
                  <a:tcPr/>
                </a:tc>
                <a:tc>
                  <a:txBody>
                    <a:bodyPr/>
                    <a:lstStyle/>
                    <a:p>
                      <a:pPr algn="ctr"/>
                      <a:r>
                        <a:rPr lang="en-US" sz="1600" b="1" dirty="0" smtClean="0"/>
                        <a:t> </a:t>
                      </a:r>
                      <a:endParaRPr lang="en-US" sz="1600" b="1" dirty="0"/>
                    </a:p>
                  </a:txBody>
                  <a:tcPr/>
                </a:tc>
              </a:tr>
            </a:tbl>
          </a:graphicData>
        </a:graphic>
      </p:graphicFrame>
      <p:pic>
        <p:nvPicPr>
          <p:cNvPr id="6" name="Picture 5" descr="399px-Epikouros_BM_1843.jpg"/>
          <p:cNvPicPr>
            <a:picLocks noChangeAspect="1"/>
          </p:cNvPicPr>
          <p:nvPr/>
        </p:nvPicPr>
        <p:blipFill>
          <a:blip r:embed="rId2"/>
          <a:stretch>
            <a:fillRect/>
          </a:stretch>
        </p:blipFill>
        <p:spPr>
          <a:xfrm>
            <a:off x="6855740" y="1442826"/>
            <a:ext cx="1834805" cy="2754507"/>
          </a:xfrm>
          <a:prstGeom prst="rect">
            <a:avLst/>
          </a:prstGeom>
          <a:effectLst>
            <a:outerShdw blurRad="50800" dist="88900" dir="2700000">
              <a:srgbClr val="000000">
                <a:alpha val="43000"/>
              </a:srgbClr>
            </a:outerShdw>
          </a:effectLst>
        </p:spPr>
      </p:pic>
      <p:sp>
        <p:nvSpPr>
          <p:cNvPr id="7" name="TextBox 6"/>
          <p:cNvSpPr txBox="1"/>
          <p:nvPr/>
        </p:nvSpPr>
        <p:spPr>
          <a:xfrm>
            <a:off x="6855741" y="4612497"/>
            <a:ext cx="1827510" cy="830997"/>
          </a:xfrm>
          <a:prstGeom prst="rect">
            <a:avLst/>
          </a:prstGeom>
          <a:noFill/>
          <a:ln>
            <a:noFill/>
          </a:ln>
        </p:spPr>
        <p:txBody>
          <a:bodyPr wrap="square" rtlCol="0" anchor="ctr" anchorCtr="1">
            <a:spAutoFit/>
          </a:bodyPr>
          <a:lstStyle/>
          <a:p>
            <a:pPr algn="ctr"/>
            <a:r>
              <a:rPr lang="en-US" sz="2000" b="1" dirty="0" smtClean="0">
                <a:solidFill>
                  <a:schemeClr val="bg1"/>
                </a:solidFill>
              </a:rPr>
              <a:t>Epicurus</a:t>
            </a:r>
          </a:p>
          <a:p>
            <a:pPr algn="ctr"/>
            <a:r>
              <a:rPr lang="en-US" sz="1400" b="1" dirty="0" smtClean="0">
                <a:solidFill>
                  <a:schemeClr val="bg1"/>
                </a:solidFill>
              </a:rPr>
              <a:t>Greek Philosopher</a:t>
            </a:r>
          </a:p>
          <a:p>
            <a:pPr algn="ctr"/>
            <a:r>
              <a:rPr lang="en-US" sz="1400" b="1" dirty="0" smtClean="0">
                <a:solidFill>
                  <a:schemeClr val="bg1"/>
                </a:solidFill>
              </a:rPr>
              <a:t>(341-270 BC)</a:t>
            </a:r>
            <a:endParaRPr lang="en-US" sz="1400" b="1"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829352"/>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1927697"/>
            <a:ext cx="6130094" cy="4325112"/>
          </a:xfrm>
        </p:spPr>
        <p:txBody>
          <a:bodyPr/>
          <a:lstStyle/>
          <a:p>
            <a:pPr lvl="0"/>
            <a:r>
              <a:rPr lang="en-US" b="1" dirty="0" smtClean="0">
                <a:solidFill>
                  <a:schemeClr val="bg1">
                    <a:lumMod val="85000"/>
                  </a:schemeClr>
                </a:solidFill>
                <a:effectLst>
                  <a:outerShdw blurRad="50800" dist="38100" dir="2700000">
                    <a:srgbClr val="000000">
                      <a:alpha val="43000"/>
                    </a:srgbClr>
                  </a:outerShdw>
                </a:effectLst>
              </a:rPr>
              <a:t>The Epicurean Paradox</a:t>
            </a:r>
          </a:p>
          <a:p>
            <a:pPr lvl="1"/>
            <a:r>
              <a:rPr lang="en-US" sz="2400" b="1" i="1" dirty="0" smtClean="0">
                <a:solidFill>
                  <a:schemeClr val="bg1">
                    <a:lumMod val="85000"/>
                  </a:schemeClr>
                </a:solidFill>
                <a:effectLst>
                  <a:outerShdw blurRad="50800" dist="38100" dir="2700000">
                    <a:srgbClr val="000000">
                      <a:alpha val="43000"/>
                    </a:srgbClr>
                  </a:outerShdw>
                </a:effectLst>
              </a:rPr>
              <a:t>Why Does God Allow Evil? </a:t>
            </a:r>
          </a:p>
          <a:p>
            <a:pPr lvl="1"/>
            <a:r>
              <a:rPr lang="en-US" sz="2400" b="1" i="1" dirty="0" smtClean="0">
                <a:solidFill>
                  <a:schemeClr val="bg1">
                    <a:lumMod val="85000"/>
                  </a:schemeClr>
                </a:solidFill>
                <a:effectLst>
                  <a:outerShdw blurRad="50800" dist="38100" dir="2700000">
                    <a:srgbClr val="000000">
                      <a:alpha val="43000"/>
                    </a:srgbClr>
                  </a:outerShdw>
                </a:effectLst>
              </a:rPr>
              <a:t>Why doesn’t He remove it? </a:t>
            </a:r>
          </a:p>
        </p:txBody>
      </p:sp>
      <p:sp>
        <p:nvSpPr>
          <p:cNvPr id="13" name="Title 12"/>
          <p:cNvSpPr>
            <a:spLocks noGrp="1"/>
          </p:cNvSpPr>
          <p:nvPr>
            <p:ph type="title"/>
          </p:nvPr>
        </p:nvSpPr>
        <p:spPr/>
        <p:txBody>
          <a:bodyPr>
            <a:normAutofit/>
          </a:bodyPr>
          <a:lstStyle/>
          <a:p>
            <a:r>
              <a:rPr lang="en-US" b="1" dirty="0" smtClean="0">
                <a:effectLst>
                  <a:outerShdw blurRad="50800" dist="38100" dir="2700000">
                    <a:srgbClr val="000000">
                      <a:alpha val="43000"/>
                    </a:srgbClr>
                  </a:outerShdw>
                </a:effectLst>
              </a:rPr>
              <a:t>The Problem of Evil</a:t>
            </a:r>
            <a:endParaRPr lang="en-US" b="1" dirty="0">
              <a:effectLst>
                <a:outerShdw blurRad="50800" dist="38100" dir="2700000">
                  <a:srgbClr val="000000">
                    <a:alpha val="43000"/>
                  </a:srgbClr>
                </a:outerShdw>
              </a:effectLst>
            </a:endParaRPr>
          </a:p>
        </p:txBody>
      </p:sp>
      <p:graphicFrame>
        <p:nvGraphicFramePr>
          <p:cNvPr id="5" name="Table 4"/>
          <p:cNvGraphicFramePr>
            <a:graphicFrameLocks noGrp="1"/>
          </p:cNvGraphicFramePr>
          <p:nvPr/>
        </p:nvGraphicFramePr>
        <p:xfrm>
          <a:off x="447871" y="3504475"/>
          <a:ext cx="5863308" cy="2368101"/>
        </p:xfrm>
        <a:graphic>
          <a:graphicData uri="http://schemas.openxmlformats.org/drawingml/2006/table">
            <a:tbl>
              <a:tblPr firstRow="1" bandRow="1">
                <a:tableStyleId>{F5AB1C69-6EDB-4FF4-983F-18BD219EF322}</a:tableStyleId>
              </a:tblPr>
              <a:tblGrid>
                <a:gridCol w="1465827"/>
                <a:gridCol w="1465827"/>
                <a:gridCol w="1465827"/>
                <a:gridCol w="1465827"/>
              </a:tblGrid>
              <a:tr h="789367">
                <a:tc>
                  <a:txBody>
                    <a:bodyPr/>
                    <a:lstStyle/>
                    <a:p>
                      <a:pPr algn="ctr"/>
                      <a:r>
                        <a:rPr lang="en-US" dirty="0" smtClean="0"/>
                        <a:t>Willing but unable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Able but unwilling</a:t>
                      </a:r>
                    </a:p>
                  </a:txBody>
                  <a:tcPr/>
                </a:tc>
                <a:tc>
                  <a:txBody>
                    <a:bodyPr/>
                    <a:lstStyle/>
                    <a:p>
                      <a:pPr algn="ctr"/>
                      <a:r>
                        <a:rPr lang="en-US" dirty="0" smtClean="0"/>
                        <a:t>Unwilling and unable</a:t>
                      </a:r>
                      <a:endParaRPr lang="en-US" dirty="0"/>
                    </a:p>
                  </a:txBody>
                  <a:tcPr/>
                </a:tc>
                <a:tc>
                  <a:txBody>
                    <a:bodyPr/>
                    <a:lstStyle/>
                    <a:p>
                      <a:pPr algn="ctr"/>
                      <a:r>
                        <a:rPr lang="en-US" dirty="0" smtClean="0"/>
                        <a:t> </a:t>
                      </a:r>
                      <a:endParaRPr lang="en-US" dirty="0"/>
                    </a:p>
                  </a:txBody>
                  <a:tcPr/>
                </a:tc>
              </a:tr>
              <a:tr h="789367">
                <a:tc>
                  <a:txBody>
                    <a:bodyPr/>
                    <a:lstStyle/>
                    <a:p>
                      <a:pPr algn="ctr"/>
                      <a:r>
                        <a:rPr lang="en-US" b="1" dirty="0" smtClean="0"/>
                        <a:t>Feeble</a:t>
                      </a:r>
                      <a:endParaRPr lang="en-US" b="1" dirty="0"/>
                    </a:p>
                  </a:txBody>
                  <a:tcPr anchor="ctr"/>
                </a:tc>
                <a:tc>
                  <a:txBody>
                    <a:bodyPr/>
                    <a:lstStyle/>
                    <a:p>
                      <a:pPr algn="ctr"/>
                      <a:r>
                        <a:rPr lang="en-US" b="1" dirty="0" smtClean="0"/>
                        <a:t>Hateful</a:t>
                      </a:r>
                      <a:endParaRPr lang="en-US" b="1" dirty="0"/>
                    </a:p>
                  </a:txBody>
                  <a:tcPr anchor="ctr"/>
                </a:tc>
                <a:tc>
                  <a:txBody>
                    <a:bodyPr/>
                    <a:lstStyle/>
                    <a:p>
                      <a:pPr algn="ctr"/>
                      <a:r>
                        <a:rPr lang="en-US" b="1" dirty="0" smtClean="0"/>
                        <a:t> </a:t>
                      </a:r>
                      <a:endParaRPr lang="en-US" b="1" dirty="0"/>
                    </a:p>
                  </a:txBody>
                  <a:tcPr anchor="ctr"/>
                </a:tc>
                <a:tc>
                  <a:txBody>
                    <a:bodyPr/>
                    <a:lstStyle/>
                    <a:p>
                      <a:pPr algn="ctr"/>
                      <a:r>
                        <a:rPr lang="en-US" sz="1600" b="1" dirty="0" smtClean="0"/>
                        <a:t> </a:t>
                      </a:r>
                      <a:endParaRPr lang="en-US" sz="1600" b="1" dirty="0"/>
                    </a:p>
                  </a:txBody>
                  <a:tcPr anchor="ctr"/>
                </a:tc>
              </a:tr>
              <a:tr h="789367">
                <a:tc>
                  <a:txBody>
                    <a:bodyPr/>
                    <a:lstStyle/>
                    <a:p>
                      <a:pPr algn="ctr"/>
                      <a:r>
                        <a:rPr lang="en-US" b="1" dirty="0" smtClean="0"/>
                        <a:t>God is not feeble</a:t>
                      </a:r>
                      <a:endParaRPr lang="en-US" b="1" dirty="0"/>
                    </a:p>
                  </a:txBody>
                  <a:tcPr/>
                </a:tc>
                <a:tc>
                  <a:txBody>
                    <a:bodyPr/>
                    <a:lstStyle/>
                    <a:p>
                      <a:pPr algn="ctr"/>
                      <a:r>
                        <a:rPr lang="en-US" b="1" dirty="0" smtClean="0"/>
                        <a:t>God is not hateful</a:t>
                      </a:r>
                      <a:endParaRPr lang="en-US" dirty="0"/>
                    </a:p>
                  </a:txBody>
                  <a:tcPr/>
                </a:tc>
                <a:tc>
                  <a:txBody>
                    <a:bodyPr/>
                    <a:lstStyle/>
                    <a:p>
                      <a:pPr algn="ctr"/>
                      <a:r>
                        <a:rPr lang="en-US" b="1" dirty="0" smtClean="0"/>
                        <a:t> </a:t>
                      </a:r>
                      <a:endParaRPr lang="en-US" b="1" dirty="0"/>
                    </a:p>
                  </a:txBody>
                  <a:tcPr/>
                </a:tc>
                <a:tc>
                  <a:txBody>
                    <a:bodyPr/>
                    <a:lstStyle/>
                    <a:p>
                      <a:pPr algn="ctr"/>
                      <a:r>
                        <a:rPr lang="en-US" sz="1600" b="1" dirty="0" smtClean="0"/>
                        <a:t> </a:t>
                      </a:r>
                      <a:endParaRPr lang="en-US" sz="1600" b="1" dirty="0"/>
                    </a:p>
                  </a:txBody>
                  <a:tcPr/>
                </a:tc>
              </a:tr>
            </a:tbl>
          </a:graphicData>
        </a:graphic>
      </p:graphicFrame>
      <p:pic>
        <p:nvPicPr>
          <p:cNvPr id="6" name="Picture 5" descr="399px-Epikouros_BM_1843.jpg"/>
          <p:cNvPicPr>
            <a:picLocks noChangeAspect="1"/>
          </p:cNvPicPr>
          <p:nvPr/>
        </p:nvPicPr>
        <p:blipFill>
          <a:blip r:embed="rId2"/>
          <a:stretch>
            <a:fillRect/>
          </a:stretch>
        </p:blipFill>
        <p:spPr>
          <a:xfrm>
            <a:off x="6855740" y="1442826"/>
            <a:ext cx="1834805" cy="2754507"/>
          </a:xfrm>
          <a:prstGeom prst="rect">
            <a:avLst/>
          </a:prstGeom>
          <a:effectLst>
            <a:outerShdw blurRad="50800" dist="88900" dir="2700000">
              <a:srgbClr val="000000">
                <a:alpha val="43000"/>
              </a:srgbClr>
            </a:outerShdw>
          </a:effectLst>
        </p:spPr>
      </p:pic>
      <p:sp>
        <p:nvSpPr>
          <p:cNvPr id="7" name="TextBox 6"/>
          <p:cNvSpPr txBox="1"/>
          <p:nvPr/>
        </p:nvSpPr>
        <p:spPr>
          <a:xfrm>
            <a:off x="6855741" y="4612497"/>
            <a:ext cx="1827510" cy="830997"/>
          </a:xfrm>
          <a:prstGeom prst="rect">
            <a:avLst/>
          </a:prstGeom>
          <a:noFill/>
          <a:ln>
            <a:noFill/>
          </a:ln>
        </p:spPr>
        <p:txBody>
          <a:bodyPr wrap="square" rtlCol="0" anchor="ctr" anchorCtr="1">
            <a:spAutoFit/>
          </a:bodyPr>
          <a:lstStyle/>
          <a:p>
            <a:pPr algn="ctr"/>
            <a:r>
              <a:rPr lang="en-US" sz="2000" b="1" dirty="0" smtClean="0">
                <a:solidFill>
                  <a:schemeClr val="bg1"/>
                </a:solidFill>
              </a:rPr>
              <a:t>Epicurus</a:t>
            </a:r>
          </a:p>
          <a:p>
            <a:pPr algn="ctr"/>
            <a:r>
              <a:rPr lang="en-US" sz="1400" b="1" dirty="0" smtClean="0">
                <a:solidFill>
                  <a:schemeClr val="bg1"/>
                </a:solidFill>
              </a:rPr>
              <a:t>Greek Philosopher</a:t>
            </a:r>
          </a:p>
          <a:p>
            <a:pPr algn="ctr"/>
            <a:r>
              <a:rPr lang="en-US" sz="1400" b="1" dirty="0" smtClean="0">
                <a:solidFill>
                  <a:schemeClr val="bg1"/>
                </a:solidFill>
              </a:rPr>
              <a:t>(341-270 BC)</a:t>
            </a:r>
            <a:endParaRPr lang="en-US" sz="1400" b="1"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82935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1927697"/>
            <a:ext cx="6130094" cy="4325112"/>
          </a:xfrm>
        </p:spPr>
        <p:txBody>
          <a:bodyPr/>
          <a:lstStyle/>
          <a:p>
            <a:pPr lvl="0"/>
            <a:r>
              <a:rPr lang="en-US" b="1" dirty="0" smtClean="0">
                <a:solidFill>
                  <a:schemeClr val="bg1">
                    <a:lumMod val="85000"/>
                  </a:schemeClr>
                </a:solidFill>
                <a:effectLst>
                  <a:outerShdw blurRad="50800" dist="38100" dir="2700000">
                    <a:srgbClr val="000000">
                      <a:alpha val="43000"/>
                    </a:srgbClr>
                  </a:outerShdw>
                </a:effectLst>
              </a:rPr>
              <a:t>The Epicurean Paradox</a:t>
            </a:r>
          </a:p>
          <a:p>
            <a:pPr lvl="1"/>
            <a:r>
              <a:rPr lang="en-US" sz="2400" b="1" i="1" dirty="0" smtClean="0">
                <a:solidFill>
                  <a:schemeClr val="bg1">
                    <a:lumMod val="85000"/>
                  </a:schemeClr>
                </a:solidFill>
                <a:effectLst>
                  <a:outerShdw blurRad="50800" dist="38100" dir="2700000">
                    <a:srgbClr val="000000">
                      <a:alpha val="43000"/>
                    </a:srgbClr>
                  </a:outerShdw>
                </a:effectLst>
              </a:rPr>
              <a:t>Why Does God Allow Evil? </a:t>
            </a:r>
          </a:p>
          <a:p>
            <a:pPr lvl="1"/>
            <a:r>
              <a:rPr lang="en-US" sz="2400" b="1" i="1" dirty="0" smtClean="0">
                <a:solidFill>
                  <a:schemeClr val="bg1">
                    <a:lumMod val="85000"/>
                  </a:schemeClr>
                </a:solidFill>
                <a:effectLst>
                  <a:outerShdw blurRad="50800" dist="38100" dir="2700000">
                    <a:srgbClr val="000000">
                      <a:alpha val="43000"/>
                    </a:srgbClr>
                  </a:outerShdw>
                </a:effectLst>
              </a:rPr>
              <a:t>Why doesn’t He remove it? </a:t>
            </a:r>
          </a:p>
        </p:txBody>
      </p:sp>
      <p:sp>
        <p:nvSpPr>
          <p:cNvPr id="13" name="Title 12"/>
          <p:cNvSpPr>
            <a:spLocks noGrp="1"/>
          </p:cNvSpPr>
          <p:nvPr>
            <p:ph type="title"/>
          </p:nvPr>
        </p:nvSpPr>
        <p:spPr/>
        <p:txBody>
          <a:bodyPr>
            <a:normAutofit/>
          </a:bodyPr>
          <a:lstStyle/>
          <a:p>
            <a:r>
              <a:rPr lang="en-US" b="1" dirty="0" smtClean="0">
                <a:effectLst>
                  <a:outerShdw blurRad="50800" dist="38100" dir="2700000">
                    <a:srgbClr val="000000">
                      <a:alpha val="43000"/>
                    </a:srgbClr>
                  </a:outerShdw>
                </a:effectLst>
              </a:rPr>
              <a:t>The Problem of Evil</a:t>
            </a:r>
            <a:endParaRPr lang="en-US" b="1" dirty="0">
              <a:effectLst>
                <a:outerShdw blurRad="50800" dist="38100" dir="2700000">
                  <a:srgbClr val="000000">
                    <a:alpha val="43000"/>
                  </a:srgbClr>
                </a:outerShdw>
              </a:effectLst>
            </a:endParaRPr>
          </a:p>
        </p:txBody>
      </p:sp>
      <p:graphicFrame>
        <p:nvGraphicFramePr>
          <p:cNvPr id="5" name="Table 4"/>
          <p:cNvGraphicFramePr>
            <a:graphicFrameLocks noGrp="1"/>
          </p:cNvGraphicFramePr>
          <p:nvPr/>
        </p:nvGraphicFramePr>
        <p:xfrm>
          <a:off x="447871" y="3504475"/>
          <a:ext cx="5863308" cy="2368101"/>
        </p:xfrm>
        <a:graphic>
          <a:graphicData uri="http://schemas.openxmlformats.org/drawingml/2006/table">
            <a:tbl>
              <a:tblPr firstRow="1" bandRow="1">
                <a:tableStyleId>{F5AB1C69-6EDB-4FF4-983F-18BD219EF322}</a:tableStyleId>
              </a:tblPr>
              <a:tblGrid>
                <a:gridCol w="1465827"/>
                <a:gridCol w="1465827"/>
                <a:gridCol w="1465827"/>
                <a:gridCol w="1465827"/>
              </a:tblGrid>
              <a:tr h="789367">
                <a:tc>
                  <a:txBody>
                    <a:bodyPr/>
                    <a:lstStyle/>
                    <a:p>
                      <a:pPr algn="ctr"/>
                      <a:r>
                        <a:rPr lang="en-US" dirty="0" smtClean="0"/>
                        <a:t>Willing but unable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Able but unwilling</a:t>
                      </a:r>
                    </a:p>
                  </a:txBody>
                  <a:tcPr/>
                </a:tc>
                <a:tc>
                  <a:txBody>
                    <a:bodyPr/>
                    <a:lstStyle/>
                    <a:p>
                      <a:pPr algn="ctr"/>
                      <a:r>
                        <a:rPr lang="en-US" dirty="0" smtClean="0"/>
                        <a:t>Unwilling and unable</a:t>
                      </a:r>
                      <a:endParaRPr lang="en-US" dirty="0"/>
                    </a:p>
                  </a:txBody>
                  <a:tcPr/>
                </a:tc>
                <a:tc>
                  <a:txBody>
                    <a:bodyPr/>
                    <a:lstStyle/>
                    <a:p>
                      <a:pPr algn="ctr"/>
                      <a:r>
                        <a:rPr lang="en-US" dirty="0" smtClean="0"/>
                        <a:t> </a:t>
                      </a:r>
                      <a:endParaRPr lang="en-US" dirty="0"/>
                    </a:p>
                  </a:txBody>
                  <a:tcPr/>
                </a:tc>
              </a:tr>
              <a:tr h="789367">
                <a:tc>
                  <a:txBody>
                    <a:bodyPr/>
                    <a:lstStyle/>
                    <a:p>
                      <a:pPr algn="ctr"/>
                      <a:r>
                        <a:rPr lang="en-US" b="1" dirty="0" smtClean="0"/>
                        <a:t>Feeble</a:t>
                      </a:r>
                      <a:endParaRPr lang="en-US" b="1" dirty="0"/>
                    </a:p>
                  </a:txBody>
                  <a:tcPr anchor="ctr"/>
                </a:tc>
                <a:tc>
                  <a:txBody>
                    <a:bodyPr/>
                    <a:lstStyle/>
                    <a:p>
                      <a:pPr algn="ctr"/>
                      <a:r>
                        <a:rPr lang="en-US" b="1" dirty="0" smtClean="0"/>
                        <a:t>Hateful</a:t>
                      </a:r>
                      <a:endParaRPr lang="en-US" b="1" dirty="0"/>
                    </a:p>
                  </a:txBody>
                  <a:tcPr anchor="ctr"/>
                </a:tc>
                <a:tc>
                  <a:txBody>
                    <a:bodyPr/>
                    <a:lstStyle/>
                    <a:p>
                      <a:pPr algn="ctr"/>
                      <a:r>
                        <a:rPr lang="en-US" b="1" dirty="0" smtClean="0"/>
                        <a:t>Feeble and Hateful</a:t>
                      </a:r>
                      <a:endParaRPr lang="en-US" b="1" dirty="0"/>
                    </a:p>
                  </a:txBody>
                  <a:tcPr anchor="ctr"/>
                </a:tc>
                <a:tc>
                  <a:txBody>
                    <a:bodyPr/>
                    <a:lstStyle/>
                    <a:p>
                      <a:pPr algn="ctr"/>
                      <a:r>
                        <a:rPr lang="en-US" sz="1600" b="1" dirty="0" smtClean="0"/>
                        <a:t> </a:t>
                      </a:r>
                      <a:endParaRPr lang="en-US" sz="1600" b="1" dirty="0"/>
                    </a:p>
                  </a:txBody>
                  <a:tcPr anchor="ctr"/>
                </a:tc>
              </a:tr>
              <a:tr h="789367">
                <a:tc>
                  <a:txBody>
                    <a:bodyPr/>
                    <a:lstStyle/>
                    <a:p>
                      <a:pPr algn="ctr"/>
                      <a:r>
                        <a:rPr lang="en-US" b="1" dirty="0" smtClean="0"/>
                        <a:t>God is not feeble</a:t>
                      </a:r>
                      <a:endParaRPr lang="en-US" b="1" dirty="0"/>
                    </a:p>
                  </a:txBody>
                  <a:tcPr/>
                </a:tc>
                <a:tc>
                  <a:txBody>
                    <a:bodyPr/>
                    <a:lstStyle/>
                    <a:p>
                      <a:pPr algn="ctr"/>
                      <a:r>
                        <a:rPr lang="en-US" b="1" dirty="0" smtClean="0"/>
                        <a:t>God is not hateful</a:t>
                      </a:r>
                      <a:endParaRPr lang="en-US" dirty="0"/>
                    </a:p>
                  </a:txBody>
                  <a:tcPr/>
                </a:tc>
                <a:tc>
                  <a:txBody>
                    <a:bodyPr/>
                    <a:lstStyle/>
                    <a:p>
                      <a:pPr algn="ctr"/>
                      <a:r>
                        <a:rPr lang="en-US" b="1" dirty="0" smtClean="0"/>
                        <a:t> </a:t>
                      </a:r>
                      <a:endParaRPr lang="en-US" b="1" dirty="0"/>
                    </a:p>
                  </a:txBody>
                  <a:tcPr/>
                </a:tc>
                <a:tc>
                  <a:txBody>
                    <a:bodyPr/>
                    <a:lstStyle/>
                    <a:p>
                      <a:pPr algn="ctr"/>
                      <a:r>
                        <a:rPr lang="en-US" sz="1600" b="1" dirty="0" smtClean="0"/>
                        <a:t> </a:t>
                      </a:r>
                      <a:endParaRPr lang="en-US" sz="1600" b="1" dirty="0"/>
                    </a:p>
                  </a:txBody>
                  <a:tcPr/>
                </a:tc>
              </a:tr>
            </a:tbl>
          </a:graphicData>
        </a:graphic>
      </p:graphicFrame>
      <p:pic>
        <p:nvPicPr>
          <p:cNvPr id="6" name="Picture 5" descr="399px-Epikouros_BM_1843.jpg"/>
          <p:cNvPicPr>
            <a:picLocks noChangeAspect="1"/>
          </p:cNvPicPr>
          <p:nvPr/>
        </p:nvPicPr>
        <p:blipFill>
          <a:blip r:embed="rId2"/>
          <a:stretch>
            <a:fillRect/>
          </a:stretch>
        </p:blipFill>
        <p:spPr>
          <a:xfrm>
            <a:off x="6855740" y="1442826"/>
            <a:ext cx="1834805" cy="2754507"/>
          </a:xfrm>
          <a:prstGeom prst="rect">
            <a:avLst/>
          </a:prstGeom>
          <a:effectLst>
            <a:outerShdw blurRad="50800" dist="88900" dir="2700000">
              <a:srgbClr val="000000">
                <a:alpha val="43000"/>
              </a:srgbClr>
            </a:outerShdw>
          </a:effectLst>
        </p:spPr>
      </p:pic>
      <p:sp>
        <p:nvSpPr>
          <p:cNvPr id="7" name="TextBox 6"/>
          <p:cNvSpPr txBox="1"/>
          <p:nvPr/>
        </p:nvSpPr>
        <p:spPr>
          <a:xfrm>
            <a:off x="6855741" y="4612497"/>
            <a:ext cx="1827510" cy="830997"/>
          </a:xfrm>
          <a:prstGeom prst="rect">
            <a:avLst/>
          </a:prstGeom>
          <a:noFill/>
          <a:ln>
            <a:noFill/>
          </a:ln>
        </p:spPr>
        <p:txBody>
          <a:bodyPr wrap="square" rtlCol="0" anchor="ctr" anchorCtr="1">
            <a:spAutoFit/>
          </a:bodyPr>
          <a:lstStyle/>
          <a:p>
            <a:pPr algn="ctr"/>
            <a:r>
              <a:rPr lang="en-US" sz="2000" b="1" dirty="0" smtClean="0">
                <a:solidFill>
                  <a:schemeClr val="bg1"/>
                </a:solidFill>
              </a:rPr>
              <a:t>Epicurus</a:t>
            </a:r>
          </a:p>
          <a:p>
            <a:pPr algn="ctr"/>
            <a:r>
              <a:rPr lang="en-US" sz="1400" b="1" dirty="0" smtClean="0">
                <a:solidFill>
                  <a:schemeClr val="bg1"/>
                </a:solidFill>
              </a:rPr>
              <a:t>Greek Philosopher</a:t>
            </a:r>
          </a:p>
          <a:p>
            <a:pPr algn="ctr"/>
            <a:r>
              <a:rPr lang="en-US" sz="1400" b="1" dirty="0" smtClean="0">
                <a:solidFill>
                  <a:schemeClr val="bg1"/>
                </a:solidFill>
              </a:rPr>
              <a:t>(341-270 BC)</a:t>
            </a:r>
            <a:endParaRPr lang="en-US" sz="1400" b="1"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4829352"/>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3460575">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 xmlns:a="http://schemas.openxmlformats.org/drawingml/2006/main" xmlns:thm15="http://schemas.microsoft.com/office/thememl/2012/main" name="Sheet lightning design template" id="{3C7F4788-DDC0-4920-9533-B71320CCC66E}" vid="{0908A3B0-C8DC-46EA-AE85-02A6416ABACD}"/>
    </a:ext>
  </a:extLst>
</a:theme>
</file>

<file path=ppt/theme/theme2.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D327B88-09D0-470A-ABD6-1E03323FAF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TS103460575.potx</Template>
  <TotalTime>0</TotalTime>
  <Words>1692</Words>
  <Application>Microsoft Macintosh PowerPoint</Application>
  <PresentationFormat>On-screen Show (4:3)</PresentationFormat>
  <Paragraphs>299</Paragraphs>
  <Slides>32</Slides>
  <Notes>0</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TS103460575</vt:lpstr>
      <vt:lpstr>Slide 1</vt:lpstr>
      <vt:lpstr>The Problem of Evil</vt:lpstr>
      <vt:lpstr>The Problem of Evil</vt:lpstr>
      <vt:lpstr>The Problem of Evil</vt:lpstr>
      <vt:lpstr>The Problem of Evil</vt:lpstr>
      <vt:lpstr>The Problem of Evil</vt:lpstr>
      <vt:lpstr>The Problem of Evil</vt:lpstr>
      <vt:lpstr>The Problem of Evil</vt:lpstr>
      <vt:lpstr>The Problem of Evil</vt:lpstr>
      <vt:lpstr>The Problem of Evil</vt:lpstr>
      <vt:lpstr>The Problem of Evil</vt:lpstr>
      <vt:lpstr>The Problem of Evil</vt:lpstr>
      <vt:lpstr>The Problem of Evil</vt:lpstr>
      <vt:lpstr>The Problem of Evil</vt:lpstr>
      <vt:lpstr>The Problem of Evil</vt:lpstr>
      <vt:lpstr>The Problem of Evil</vt:lpstr>
      <vt:lpstr>Is God to Blame for Human Wickedness?</vt:lpstr>
      <vt:lpstr>Is God to Blame for Human Wickedness?</vt:lpstr>
      <vt:lpstr>James 1:13-14</vt:lpstr>
      <vt:lpstr>Psalm 5:4</vt:lpstr>
      <vt:lpstr>Lamentations 3:38</vt:lpstr>
      <vt:lpstr>Amos 3:6</vt:lpstr>
      <vt:lpstr>Isaiah 45:7</vt:lpstr>
      <vt:lpstr>Is God to Blame for Human Wickedness?</vt:lpstr>
      <vt:lpstr>James 1:14</vt:lpstr>
      <vt:lpstr>Is God to Blame for Human Wickedness?</vt:lpstr>
      <vt:lpstr>Is God to Blame for Human Wickedness?</vt:lpstr>
      <vt:lpstr>Is God to Blame for Human Wickedness?</vt:lpstr>
      <vt:lpstr>Psalm 7:9</vt:lpstr>
      <vt:lpstr>Acts 17:26-27</vt:lpstr>
      <vt:lpstr>Is God to Blame for Human Wickedness?</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Kyle Pope</dc:creator>
  <cp:keywords/>
  <cp:lastModifiedBy/>
  <cp:revision>1</cp:revision>
  <dcterms:created xsi:type="dcterms:W3CDTF">2013-12-29T13:38:55Z</dcterms:created>
  <dcterms:modified xsi:type="dcterms:W3CDTF">2013-12-29T13:58:27Z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TC034605759991</vt:lpwstr>
  </property>
</Properties>
</file>