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3"/>
  </p:sldMasterIdLst>
  <p:notesMasterIdLst>
    <p:notesMasterId r:id="rId31"/>
  </p:notesMasterIdLst>
  <p:sldIdLst>
    <p:sldId id="259" r:id="rId4"/>
    <p:sldId id="257" r:id="rId5"/>
    <p:sldId id="260" r:id="rId6"/>
    <p:sldId id="285" r:id="rId7"/>
    <p:sldId id="262" r:id="rId8"/>
    <p:sldId id="258" r:id="rId9"/>
    <p:sldId id="263" r:id="rId10"/>
    <p:sldId id="264" r:id="rId11"/>
    <p:sldId id="265" r:id="rId12"/>
    <p:sldId id="266" r:id="rId13"/>
    <p:sldId id="269" r:id="rId14"/>
    <p:sldId id="261" r:id="rId15"/>
    <p:sldId id="270" r:id="rId16"/>
    <p:sldId id="271" r:id="rId17"/>
    <p:sldId id="272" r:id="rId18"/>
    <p:sldId id="273" r:id="rId19"/>
    <p:sldId id="274" r:id="rId20"/>
    <p:sldId id="275" r:id="rId21"/>
    <p:sldId id="276" r:id="rId22"/>
    <p:sldId id="277" r:id="rId23"/>
    <p:sldId id="283" r:id="rId24"/>
    <p:sldId id="278" r:id="rId25"/>
    <p:sldId id="284" r:id="rId26"/>
    <p:sldId id="279" r:id="rId27"/>
    <p:sldId id="281" r:id="rId28"/>
    <p:sldId id="280" r:id="rId29"/>
    <p:sldId id="282" r:id="rId30"/>
  </p:sldIdLst>
  <p:sldSz cx="9144000" cy="6858000" type="screen4x3"/>
  <p:notesSz cx="6858000" cy="9144000"/>
  <p:embeddedFontLst>
    <p:embeddedFont>
      <p:font typeface="Garamond" pitchFamily="18" charset="0"/>
      <p:regular r:id="rId32"/>
      <p:bold r:id="rId33"/>
      <p:italic r:id="rId34"/>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240B"/>
    <a:srgbClr val="612C0E"/>
    <a:srgbClr val="8139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65" autoAdjust="0"/>
    <p:restoredTop sz="90929"/>
  </p:normalViewPr>
  <p:slideViewPr>
    <p:cSldViewPr>
      <p:cViewPr>
        <p:scale>
          <a:sx n="70" d="100"/>
          <a:sy n="70" d="100"/>
        </p:scale>
        <p:origin x="-8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673D0F7-E992-4F7A-A743-FC6C3FBCBB9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10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18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32E1D-8C22-4763-B019-5CDF731623A2}" type="slidenum">
              <a:rPr lang="en-US"/>
              <a:pPr/>
              <a:t>19</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20</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22</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24</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26</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27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65B37-1720-41AF-838D-04F738093E81}"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32E1D-8C22-4763-B019-5CDF731623A2}" type="slidenum">
              <a:rPr lang="en-US"/>
              <a:pPr/>
              <a:t>5</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6</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5AEBD-7A22-4103-981A-6765B301ACF2}" type="slidenum">
              <a:rPr lang="en-US"/>
              <a:pPr/>
              <a:t>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32E1D-8C22-4763-B019-5CDF731623A2}" type="slidenum">
              <a:rPr lang="en-US"/>
              <a:pPr/>
              <a:t>9</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8CDD2F-534A-40AE-A622-C6E13B476BF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A091B6-259B-4F6A-A3F4-5FAFC148DED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9C105C-3B0E-436A-99D0-79DF1A7BE2C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2387EB-EDC8-4413-831E-8667B89E963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47281B-4509-4734-ABE4-E1619990A9E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6494E1-56CF-4108-BEB2-1E17AE8D05B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E7B1E8-897D-4FE1-A3B6-F1DA615301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E79A77C-218A-4B70-AB2A-5F586B42A3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2D7433-7AB7-45E0-A7A0-9D4B22FE13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DBD2C8-1B8D-4588-A70D-587452DD3B9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F75333-C784-48CC-A3FD-3928CBC76EE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05AFDB2-29F3-4328-90BB-2A120D78A98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1447800"/>
            <a:ext cx="5257800" cy="3861852"/>
          </a:xfrm>
          <a:prstGeom prst="rect">
            <a:avLst/>
          </a:prstGeom>
          <a:noFill/>
          <a:ln w="9525">
            <a:noFill/>
            <a:miter lim="800000"/>
            <a:headEnd/>
            <a:tailEnd/>
          </a:ln>
        </p:spPr>
        <p:txBody>
          <a:bodyPr wrap="square">
            <a:spAutoFit/>
          </a:bodyPr>
          <a:lstStyle/>
          <a:p>
            <a:pPr algn="ctr">
              <a:spcBef>
                <a:spcPct val="50000"/>
              </a:spcBef>
            </a:pPr>
            <a:r>
              <a:rPr lang="en-US" sz="6000" b="1" spc="-100" dirty="0" smtClean="0">
                <a:latin typeface="Garamond" pitchFamily="18" charset="0"/>
              </a:rPr>
              <a:t>Many   people   are frustrated and uncertain about religion</a:t>
            </a:r>
            <a:endParaRPr lang="en-US" sz="6000" b="1" spc="-100" dirty="0">
              <a:latin typeface="Garamond" pitchFamily="18"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2" name="Text Box 6"/>
          <p:cNvSpPr txBox="1">
            <a:spLocks noChangeArrowheads="1"/>
          </p:cNvSpPr>
          <p:nvPr/>
        </p:nvSpPr>
        <p:spPr bwMode="auto">
          <a:xfrm>
            <a:off x="838200" y="1447800"/>
            <a:ext cx="8001000" cy="3877985"/>
          </a:xfrm>
          <a:prstGeom prst="rect">
            <a:avLst/>
          </a:prstGeom>
          <a:noFill/>
          <a:ln w="9525">
            <a:noFill/>
            <a:miter lim="800000"/>
            <a:headEnd/>
            <a:tailEnd/>
          </a:ln>
        </p:spPr>
        <p:txBody>
          <a:bodyPr wrap="square">
            <a:spAutoFit/>
          </a:bodyPr>
          <a:lstStyle/>
          <a:p>
            <a:r>
              <a:rPr lang="en-US" sz="4400" b="1" dirty="0" smtClean="0">
                <a:latin typeface="Garamond" pitchFamily="18" charset="0"/>
              </a:rPr>
              <a:t>                       </a:t>
            </a:r>
            <a:r>
              <a:rPr lang="en-US" sz="5400" b="1" dirty="0" smtClean="0">
                <a:latin typeface="Garamond" pitchFamily="18" charset="0"/>
              </a:rPr>
              <a:t>2 Peter 1:3</a:t>
            </a:r>
            <a:endParaRPr lang="en-US" sz="4400" b="1" dirty="0" smtClean="0">
              <a:latin typeface="Garamond" pitchFamily="18" charset="0"/>
            </a:endParaRPr>
          </a:p>
          <a:p>
            <a:endParaRPr lang="en-US" sz="1200" b="1" dirty="0" smtClean="0">
              <a:latin typeface="Garamond" pitchFamily="18" charset="0"/>
            </a:endParaRPr>
          </a:p>
          <a:p>
            <a:r>
              <a:rPr lang="en-US" sz="3200" b="1" dirty="0" smtClean="0"/>
              <a:t>                     </a:t>
            </a:r>
            <a:r>
              <a:rPr lang="en-US" sz="3600" b="1" dirty="0" smtClean="0"/>
              <a:t>“...His divine power    has given to us all things that pertain to life and godliness, through the knowledge of Him   who called us by glory and virtue.”</a:t>
            </a:r>
            <a:endParaRPr lang="en-US" sz="3200" dirty="0"/>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762000" y="1371600"/>
            <a:ext cx="2743200" cy="1755648"/>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p:cTn id="7" dur="1000" fill="hold"/>
                                        <p:tgtEl>
                                          <p:spTgt spid="410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1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Effect transition="in" filter="fade">
                                      <p:cBhvr>
                                        <p:cTn id="12" dur="1000"/>
                                        <p:tgtEl>
                                          <p:spTgt spid="4102">
                                            <p:txEl>
                                              <p:pRg st="2" end="2"/>
                                            </p:txEl>
                                          </p:spTgt>
                                        </p:tgtEl>
                                      </p:cBhvr>
                                    </p:animEffect>
                                    <p:anim calcmode="lin" valueType="num">
                                      <p:cBhvr>
                                        <p:cTn id="13" dur="1000" fill="hold"/>
                                        <p:tgtEl>
                                          <p:spTgt spid="410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10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1447800"/>
            <a:ext cx="5181600" cy="3320909"/>
          </a:xfrm>
          <a:prstGeom prst="rect">
            <a:avLst/>
          </a:prstGeom>
          <a:noFill/>
          <a:ln w="9525">
            <a:noFill/>
            <a:miter lim="800000"/>
            <a:headEnd/>
            <a:tailEnd/>
          </a:ln>
        </p:spPr>
        <p:txBody>
          <a:bodyPr wrap="square">
            <a:spAutoFit/>
          </a:bodyPr>
          <a:lstStyle/>
          <a:p>
            <a:pPr algn="ctr">
              <a:lnSpc>
                <a:spcPct val="90000"/>
              </a:lnSpc>
              <a:spcBef>
                <a:spcPts val="2400"/>
              </a:spcBef>
            </a:pPr>
            <a:r>
              <a:rPr lang="en-US" sz="6000" b="1" dirty="0" smtClean="0">
                <a:latin typeface="Garamond" pitchFamily="18" charset="0"/>
              </a:rPr>
              <a:t>Preconceptions</a:t>
            </a:r>
          </a:p>
          <a:p>
            <a:pPr algn="ctr">
              <a:lnSpc>
                <a:spcPct val="90000"/>
              </a:lnSpc>
              <a:spcBef>
                <a:spcPts val="1200"/>
              </a:spcBef>
            </a:pPr>
            <a:r>
              <a:rPr lang="en-US" sz="5400" b="1" i="1" dirty="0" smtClean="0">
                <a:latin typeface="Garamond" pitchFamily="18" charset="0"/>
              </a:rPr>
              <a:t>Preconceived ideas about what God expects.</a:t>
            </a:r>
            <a:endParaRPr lang="en-US" sz="5400" b="1" i="1" spc="-100" dirty="0">
              <a:latin typeface="Garamond" pitchFamily="18"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82">
                                            <p:txEl>
                                              <p:pRg st="1" end="1"/>
                                            </p:txEl>
                                          </p:spTgt>
                                        </p:tgtEl>
                                        <p:attrNameLst>
                                          <p:attrName>style.visibility</p:attrName>
                                        </p:attrNameLst>
                                      </p:cBhvr>
                                      <p:to>
                                        <p:strVal val="visible"/>
                                      </p:to>
                                    </p:set>
                                    <p:animEffect transition="in" filter="fade">
                                      <p:cBhvr>
                                        <p:cTn id="7" dur="1000"/>
                                        <p:tgtEl>
                                          <p:spTgt spid="3082">
                                            <p:txEl>
                                              <p:pRg st="1" end="1"/>
                                            </p:txEl>
                                          </p:spTgt>
                                        </p:tgtEl>
                                      </p:cBhvr>
                                    </p:animEffect>
                                    <p:anim calcmode="lin" valueType="num">
                                      <p:cBhvr>
                                        <p:cTn id="8"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685800"/>
            <a:ext cx="5334000" cy="5539978"/>
          </a:xfrm>
          <a:prstGeom prst="rect">
            <a:avLst/>
          </a:prstGeom>
          <a:noFill/>
          <a:ln w="9525">
            <a:noFill/>
            <a:miter lim="800000"/>
            <a:headEnd/>
            <a:tailEnd/>
          </a:ln>
        </p:spPr>
        <p:txBody>
          <a:bodyPr wrap="square">
            <a:spAutoFit/>
          </a:bodyPr>
          <a:lstStyle/>
          <a:p>
            <a:pPr algn="ctr">
              <a:spcBef>
                <a:spcPct val="50000"/>
              </a:spcBef>
            </a:pPr>
            <a:r>
              <a:rPr lang="en-US" sz="4800" b="1" dirty="0" smtClean="0">
                <a:latin typeface="Garamond" pitchFamily="18" charset="0"/>
              </a:rPr>
              <a:t>2 Timothy 4:3</a:t>
            </a:r>
            <a:endParaRPr lang="en-US" b="1" dirty="0"/>
          </a:p>
          <a:p>
            <a:pPr algn="ctr">
              <a:spcBef>
                <a:spcPct val="50000"/>
              </a:spcBef>
            </a:pPr>
            <a:r>
              <a:rPr lang="en-US" sz="3600" b="1" dirty="0" smtClean="0"/>
              <a:t>“For the time will come when they will not endure sound doctrine, but according to their own desires, because they have itching ears, they will heap up for themselves teachers.”</a:t>
            </a:r>
            <a:endParaRPr lang="en-US" sz="3600" dirty="0"/>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1447800"/>
            <a:ext cx="5181600" cy="3482172"/>
          </a:xfrm>
          <a:prstGeom prst="rect">
            <a:avLst/>
          </a:prstGeom>
          <a:noFill/>
          <a:ln w="9525">
            <a:noFill/>
            <a:miter lim="800000"/>
            <a:headEnd/>
            <a:tailEnd/>
          </a:ln>
        </p:spPr>
        <p:txBody>
          <a:bodyPr wrap="square">
            <a:spAutoFit/>
          </a:bodyPr>
          <a:lstStyle/>
          <a:p>
            <a:pPr algn="ctr">
              <a:lnSpc>
                <a:spcPct val="90000"/>
              </a:lnSpc>
              <a:spcBef>
                <a:spcPts val="2400"/>
              </a:spcBef>
            </a:pPr>
            <a:r>
              <a:rPr lang="en-US" sz="6000" b="1" dirty="0" smtClean="0">
                <a:latin typeface="Garamond" pitchFamily="18" charset="0"/>
              </a:rPr>
              <a:t>Prejudice</a:t>
            </a:r>
          </a:p>
          <a:p>
            <a:pPr algn="ctr">
              <a:lnSpc>
                <a:spcPct val="90000"/>
              </a:lnSpc>
              <a:spcBef>
                <a:spcPts val="2400"/>
              </a:spcBef>
            </a:pPr>
            <a:r>
              <a:rPr lang="en-US" sz="5400" b="1" i="1" dirty="0" smtClean="0">
                <a:latin typeface="Garamond" pitchFamily="18" charset="0"/>
              </a:rPr>
              <a:t>A predetermined inclination in a certain direction.</a:t>
            </a:r>
            <a:endParaRPr lang="en-US" sz="5400" b="1" i="1" spc="-100" dirty="0">
              <a:latin typeface="Garamond" pitchFamily="18"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82">
                                            <p:txEl>
                                              <p:pRg st="1" end="1"/>
                                            </p:txEl>
                                          </p:spTgt>
                                        </p:tgtEl>
                                        <p:attrNameLst>
                                          <p:attrName>style.visibility</p:attrName>
                                        </p:attrNameLst>
                                      </p:cBhvr>
                                      <p:to>
                                        <p:strVal val="visible"/>
                                      </p:to>
                                    </p:set>
                                    <p:animEffect transition="in" filter="fade">
                                      <p:cBhvr>
                                        <p:cTn id="7" dur="1000"/>
                                        <p:tgtEl>
                                          <p:spTgt spid="3082">
                                            <p:txEl>
                                              <p:pRg st="1" end="1"/>
                                            </p:txEl>
                                          </p:spTgt>
                                        </p:tgtEl>
                                      </p:cBhvr>
                                    </p:animEffect>
                                    <p:anim calcmode="lin" valueType="num">
                                      <p:cBhvr>
                                        <p:cTn id="8"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1143000"/>
            <a:ext cx="5334000" cy="3877985"/>
          </a:xfrm>
          <a:prstGeom prst="rect">
            <a:avLst/>
          </a:prstGeom>
          <a:noFill/>
          <a:ln w="9525">
            <a:noFill/>
            <a:miter lim="800000"/>
            <a:headEnd/>
            <a:tailEnd/>
          </a:ln>
        </p:spPr>
        <p:txBody>
          <a:bodyPr wrap="square">
            <a:spAutoFit/>
          </a:bodyPr>
          <a:lstStyle/>
          <a:p>
            <a:pPr algn="ctr">
              <a:spcBef>
                <a:spcPct val="50000"/>
              </a:spcBef>
            </a:pPr>
            <a:r>
              <a:rPr lang="en-US" sz="4800" b="1" dirty="0" smtClean="0">
                <a:latin typeface="Garamond" pitchFamily="18" charset="0"/>
              </a:rPr>
              <a:t>2 Peter 3:2</a:t>
            </a:r>
            <a:endParaRPr lang="en-US" b="1" dirty="0"/>
          </a:p>
          <a:p>
            <a:pPr algn="ctr">
              <a:spcBef>
                <a:spcPct val="50000"/>
              </a:spcBef>
            </a:pPr>
            <a:r>
              <a:rPr lang="en-US" sz="3600" b="1" dirty="0" smtClean="0"/>
              <a:t>“Knowing this first: that scoffers will come in the last days, walking according to their own lusts.”</a:t>
            </a:r>
            <a:endParaRPr lang="en-US" sz="3600" dirty="0"/>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914400"/>
            <a:ext cx="5181600" cy="4832092"/>
          </a:xfrm>
          <a:prstGeom prst="rect">
            <a:avLst/>
          </a:prstGeom>
          <a:noFill/>
          <a:ln w="9525">
            <a:noFill/>
            <a:miter lim="800000"/>
            <a:headEnd/>
            <a:tailEnd/>
          </a:ln>
        </p:spPr>
        <p:txBody>
          <a:bodyPr wrap="square">
            <a:spAutoFit/>
          </a:bodyPr>
          <a:lstStyle/>
          <a:p>
            <a:pPr algn="ctr">
              <a:lnSpc>
                <a:spcPct val="90000"/>
              </a:lnSpc>
              <a:spcBef>
                <a:spcPts val="2400"/>
              </a:spcBef>
            </a:pPr>
            <a:r>
              <a:rPr lang="en-US" sz="6000" b="1" dirty="0" smtClean="0">
                <a:latin typeface="Garamond" pitchFamily="18" charset="0"/>
              </a:rPr>
              <a:t>Religious Traditions</a:t>
            </a:r>
          </a:p>
          <a:p>
            <a:pPr algn="ctr">
              <a:lnSpc>
                <a:spcPct val="90000"/>
              </a:lnSpc>
              <a:spcBef>
                <a:spcPts val="2400"/>
              </a:spcBef>
            </a:pPr>
            <a:r>
              <a:rPr lang="en-US" sz="5000" b="1" i="1" dirty="0" smtClean="0">
                <a:latin typeface="Garamond" pitchFamily="18" charset="0"/>
              </a:rPr>
              <a:t>Ideas taught by religious groups that are not found in the Bible.</a:t>
            </a:r>
            <a:endParaRPr lang="en-US" sz="5000" b="1" i="1" spc="-100" dirty="0">
              <a:latin typeface="Garamond" pitchFamily="18"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82">
                                            <p:txEl>
                                              <p:pRg st="1" end="1"/>
                                            </p:txEl>
                                          </p:spTgt>
                                        </p:tgtEl>
                                        <p:attrNameLst>
                                          <p:attrName>style.visibility</p:attrName>
                                        </p:attrNameLst>
                                      </p:cBhvr>
                                      <p:to>
                                        <p:strVal val="visible"/>
                                      </p:to>
                                    </p:set>
                                    <p:animEffect transition="in" filter="fade">
                                      <p:cBhvr>
                                        <p:cTn id="7" dur="1000"/>
                                        <p:tgtEl>
                                          <p:spTgt spid="3082">
                                            <p:txEl>
                                              <p:pRg st="1" end="1"/>
                                            </p:txEl>
                                          </p:spTgt>
                                        </p:tgtEl>
                                      </p:cBhvr>
                                    </p:animEffect>
                                    <p:anim calcmode="lin" valueType="num">
                                      <p:cBhvr>
                                        <p:cTn id="8"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1295400"/>
            <a:ext cx="5334000" cy="4131900"/>
          </a:xfrm>
          <a:prstGeom prst="rect">
            <a:avLst/>
          </a:prstGeom>
          <a:noFill/>
          <a:ln w="9525">
            <a:noFill/>
            <a:miter lim="800000"/>
            <a:headEnd/>
            <a:tailEnd/>
          </a:ln>
        </p:spPr>
        <p:txBody>
          <a:bodyPr wrap="square">
            <a:spAutoFit/>
          </a:bodyPr>
          <a:lstStyle/>
          <a:p>
            <a:pPr algn="ctr">
              <a:spcBef>
                <a:spcPct val="50000"/>
              </a:spcBef>
            </a:pPr>
            <a:r>
              <a:rPr lang="en-US" sz="4800" b="1" dirty="0" smtClean="0">
                <a:latin typeface="Garamond" pitchFamily="18" charset="0"/>
              </a:rPr>
              <a:t>Matthew 15:9</a:t>
            </a:r>
            <a:endParaRPr lang="en-US" b="1" dirty="0"/>
          </a:p>
          <a:p>
            <a:pPr algn="ctr">
              <a:spcBef>
                <a:spcPct val="50000"/>
              </a:spcBef>
            </a:pPr>
            <a:r>
              <a:rPr lang="en-US" sz="3900" b="1" dirty="0" smtClean="0"/>
              <a:t>“And in vain they worship Me, teaching as doctrines the commandments of men.”</a:t>
            </a:r>
            <a:endParaRPr lang="en-US" sz="3900" dirty="0"/>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914400"/>
            <a:ext cx="5181600" cy="4832092"/>
          </a:xfrm>
          <a:prstGeom prst="rect">
            <a:avLst/>
          </a:prstGeom>
          <a:noFill/>
          <a:ln w="9525">
            <a:noFill/>
            <a:miter lim="800000"/>
            <a:headEnd/>
            <a:tailEnd/>
          </a:ln>
        </p:spPr>
        <p:txBody>
          <a:bodyPr wrap="square">
            <a:spAutoFit/>
          </a:bodyPr>
          <a:lstStyle/>
          <a:p>
            <a:pPr algn="ctr">
              <a:lnSpc>
                <a:spcPct val="90000"/>
              </a:lnSpc>
              <a:spcBef>
                <a:spcPts val="2400"/>
              </a:spcBef>
            </a:pPr>
            <a:r>
              <a:rPr lang="en-US" sz="6000" b="1" dirty="0" smtClean="0">
                <a:latin typeface="Garamond" pitchFamily="18" charset="0"/>
              </a:rPr>
              <a:t>Family Background</a:t>
            </a:r>
          </a:p>
          <a:p>
            <a:pPr algn="ctr">
              <a:lnSpc>
                <a:spcPct val="90000"/>
              </a:lnSpc>
              <a:spcBef>
                <a:spcPts val="2400"/>
              </a:spcBef>
            </a:pPr>
            <a:r>
              <a:rPr lang="en-US" sz="5000" b="1" i="1" dirty="0" smtClean="0">
                <a:latin typeface="Garamond" pitchFamily="18" charset="0"/>
              </a:rPr>
              <a:t>A way our family has always believed about certain matters.</a:t>
            </a:r>
            <a:endParaRPr lang="en-US" sz="5000" b="1" i="1" spc="-100" dirty="0">
              <a:latin typeface="Garamond" pitchFamily="18"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82">
                                            <p:txEl>
                                              <p:pRg st="1" end="1"/>
                                            </p:txEl>
                                          </p:spTgt>
                                        </p:tgtEl>
                                        <p:attrNameLst>
                                          <p:attrName>style.visibility</p:attrName>
                                        </p:attrNameLst>
                                      </p:cBhvr>
                                      <p:to>
                                        <p:strVal val="visible"/>
                                      </p:to>
                                    </p:set>
                                    <p:animEffect transition="in" filter="fade">
                                      <p:cBhvr>
                                        <p:cTn id="7" dur="1000"/>
                                        <p:tgtEl>
                                          <p:spTgt spid="3082">
                                            <p:txEl>
                                              <p:pRg st="1" end="1"/>
                                            </p:txEl>
                                          </p:spTgt>
                                        </p:tgtEl>
                                      </p:cBhvr>
                                    </p:animEffect>
                                    <p:anim calcmode="lin" valueType="num">
                                      <p:cBhvr>
                                        <p:cTn id="8"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762000"/>
            <a:ext cx="5181600" cy="5216813"/>
          </a:xfrm>
          <a:prstGeom prst="rect">
            <a:avLst/>
          </a:prstGeom>
          <a:noFill/>
          <a:ln w="9525">
            <a:noFill/>
            <a:miter lim="800000"/>
            <a:headEnd/>
            <a:tailEnd/>
          </a:ln>
        </p:spPr>
        <p:txBody>
          <a:bodyPr wrap="square">
            <a:spAutoFit/>
          </a:bodyPr>
          <a:lstStyle/>
          <a:p>
            <a:pPr algn="ctr">
              <a:spcBef>
                <a:spcPct val="50000"/>
              </a:spcBef>
            </a:pPr>
            <a:r>
              <a:rPr lang="en-US" sz="4800" b="1" dirty="0" smtClean="0">
                <a:latin typeface="Garamond" pitchFamily="18" charset="0"/>
              </a:rPr>
              <a:t>1 Peter 1:18-19</a:t>
            </a:r>
            <a:endParaRPr lang="en-US" b="1" dirty="0"/>
          </a:p>
          <a:p>
            <a:pPr algn="ctr">
              <a:spcBef>
                <a:spcPct val="50000"/>
              </a:spcBef>
            </a:pPr>
            <a:r>
              <a:rPr lang="en-US" sz="3000" b="1" dirty="0" smtClean="0"/>
              <a:t>“...You   were   not redeemed  with  corruptible things,  like  silver or gold, from your aimless conduct received by tradition from your fathers, but with the precious blood of Christ, as of a lamb without blemish and without spot.”</a:t>
            </a:r>
            <a:endParaRPr lang="en-US" sz="3000" dirty="0"/>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PowerPoint1"/>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pic>
        <p:nvPicPr>
          <p:cNvPr id="6" name="Picture 13" descr="PowerPoint1"/>
          <p:cNvPicPr>
            <a:picLocks noChangeAspect="1" noChangeArrowheads="1"/>
          </p:cNvPicPr>
          <p:nvPr/>
        </p:nvPicPr>
        <p:blipFill>
          <a:blip r:embed="rId3" cstate="print"/>
          <a:srcRect l="34167" t="34672" r="39166" b="53284"/>
          <a:stretch>
            <a:fillRect/>
          </a:stretch>
        </p:blipFill>
        <p:spPr bwMode="auto">
          <a:xfrm>
            <a:off x="3352800" y="2971800"/>
            <a:ext cx="2438400" cy="838200"/>
          </a:xfrm>
          <a:prstGeom prst="rect">
            <a:avLst/>
          </a:prstGeom>
          <a:noFill/>
        </p:spPr>
      </p:pic>
      <p:sp>
        <p:nvSpPr>
          <p:cNvPr id="2056" name="Text Box 8"/>
          <p:cNvSpPr txBox="1">
            <a:spLocks noChangeArrowheads="1"/>
          </p:cNvSpPr>
          <p:nvPr/>
        </p:nvSpPr>
        <p:spPr bwMode="auto">
          <a:xfrm>
            <a:off x="1295400" y="2209800"/>
            <a:ext cx="6553200" cy="2308324"/>
          </a:xfrm>
          <a:prstGeom prst="rect">
            <a:avLst/>
          </a:prstGeom>
          <a:noFill/>
          <a:ln w="9525">
            <a:noFill/>
            <a:miter lim="800000"/>
            <a:headEnd/>
            <a:tailEnd/>
          </a:ln>
        </p:spPr>
        <p:txBody>
          <a:bodyPr wrap="square">
            <a:spAutoFit/>
          </a:bodyPr>
          <a:lstStyle/>
          <a:p>
            <a:pPr algn="ctr">
              <a:spcBef>
                <a:spcPct val="50000"/>
              </a:spcBef>
            </a:pPr>
            <a:r>
              <a:rPr lang="en-US" sz="4800" b="1" i="1" dirty="0" smtClean="0">
                <a:solidFill>
                  <a:srgbClr val="561715"/>
                </a:solidFill>
                <a:latin typeface="Times New Roman" pitchFamily="18" charset="0"/>
                <a:cs typeface="Times New Roman" pitchFamily="18" charset="0"/>
              </a:rPr>
              <a:t>“How can we avoid these obstacles and escape religious confusion?”</a:t>
            </a:r>
            <a:endParaRPr lang="en-US" sz="3200" b="1" i="1" dirty="0">
              <a:solidFill>
                <a:srgbClr val="561715"/>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969963"/>
            <a:ext cx="5257800" cy="4093428"/>
          </a:xfrm>
          <a:prstGeom prst="rect">
            <a:avLst/>
          </a:prstGeom>
          <a:noFill/>
          <a:ln w="9525">
            <a:noFill/>
            <a:miter lim="800000"/>
            <a:headEnd/>
            <a:tailEnd/>
          </a:ln>
        </p:spPr>
        <p:txBody>
          <a:bodyPr wrap="square">
            <a:spAutoFit/>
          </a:bodyPr>
          <a:lstStyle/>
          <a:p>
            <a:pPr algn="ctr">
              <a:spcBef>
                <a:spcPct val="50000"/>
              </a:spcBef>
            </a:pPr>
            <a:r>
              <a:rPr lang="en-US" sz="4400" b="1" dirty="0">
                <a:latin typeface="Garamond" pitchFamily="18" charset="0"/>
              </a:rPr>
              <a:t>1 Corinthians 14:33 </a:t>
            </a:r>
            <a:endParaRPr lang="en-US" sz="4400" b="1" dirty="0" smtClean="0">
              <a:latin typeface="Garamond" pitchFamily="18" charset="0"/>
            </a:endParaRPr>
          </a:p>
          <a:p>
            <a:pPr algn="ctr">
              <a:spcBef>
                <a:spcPct val="50000"/>
              </a:spcBef>
            </a:pPr>
            <a:endParaRPr lang="en-US" sz="2000" b="1" dirty="0"/>
          </a:p>
          <a:p>
            <a:pPr algn="ctr">
              <a:spcBef>
                <a:spcPct val="50000"/>
              </a:spcBef>
            </a:pPr>
            <a:r>
              <a:rPr lang="en-US" sz="4000" b="1" dirty="0" smtClean="0"/>
              <a:t>“…God </a:t>
            </a:r>
            <a:r>
              <a:rPr lang="en-US" sz="4000" b="1" dirty="0"/>
              <a:t>is not the author of confusion but of peace, as in </a:t>
            </a:r>
            <a:r>
              <a:rPr lang="en-US" sz="4000" b="1" dirty="0" smtClean="0"/>
              <a:t>   all </a:t>
            </a:r>
            <a:r>
              <a:rPr lang="en-US" sz="4000" b="1" dirty="0"/>
              <a:t>the churches.”</a:t>
            </a:r>
            <a:endParaRPr lang="en-US" sz="4400" dirty="0"/>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2" end="2"/>
                                            </p:txEl>
                                          </p:spTgt>
                                        </p:tgtEl>
                                        <p:attrNameLst>
                                          <p:attrName>style.visibility</p:attrName>
                                        </p:attrNameLst>
                                      </p:cBhvr>
                                      <p:to>
                                        <p:strVal val="visible"/>
                                      </p:to>
                                    </p:set>
                                    <p:animEffect transition="in" filter="fade">
                                      <p:cBhvr>
                                        <p:cTn id="12" dur="1000"/>
                                        <p:tgtEl>
                                          <p:spTgt spid="3082">
                                            <p:txEl>
                                              <p:pRg st="2" end="2"/>
                                            </p:txEl>
                                          </p:spTgt>
                                        </p:tgtEl>
                                      </p:cBhvr>
                                    </p:animEffect>
                                    <p:anim calcmode="lin" valueType="num">
                                      <p:cBhvr>
                                        <p:cTn id="13" dur="1000" fill="hold"/>
                                        <p:tgtEl>
                                          <p:spTgt spid="308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1143000" y="1524000"/>
            <a:ext cx="7010400" cy="2336024"/>
          </a:xfrm>
          <a:prstGeom prst="rect">
            <a:avLst/>
          </a:prstGeom>
          <a:noFill/>
          <a:ln w="9525">
            <a:noFill/>
            <a:miter lim="800000"/>
            <a:headEnd/>
            <a:tailEnd/>
          </a:ln>
        </p:spPr>
        <p:txBody>
          <a:bodyPr wrap="square">
            <a:spAutoFit/>
          </a:bodyPr>
          <a:lstStyle/>
          <a:p>
            <a:pPr marL="693738" indent="-693738">
              <a:lnSpc>
                <a:spcPct val="90000"/>
              </a:lnSpc>
              <a:spcBef>
                <a:spcPts val="0"/>
              </a:spcBef>
            </a:pPr>
            <a:r>
              <a:rPr lang="en-US" sz="5400" b="1" dirty="0" smtClean="0">
                <a:solidFill>
                  <a:srgbClr val="561715"/>
                </a:solidFill>
                <a:latin typeface="Times New Roman" pitchFamily="18" charset="0"/>
                <a:cs typeface="Times New Roman" pitchFamily="18" charset="0"/>
              </a:rPr>
              <a:t>1.  Commit yourself to follow God’s word whatever the cost. </a:t>
            </a:r>
            <a:endParaRPr lang="en-US" sz="3200" b="1" dirty="0">
              <a:solidFill>
                <a:srgbClr val="561715"/>
              </a:solidFill>
              <a:latin typeface="Times New Roman" pitchFamily="18" charset="0"/>
              <a:cs typeface="Times New Roman" pitchFamily="18"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400" y="4038600"/>
            <a:ext cx="2743200" cy="1755648"/>
          </a:xfrm>
          <a:prstGeom prst="rect">
            <a:avLst/>
          </a:prstGeom>
        </p:spPr>
      </p:pic>
    </p:spTree>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609600" y="1143000"/>
            <a:ext cx="5410200" cy="4484305"/>
          </a:xfrm>
          <a:prstGeom prst="rect">
            <a:avLst/>
          </a:prstGeom>
          <a:noFill/>
          <a:ln w="9525">
            <a:noFill/>
            <a:miter lim="800000"/>
            <a:headEnd/>
            <a:tailEnd/>
          </a:ln>
        </p:spPr>
        <p:txBody>
          <a:bodyPr wrap="square">
            <a:spAutoFit/>
          </a:bodyPr>
          <a:lstStyle/>
          <a:p>
            <a:pPr algn="ctr">
              <a:lnSpc>
                <a:spcPct val="90000"/>
              </a:lnSpc>
              <a:spcBef>
                <a:spcPts val="0"/>
              </a:spcBef>
              <a:spcAft>
                <a:spcPts val="1200"/>
              </a:spcAft>
            </a:pPr>
            <a:r>
              <a:rPr lang="en-US" sz="5400" b="1" spc="-100" dirty="0" smtClean="0">
                <a:latin typeface="Garamond" pitchFamily="18" charset="0"/>
              </a:rPr>
              <a:t>Matthew 10:37</a:t>
            </a:r>
            <a:endParaRPr lang="en-US" sz="4400" b="1" spc="-100" dirty="0" smtClean="0">
              <a:latin typeface="Garamond" pitchFamily="18" charset="0"/>
            </a:endParaRPr>
          </a:p>
          <a:p>
            <a:pPr>
              <a:lnSpc>
                <a:spcPct val="90000"/>
              </a:lnSpc>
              <a:spcBef>
                <a:spcPts val="0"/>
              </a:spcBef>
            </a:pPr>
            <a:r>
              <a:rPr lang="en-US" sz="3600" b="1" dirty="0" smtClean="0"/>
              <a:t>“He who loves father or mother more than Me is not worthy of Me.     And he who loves     son or daughter     more than Me is         not worthy of Me.”</a:t>
            </a:r>
            <a:endParaRPr lang="en-US" sz="3600" b="1" dirty="0" smtClean="0">
              <a:latin typeface="Garamond" pitchFamily="18" charset="0"/>
            </a:endParaRPr>
          </a:p>
        </p:txBody>
      </p:sp>
      <p:pic>
        <p:nvPicPr>
          <p:cNvPr id="5" name="Picture 4" descr="BibleSideAngles.jpg"/>
          <p:cNvPicPr>
            <a:picLocks noChangeAspect="1"/>
          </p:cNvPicPr>
          <p:nvPr/>
        </p:nvPicPr>
        <p:blipFill>
          <a:blip r:embed="rId4" cstate="print">
            <a:clrChange>
              <a:clrFrom>
                <a:srgbClr val="FFFFFF"/>
              </a:clrFrom>
              <a:clrTo>
                <a:srgbClr val="FFFFFF">
                  <a:alpha val="0"/>
                </a:srgbClr>
              </a:clrTo>
            </a:clrChange>
          </a:blip>
          <a:srcRect r="7995" b="10594"/>
          <a:stretch>
            <a:fillRect/>
          </a:stretch>
        </p:blipFill>
        <p:spPr>
          <a:xfrm>
            <a:off x="4724400" y="2819400"/>
            <a:ext cx="4419600" cy="4038600"/>
          </a:xfrm>
          <a:prstGeom prst="rect">
            <a:avLst/>
          </a:prstGeom>
          <a:effectLst>
            <a:outerShdw blurRad="50800" dist="38100" dir="8100000" algn="tr" rotWithShape="0">
              <a:prstClr val="black">
                <a:alpha val="40000"/>
              </a:prstClr>
            </a:outerShdw>
          </a:effectLst>
        </p:spPr>
      </p:pic>
    </p:spTree>
  </p:cSld>
  <p:clrMapOvr>
    <a:masterClrMapping/>
  </p:clrMapOvr>
  <p:transition spd="med">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914400" y="1371600"/>
            <a:ext cx="7239000" cy="4081117"/>
          </a:xfrm>
          <a:prstGeom prst="rect">
            <a:avLst/>
          </a:prstGeom>
          <a:noFill/>
          <a:ln w="9525">
            <a:noFill/>
            <a:miter lim="800000"/>
            <a:headEnd/>
            <a:tailEnd/>
          </a:ln>
        </p:spPr>
        <p:txBody>
          <a:bodyPr wrap="square">
            <a:spAutoFit/>
          </a:bodyPr>
          <a:lstStyle/>
          <a:p>
            <a:pPr marL="693738" indent="-693738">
              <a:lnSpc>
                <a:spcPct val="90000"/>
              </a:lnSpc>
              <a:spcBef>
                <a:spcPts val="0"/>
              </a:spcBef>
            </a:pPr>
            <a:r>
              <a:rPr lang="en-US" sz="4800" b="1" dirty="0" smtClean="0">
                <a:solidFill>
                  <a:srgbClr val="561715"/>
                </a:solidFill>
                <a:latin typeface="Times New Roman" pitchFamily="18" charset="0"/>
                <a:cs typeface="Times New Roman" pitchFamily="18" charset="0"/>
              </a:rPr>
              <a:t>2.  Test any idea you may hear or think up yourself by the standard 		of Scripture to see </a:t>
            </a:r>
          </a:p>
          <a:p>
            <a:pPr marL="693738" indent="-693738">
              <a:lnSpc>
                <a:spcPct val="90000"/>
              </a:lnSpc>
              <a:spcBef>
                <a:spcPts val="0"/>
              </a:spcBef>
            </a:pPr>
            <a:r>
              <a:rPr lang="en-US" sz="4800" b="1" dirty="0">
                <a:solidFill>
                  <a:srgbClr val="561715"/>
                </a:solidFill>
                <a:latin typeface="Times New Roman" pitchFamily="18" charset="0"/>
                <a:cs typeface="Times New Roman" pitchFamily="18" charset="0"/>
              </a:rPr>
              <a:t>	</a:t>
            </a:r>
            <a:r>
              <a:rPr lang="en-US" sz="4800" b="1" dirty="0" smtClean="0">
                <a:solidFill>
                  <a:srgbClr val="561715"/>
                </a:solidFill>
                <a:latin typeface="Times New Roman" pitchFamily="18" charset="0"/>
                <a:cs typeface="Times New Roman" pitchFamily="18" charset="0"/>
              </a:rPr>
              <a:t>			if it is truly</a:t>
            </a:r>
          </a:p>
          <a:p>
            <a:pPr marL="693738" indent="-693738">
              <a:lnSpc>
                <a:spcPct val="90000"/>
              </a:lnSpc>
              <a:spcBef>
                <a:spcPts val="0"/>
              </a:spcBef>
            </a:pPr>
            <a:r>
              <a:rPr lang="en-US" sz="4800" b="1" dirty="0">
                <a:solidFill>
                  <a:srgbClr val="561715"/>
                </a:solidFill>
                <a:latin typeface="Times New Roman" pitchFamily="18" charset="0"/>
                <a:cs typeface="Times New Roman" pitchFamily="18" charset="0"/>
              </a:rPr>
              <a:t>	</a:t>
            </a:r>
            <a:r>
              <a:rPr lang="en-US" sz="4800" b="1" dirty="0" smtClean="0">
                <a:solidFill>
                  <a:srgbClr val="561715"/>
                </a:solidFill>
                <a:latin typeface="Times New Roman" pitchFamily="18" charset="0"/>
                <a:cs typeface="Times New Roman" pitchFamily="18" charset="0"/>
              </a:rPr>
              <a:t>			 God’s will.</a:t>
            </a:r>
            <a:endParaRPr lang="en-US" sz="2800" b="1" dirty="0">
              <a:solidFill>
                <a:srgbClr val="561715"/>
              </a:solidFill>
              <a:latin typeface="Times New Roman" pitchFamily="18" charset="0"/>
              <a:cs typeface="Times New Roman" pitchFamily="18"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400" y="4038600"/>
            <a:ext cx="2743200" cy="1755648"/>
          </a:xfrm>
          <a:prstGeom prst="rect">
            <a:avLst/>
          </a:prstGeom>
        </p:spPr>
      </p:pic>
    </p:spTree>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533400" y="1371600"/>
            <a:ext cx="5410200" cy="2893100"/>
          </a:xfrm>
          <a:prstGeom prst="rect">
            <a:avLst/>
          </a:prstGeom>
          <a:noFill/>
          <a:ln w="9525">
            <a:noFill/>
            <a:miter lim="800000"/>
            <a:headEnd/>
            <a:tailEnd/>
          </a:ln>
        </p:spPr>
        <p:txBody>
          <a:bodyPr wrap="square">
            <a:spAutoFit/>
          </a:bodyPr>
          <a:lstStyle/>
          <a:p>
            <a:pPr algn="ctr">
              <a:lnSpc>
                <a:spcPct val="90000"/>
              </a:lnSpc>
              <a:spcBef>
                <a:spcPts val="0"/>
              </a:spcBef>
              <a:spcAft>
                <a:spcPts val="2400"/>
              </a:spcAft>
            </a:pPr>
            <a:r>
              <a:rPr lang="en-US" sz="4800" b="1" spc="-140" dirty="0" smtClean="0">
                <a:latin typeface="Garamond" pitchFamily="18" charset="0"/>
              </a:rPr>
              <a:t>1 Thessalonians 5:21</a:t>
            </a:r>
            <a:endParaRPr lang="en-US" sz="4000" b="1" spc="-140" dirty="0" smtClean="0">
              <a:latin typeface="Garamond" pitchFamily="18" charset="0"/>
            </a:endParaRPr>
          </a:p>
          <a:p>
            <a:pPr marL="236538">
              <a:lnSpc>
                <a:spcPct val="90000"/>
              </a:lnSpc>
              <a:spcBef>
                <a:spcPts val="0"/>
              </a:spcBef>
            </a:pPr>
            <a:r>
              <a:rPr lang="en-US" sz="4400" b="1" dirty="0" smtClean="0"/>
              <a:t>“Test all things; hold fast what       is good.”</a:t>
            </a:r>
            <a:endParaRPr lang="en-US" sz="4400" b="1" dirty="0" smtClean="0">
              <a:latin typeface="Garamond" pitchFamily="18" charset="0"/>
            </a:endParaRPr>
          </a:p>
        </p:txBody>
      </p:sp>
      <p:pic>
        <p:nvPicPr>
          <p:cNvPr id="5" name="Picture 4" descr="BibleSideAngles.jpg"/>
          <p:cNvPicPr>
            <a:picLocks noChangeAspect="1"/>
          </p:cNvPicPr>
          <p:nvPr/>
        </p:nvPicPr>
        <p:blipFill>
          <a:blip r:embed="rId4" cstate="print">
            <a:clrChange>
              <a:clrFrom>
                <a:srgbClr val="FFFFFF"/>
              </a:clrFrom>
              <a:clrTo>
                <a:srgbClr val="FFFFFF">
                  <a:alpha val="0"/>
                </a:srgbClr>
              </a:clrTo>
            </a:clrChange>
          </a:blip>
          <a:srcRect r="7995" b="10594"/>
          <a:stretch>
            <a:fillRect/>
          </a:stretch>
        </p:blipFill>
        <p:spPr>
          <a:xfrm>
            <a:off x="4724400" y="2819400"/>
            <a:ext cx="4419600" cy="4038600"/>
          </a:xfrm>
          <a:prstGeom prst="rect">
            <a:avLst/>
          </a:prstGeom>
          <a:effectLst>
            <a:outerShdw blurRad="50800" dist="38100" dir="8100000" algn="tr" rotWithShape="0">
              <a:prstClr val="black">
                <a:alpha val="40000"/>
              </a:prstClr>
            </a:outerShdw>
          </a:effectLst>
        </p:spPr>
      </p:pic>
    </p:spTree>
  </p:cSld>
  <p:clrMapOvr>
    <a:masterClrMapping/>
  </p:clrMapOvr>
  <p:transition spd="med">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1143000" y="1524000"/>
            <a:ext cx="7010400" cy="3831818"/>
          </a:xfrm>
          <a:prstGeom prst="rect">
            <a:avLst/>
          </a:prstGeom>
          <a:noFill/>
          <a:ln w="9525">
            <a:noFill/>
            <a:miter lim="800000"/>
            <a:headEnd/>
            <a:tailEnd/>
          </a:ln>
        </p:spPr>
        <p:txBody>
          <a:bodyPr wrap="square">
            <a:spAutoFit/>
          </a:bodyPr>
          <a:lstStyle/>
          <a:p>
            <a:pPr marL="693738" indent="-693738">
              <a:lnSpc>
                <a:spcPct val="90000"/>
              </a:lnSpc>
              <a:spcBef>
                <a:spcPts val="0"/>
              </a:spcBef>
            </a:pPr>
            <a:r>
              <a:rPr lang="en-US" sz="5400" b="1" dirty="0" smtClean="0">
                <a:solidFill>
                  <a:srgbClr val="561715"/>
                </a:solidFill>
                <a:latin typeface="Times New Roman" pitchFamily="18" charset="0"/>
                <a:cs typeface="Times New Roman" pitchFamily="18" charset="0"/>
              </a:rPr>
              <a:t>3.  Be willing to reject anything that you cannot prove from</a:t>
            </a:r>
          </a:p>
          <a:p>
            <a:pPr marL="693738" indent="-693738">
              <a:lnSpc>
                <a:spcPct val="90000"/>
              </a:lnSpc>
              <a:spcBef>
                <a:spcPts val="0"/>
              </a:spcBef>
            </a:pPr>
            <a:r>
              <a:rPr lang="en-US" sz="5400" b="1" dirty="0" smtClean="0">
                <a:solidFill>
                  <a:srgbClr val="561715"/>
                </a:solidFill>
                <a:latin typeface="Times New Roman" pitchFamily="18" charset="0"/>
                <a:cs typeface="Times New Roman" pitchFamily="18" charset="0"/>
              </a:rPr>
              <a:t>			  Scripture to be </a:t>
            </a:r>
          </a:p>
          <a:p>
            <a:pPr marL="693738" indent="-693738">
              <a:lnSpc>
                <a:spcPct val="90000"/>
              </a:lnSpc>
              <a:spcBef>
                <a:spcPts val="0"/>
              </a:spcBef>
            </a:pPr>
            <a:r>
              <a:rPr lang="en-US" sz="5400" b="1" dirty="0">
                <a:solidFill>
                  <a:srgbClr val="561715"/>
                </a:solidFill>
                <a:latin typeface="Times New Roman" pitchFamily="18" charset="0"/>
                <a:cs typeface="Times New Roman" pitchFamily="18" charset="0"/>
              </a:rPr>
              <a:t>	</a:t>
            </a:r>
            <a:r>
              <a:rPr lang="en-US" sz="5400" b="1" dirty="0" smtClean="0">
                <a:solidFill>
                  <a:srgbClr val="561715"/>
                </a:solidFill>
                <a:latin typeface="Times New Roman" pitchFamily="18" charset="0"/>
                <a:cs typeface="Times New Roman" pitchFamily="18" charset="0"/>
              </a:rPr>
              <a:t>			the truth.</a:t>
            </a:r>
            <a:endParaRPr lang="en-US" sz="3200" b="1" dirty="0">
              <a:solidFill>
                <a:srgbClr val="561715"/>
              </a:solidFill>
              <a:latin typeface="Times New Roman" pitchFamily="18" charset="0"/>
              <a:cs typeface="Times New Roman" pitchFamily="18"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400" y="4038600"/>
            <a:ext cx="2743200" cy="1755648"/>
          </a:xfrm>
          <a:prstGeom prst="rect">
            <a:avLst/>
          </a:prstGeom>
        </p:spPr>
      </p:pic>
    </p:spTree>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609600" y="762000"/>
            <a:ext cx="5410200" cy="5564600"/>
          </a:xfrm>
          <a:prstGeom prst="rect">
            <a:avLst/>
          </a:prstGeom>
          <a:noFill/>
          <a:ln w="9525">
            <a:noFill/>
            <a:miter lim="800000"/>
            <a:headEnd/>
            <a:tailEnd/>
          </a:ln>
        </p:spPr>
        <p:txBody>
          <a:bodyPr wrap="square">
            <a:spAutoFit/>
          </a:bodyPr>
          <a:lstStyle/>
          <a:p>
            <a:pPr algn="ctr">
              <a:lnSpc>
                <a:spcPct val="90000"/>
              </a:lnSpc>
              <a:spcBef>
                <a:spcPts val="0"/>
              </a:spcBef>
              <a:spcAft>
                <a:spcPts val="1200"/>
              </a:spcAft>
            </a:pPr>
            <a:r>
              <a:rPr lang="en-US" sz="5400" b="1" spc="-100" dirty="0" smtClean="0">
                <a:latin typeface="Garamond" pitchFamily="18" charset="0"/>
              </a:rPr>
              <a:t>Revelation 22:18</a:t>
            </a:r>
            <a:endParaRPr lang="en-US" sz="4400" b="1" spc="-100" dirty="0" smtClean="0">
              <a:latin typeface="Garamond" pitchFamily="18" charset="0"/>
            </a:endParaRPr>
          </a:p>
          <a:p>
            <a:pPr>
              <a:lnSpc>
                <a:spcPct val="90000"/>
              </a:lnSpc>
              <a:spcBef>
                <a:spcPts val="0"/>
              </a:spcBef>
            </a:pPr>
            <a:r>
              <a:rPr lang="en-US" sz="3600" b="1" dirty="0" smtClean="0"/>
              <a:t>“For I testify to everyone who hears the words of the prophecy of this  book: If   anyone adds to      these things, God     will add to him the plagues that are  written in this book.”</a:t>
            </a:r>
            <a:endParaRPr lang="en-US" sz="3600" b="1" dirty="0" smtClean="0">
              <a:latin typeface="Garamond" pitchFamily="18" charset="0"/>
            </a:endParaRPr>
          </a:p>
        </p:txBody>
      </p:sp>
      <p:pic>
        <p:nvPicPr>
          <p:cNvPr id="5" name="Picture 4" descr="BibleSideAngles.jpg"/>
          <p:cNvPicPr>
            <a:picLocks noChangeAspect="1"/>
          </p:cNvPicPr>
          <p:nvPr/>
        </p:nvPicPr>
        <p:blipFill>
          <a:blip r:embed="rId4" cstate="print">
            <a:clrChange>
              <a:clrFrom>
                <a:srgbClr val="FFFFFF"/>
              </a:clrFrom>
              <a:clrTo>
                <a:srgbClr val="FFFFFF">
                  <a:alpha val="0"/>
                </a:srgbClr>
              </a:clrTo>
            </a:clrChange>
          </a:blip>
          <a:srcRect r="7995" b="10594"/>
          <a:stretch>
            <a:fillRect/>
          </a:stretch>
        </p:blipFill>
        <p:spPr>
          <a:xfrm>
            <a:off x="4724400" y="2819400"/>
            <a:ext cx="4419600" cy="4038600"/>
          </a:xfrm>
          <a:prstGeom prst="rect">
            <a:avLst/>
          </a:prstGeom>
          <a:effectLst>
            <a:outerShdw blurRad="50800" dist="38100" dir="8100000" algn="tr" rotWithShape="0">
              <a:prstClr val="black">
                <a:alpha val="40000"/>
              </a:prstClr>
            </a:outerShdw>
          </a:effectLst>
        </p:spPr>
      </p:pic>
    </p:spTree>
  </p:cSld>
  <p:clrMapOvr>
    <a:masterClrMapping/>
  </p:clrMapOvr>
  <p:transition spd="med">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1143000" y="1447800"/>
            <a:ext cx="7010400" cy="3831818"/>
          </a:xfrm>
          <a:prstGeom prst="rect">
            <a:avLst/>
          </a:prstGeom>
          <a:noFill/>
          <a:ln w="9525">
            <a:noFill/>
            <a:miter lim="800000"/>
            <a:headEnd/>
            <a:tailEnd/>
          </a:ln>
        </p:spPr>
        <p:txBody>
          <a:bodyPr wrap="square">
            <a:spAutoFit/>
          </a:bodyPr>
          <a:lstStyle/>
          <a:p>
            <a:pPr marL="693738" indent="-693738">
              <a:lnSpc>
                <a:spcPct val="90000"/>
              </a:lnSpc>
              <a:spcBef>
                <a:spcPts val="0"/>
              </a:spcBef>
            </a:pPr>
            <a:r>
              <a:rPr lang="en-US" sz="5400" b="1" dirty="0" smtClean="0">
                <a:solidFill>
                  <a:srgbClr val="561715"/>
                </a:solidFill>
                <a:latin typeface="Times New Roman" pitchFamily="18" charset="0"/>
                <a:cs typeface="Times New Roman" pitchFamily="18" charset="0"/>
              </a:rPr>
              <a:t>4.  Be willing to follow everything that you find in Scripture to</a:t>
            </a:r>
          </a:p>
          <a:p>
            <a:pPr marL="693738" indent="-693738">
              <a:lnSpc>
                <a:spcPct val="90000"/>
              </a:lnSpc>
              <a:spcBef>
                <a:spcPts val="0"/>
              </a:spcBef>
            </a:pPr>
            <a:r>
              <a:rPr lang="en-US" sz="5400" b="1" dirty="0" smtClean="0">
                <a:solidFill>
                  <a:srgbClr val="561715"/>
                </a:solidFill>
                <a:latin typeface="Times New Roman" pitchFamily="18" charset="0"/>
                <a:cs typeface="Times New Roman" pitchFamily="18" charset="0"/>
              </a:rPr>
              <a:t>			 the very best of</a:t>
            </a:r>
          </a:p>
          <a:p>
            <a:pPr marL="693738" indent="-693738">
              <a:lnSpc>
                <a:spcPct val="90000"/>
              </a:lnSpc>
              <a:spcBef>
                <a:spcPts val="0"/>
              </a:spcBef>
            </a:pPr>
            <a:r>
              <a:rPr lang="en-US" sz="5400" b="1" dirty="0">
                <a:solidFill>
                  <a:srgbClr val="561715"/>
                </a:solidFill>
                <a:latin typeface="Times New Roman" pitchFamily="18" charset="0"/>
                <a:cs typeface="Times New Roman" pitchFamily="18" charset="0"/>
              </a:rPr>
              <a:t>	</a:t>
            </a:r>
            <a:r>
              <a:rPr lang="en-US" sz="5400" b="1" dirty="0" smtClean="0">
                <a:solidFill>
                  <a:srgbClr val="561715"/>
                </a:solidFill>
                <a:latin typeface="Times New Roman" pitchFamily="18" charset="0"/>
                <a:cs typeface="Times New Roman" pitchFamily="18" charset="0"/>
              </a:rPr>
              <a:t>           your ability.</a:t>
            </a:r>
            <a:endParaRPr lang="en-US" sz="3200" b="1" dirty="0">
              <a:solidFill>
                <a:srgbClr val="561715"/>
              </a:solidFill>
              <a:latin typeface="Times New Roman" pitchFamily="18" charset="0"/>
              <a:cs typeface="Times New Roman" pitchFamily="18" charset="0"/>
            </a:endParaRPr>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914400" y="4038600"/>
            <a:ext cx="2743200" cy="1755648"/>
          </a:xfrm>
          <a:prstGeom prst="rect">
            <a:avLst/>
          </a:prstGeom>
        </p:spPr>
      </p:pic>
    </p:spTree>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609600" y="762000"/>
            <a:ext cx="5410200" cy="5496889"/>
          </a:xfrm>
          <a:prstGeom prst="rect">
            <a:avLst/>
          </a:prstGeom>
          <a:noFill/>
          <a:ln w="9525">
            <a:noFill/>
            <a:miter lim="800000"/>
            <a:headEnd/>
            <a:tailEnd/>
          </a:ln>
        </p:spPr>
        <p:txBody>
          <a:bodyPr wrap="square">
            <a:spAutoFit/>
          </a:bodyPr>
          <a:lstStyle/>
          <a:p>
            <a:pPr algn="ctr">
              <a:lnSpc>
                <a:spcPct val="90000"/>
              </a:lnSpc>
              <a:spcBef>
                <a:spcPts val="0"/>
              </a:spcBef>
              <a:spcAft>
                <a:spcPts val="1200"/>
              </a:spcAft>
            </a:pPr>
            <a:r>
              <a:rPr lang="en-US" sz="6000" b="1" dirty="0" smtClean="0">
                <a:latin typeface="Garamond" pitchFamily="18" charset="0"/>
              </a:rPr>
              <a:t>John 8:31</a:t>
            </a:r>
            <a:endParaRPr lang="en-US" sz="4800" b="1" spc="-100" dirty="0" smtClean="0">
              <a:latin typeface="Garamond" pitchFamily="18" charset="0"/>
            </a:endParaRPr>
          </a:p>
          <a:p>
            <a:pPr marL="236538">
              <a:lnSpc>
                <a:spcPct val="90000"/>
              </a:lnSpc>
              <a:spcBef>
                <a:spcPts val="0"/>
              </a:spcBef>
            </a:pPr>
            <a:r>
              <a:rPr lang="en-US" sz="4400" b="1" dirty="0"/>
              <a:t>“Then Jesus said to those Jews who believed Him</a:t>
            </a:r>
            <a:r>
              <a:rPr lang="en-US" sz="4400" b="1" dirty="0" smtClean="0"/>
              <a:t>,      ‘If you abide          in My  word</a:t>
            </a:r>
            <a:r>
              <a:rPr lang="en-US" sz="4400" b="1" dirty="0"/>
              <a:t>, </a:t>
            </a:r>
            <a:r>
              <a:rPr lang="en-US" sz="4400" b="1" dirty="0" smtClean="0"/>
              <a:t>     you are My </a:t>
            </a:r>
            <a:r>
              <a:rPr lang="en-US" sz="4400" b="1" dirty="0" err="1" smtClean="0"/>
              <a:t>dis-ciples</a:t>
            </a:r>
            <a:r>
              <a:rPr lang="en-US" sz="4400" b="1" dirty="0" smtClean="0"/>
              <a:t> indeed</a:t>
            </a:r>
            <a:r>
              <a:rPr lang="en-US" sz="4400" b="1" dirty="0"/>
              <a:t>.’”</a:t>
            </a:r>
            <a:endParaRPr lang="en-US" sz="4400" b="1" dirty="0" smtClean="0">
              <a:latin typeface="Garamond" pitchFamily="18" charset="0"/>
            </a:endParaRPr>
          </a:p>
        </p:txBody>
      </p:sp>
      <p:pic>
        <p:nvPicPr>
          <p:cNvPr id="5" name="Picture 4" descr="BibleSideAngles.jpg"/>
          <p:cNvPicPr>
            <a:picLocks noChangeAspect="1"/>
          </p:cNvPicPr>
          <p:nvPr/>
        </p:nvPicPr>
        <p:blipFill>
          <a:blip r:embed="rId4" cstate="print">
            <a:clrChange>
              <a:clrFrom>
                <a:srgbClr val="FFFFFF"/>
              </a:clrFrom>
              <a:clrTo>
                <a:srgbClr val="FFFFFF">
                  <a:alpha val="0"/>
                </a:srgbClr>
              </a:clrTo>
            </a:clrChange>
          </a:blip>
          <a:srcRect r="7995" b="10594"/>
          <a:stretch>
            <a:fillRect/>
          </a:stretch>
        </p:blipFill>
        <p:spPr>
          <a:xfrm>
            <a:off x="4724400" y="2819400"/>
            <a:ext cx="4419600" cy="4038600"/>
          </a:xfrm>
          <a:prstGeom prst="rect">
            <a:avLst/>
          </a:prstGeom>
          <a:effectLst>
            <a:outerShdw blurRad="50800" dist="38100" dir="8100000" algn="tr" rotWithShape="0">
              <a:prstClr val="black">
                <a:alpha val="40000"/>
              </a:prstClr>
            </a:outerShdw>
          </a:effectLst>
        </p:spPr>
      </p:pic>
    </p:spTree>
  </p:cSld>
  <p:clrMapOvr>
    <a:masterClrMapping/>
  </p:clrMapOvr>
  <p:transition spd="med">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838200"/>
            <a:ext cx="5257800" cy="5078313"/>
          </a:xfrm>
          <a:prstGeom prst="rect">
            <a:avLst/>
          </a:prstGeom>
          <a:noFill/>
          <a:ln w="9525">
            <a:noFill/>
            <a:miter lim="800000"/>
            <a:headEnd/>
            <a:tailEnd/>
          </a:ln>
        </p:spPr>
        <p:txBody>
          <a:bodyPr wrap="square">
            <a:spAutoFit/>
          </a:bodyPr>
          <a:lstStyle/>
          <a:p>
            <a:pPr algn="ctr">
              <a:lnSpc>
                <a:spcPct val="90000"/>
              </a:lnSpc>
              <a:spcBef>
                <a:spcPts val="0"/>
              </a:spcBef>
            </a:pPr>
            <a:r>
              <a:rPr lang="en-US" sz="6000" b="1" dirty="0">
                <a:latin typeface="Garamond" pitchFamily="18" charset="0"/>
              </a:rPr>
              <a:t>Some </a:t>
            </a:r>
            <a:r>
              <a:rPr lang="en-US" sz="6000" b="1" dirty="0" smtClean="0">
                <a:latin typeface="Garamond" pitchFamily="18" charset="0"/>
              </a:rPr>
              <a:t>serve </a:t>
            </a:r>
            <a:r>
              <a:rPr lang="en-US" sz="6000" b="1" dirty="0">
                <a:latin typeface="Garamond" pitchFamily="18" charset="0"/>
              </a:rPr>
              <a:t>God in one way while others teach He is worshiped in another way.</a:t>
            </a:r>
            <a:endParaRPr lang="en-US" sz="6000" b="1" spc="-100" dirty="0">
              <a:latin typeface="Garamond" pitchFamily="18" charset="0"/>
            </a:endParaRPr>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descr="PowerPoint2"/>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sp>
        <p:nvSpPr>
          <p:cNvPr id="3082" name="Text Box 10"/>
          <p:cNvSpPr txBox="1">
            <a:spLocks noChangeArrowheads="1"/>
          </p:cNvSpPr>
          <p:nvPr/>
        </p:nvSpPr>
        <p:spPr bwMode="auto">
          <a:xfrm>
            <a:off x="457200" y="969963"/>
            <a:ext cx="5257800" cy="5155257"/>
          </a:xfrm>
          <a:prstGeom prst="rect">
            <a:avLst/>
          </a:prstGeom>
          <a:noFill/>
          <a:ln w="9525">
            <a:noFill/>
            <a:miter lim="800000"/>
            <a:headEnd/>
            <a:tailEnd/>
          </a:ln>
        </p:spPr>
        <p:txBody>
          <a:bodyPr wrap="square">
            <a:spAutoFit/>
          </a:bodyPr>
          <a:lstStyle/>
          <a:p>
            <a:pPr algn="ctr">
              <a:spcBef>
                <a:spcPts val="0"/>
              </a:spcBef>
            </a:pPr>
            <a:r>
              <a:rPr lang="en-US" sz="4400" b="1" dirty="0">
                <a:latin typeface="Garamond" pitchFamily="18" charset="0"/>
              </a:rPr>
              <a:t>1 Corinthians </a:t>
            </a:r>
            <a:r>
              <a:rPr lang="en-US" sz="4400" b="1" dirty="0" smtClean="0">
                <a:latin typeface="Garamond" pitchFamily="18" charset="0"/>
              </a:rPr>
              <a:t>1:10 </a:t>
            </a:r>
            <a:endParaRPr lang="en-US" sz="2000" b="1" dirty="0"/>
          </a:p>
          <a:p>
            <a:pPr algn="ctr">
              <a:spcBef>
                <a:spcPts val="1800"/>
              </a:spcBef>
            </a:pPr>
            <a:r>
              <a:rPr lang="en-US" sz="3000" b="1" dirty="0" smtClean="0"/>
              <a:t>“Now I plead with you, brethren, by the name of our Lord Jesus Christ, that you all speak the same thing, and that there be no divisions among you, but that you be perfectly joined together in the same mind and in the same judgment.”</a:t>
            </a:r>
            <a:endParaRPr lang="en-US" sz="3000" dirty="0"/>
          </a:p>
        </p:txBody>
      </p:sp>
      <p:pic>
        <p:nvPicPr>
          <p:cNvPr id="8" name="Picture 7" descr="Confused.png"/>
          <p:cNvPicPr>
            <a:picLocks noChangeAspect="1"/>
          </p:cNvPicPr>
          <p:nvPr/>
        </p:nvPicPr>
        <p:blipFill>
          <a:blip r:embed="rId4" cstate="print"/>
          <a:stretch>
            <a:fillRect/>
          </a:stretch>
        </p:blipFill>
        <p:spPr>
          <a:xfrm>
            <a:off x="5715000" y="1143000"/>
            <a:ext cx="2743200" cy="3429000"/>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82">
                                            <p:txEl>
                                              <p:pRg st="0" end="0"/>
                                            </p:txEl>
                                          </p:spTgt>
                                        </p:tgtEl>
                                        <p:attrNameLst>
                                          <p:attrName>style.visibility</p:attrName>
                                        </p:attrNameLst>
                                      </p:cBhvr>
                                      <p:to>
                                        <p:strVal val="visible"/>
                                      </p:to>
                                    </p:set>
                                    <p:anim calcmode="lin" valueType="num">
                                      <p:cBhvr>
                                        <p:cTn id="7" dur="1000" fill="hold"/>
                                        <p:tgtEl>
                                          <p:spTgt spid="308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0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3082">
                                            <p:txEl>
                                              <p:pRg st="1" end="1"/>
                                            </p:txEl>
                                          </p:spTgt>
                                        </p:tgtEl>
                                        <p:attrNameLst>
                                          <p:attrName>style.visibility</p:attrName>
                                        </p:attrNameLst>
                                      </p:cBhvr>
                                      <p:to>
                                        <p:strVal val="visible"/>
                                      </p:to>
                                    </p:set>
                                    <p:animEffect transition="in" filter="fade">
                                      <p:cBhvr>
                                        <p:cTn id="12" dur="1000"/>
                                        <p:tgtEl>
                                          <p:spTgt spid="3082">
                                            <p:txEl>
                                              <p:pRg st="1" end="1"/>
                                            </p:txEl>
                                          </p:spTgt>
                                        </p:tgtEl>
                                      </p:cBhvr>
                                    </p:animEffect>
                                    <p:anim calcmode="lin" valueType="num">
                                      <p:cBhvr>
                                        <p:cTn id="13" dur="1000" fill="hold"/>
                                        <p:tgtEl>
                                          <p:spTgt spid="308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8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PowerPoint1"/>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pic>
        <p:nvPicPr>
          <p:cNvPr id="6" name="Picture 13" descr="PowerPoint1"/>
          <p:cNvPicPr>
            <a:picLocks noChangeAspect="1" noChangeArrowheads="1"/>
          </p:cNvPicPr>
          <p:nvPr/>
        </p:nvPicPr>
        <p:blipFill>
          <a:blip r:embed="rId3" cstate="print"/>
          <a:srcRect l="34167" t="34672" r="39166" b="53284"/>
          <a:stretch>
            <a:fillRect/>
          </a:stretch>
        </p:blipFill>
        <p:spPr bwMode="auto">
          <a:xfrm>
            <a:off x="3352800" y="2971800"/>
            <a:ext cx="2438400" cy="838200"/>
          </a:xfrm>
          <a:prstGeom prst="rect">
            <a:avLst/>
          </a:prstGeom>
          <a:noFill/>
        </p:spPr>
      </p:pic>
      <p:sp>
        <p:nvSpPr>
          <p:cNvPr id="2056" name="Text Box 8"/>
          <p:cNvSpPr txBox="1">
            <a:spLocks noChangeArrowheads="1"/>
          </p:cNvSpPr>
          <p:nvPr/>
        </p:nvSpPr>
        <p:spPr bwMode="auto">
          <a:xfrm>
            <a:off x="1295400" y="1828800"/>
            <a:ext cx="6553200" cy="3170099"/>
          </a:xfrm>
          <a:prstGeom prst="rect">
            <a:avLst/>
          </a:prstGeom>
          <a:noFill/>
          <a:ln w="9525">
            <a:noFill/>
            <a:miter lim="800000"/>
            <a:headEnd/>
            <a:tailEnd/>
          </a:ln>
        </p:spPr>
        <p:txBody>
          <a:bodyPr wrap="square">
            <a:spAutoFit/>
          </a:bodyPr>
          <a:lstStyle/>
          <a:p>
            <a:pPr algn="ctr">
              <a:spcBef>
                <a:spcPct val="50000"/>
              </a:spcBef>
            </a:pPr>
            <a:r>
              <a:rPr lang="en-US" sz="4000" b="1" i="1" dirty="0" smtClean="0">
                <a:solidFill>
                  <a:srgbClr val="561715"/>
                </a:solidFill>
                <a:latin typeface="Times New Roman" pitchFamily="18" charset="0"/>
                <a:cs typeface="Times New Roman" pitchFamily="18" charset="0"/>
              </a:rPr>
              <a:t>Is there a way to cut through all of this confusion and discover the truth about what God expects of men and women in this life? </a:t>
            </a:r>
            <a:endParaRPr lang="en-US" b="1" i="1" dirty="0">
              <a:solidFill>
                <a:srgbClr val="561715"/>
              </a:solidFill>
              <a:latin typeface="Times New Roman" pitchFamily="18" charset="0"/>
              <a:cs typeface="Times New Roman" pitchFamily="18" charset="0"/>
            </a:endParaRPr>
          </a:p>
        </p:txBody>
      </p:sp>
      <p:sp>
        <p:nvSpPr>
          <p:cNvPr id="7" name="TextBox 6"/>
          <p:cNvSpPr txBox="1"/>
          <p:nvPr/>
        </p:nvSpPr>
        <p:spPr>
          <a:xfrm>
            <a:off x="1295400" y="1906012"/>
            <a:ext cx="6553200" cy="3046988"/>
          </a:xfrm>
          <a:prstGeom prst="rect">
            <a:avLst/>
          </a:prstGeom>
          <a:solidFill>
            <a:schemeClr val="tx2">
              <a:lumMod val="50000"/>
              <a:lumOff val="50000"/>
              <a:alpha val="63000"/>
            </a:schemeClr>
          </a:solidFill>
          <a:effectLst>
            <a:softEdge rad="127000"/>
          </a:effectLst>
        </p:spPr>
        <p:txBody>
          <a:bodyPr wrap="square" rtlCol="0">
            <a:spAutoFit/>
          </a:bodyPr>
          <a:lstStyle/>
          <a:p>
            <a:pPr algn="ctr">
              <a:spcBef>
                <a:spcPts val="1800"/>
              </a:spcBef>
              <a:spcAft>
                <a:spcPts val="1800"/>
              </a:spcAft>
            </a:pPr>
            <a:endParaRPr lang="en-US" sz="2800" b="1" i="1" dirty="0" smtClean="0">
              <a:solidFill>
                <a:schemeClr val="bg1"/>
              </a:solidFill>
              <a:effectLst>
                <a:outerShdw blurRad="38100" dist="38100" dir="2700000" algn="tl">
                  <a:srgbClr val="000000">
                    <a:alpha val="43137"/>
                  </a:srgbClr>
                </a:outerShdw>
              </a:effectLst>
              <a:latin typeface="Garamond" pitchFamily="18" charset="0"/>
            </a:endParaRPr>
          </a:p>
          <a:p>
            <a:pPr algn="ctr">
              <a:spcBef>
                <a:spcPts val="1800"/>
              </a:spcBef>
              <a:spcAft>
                <a:spcPts val="1800"/>
              </a:spcAft>
            </a:pPr>
            <a:r>
              <a:rPr lang="en-US" sz="8800" b="1" i="1"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Garamond" pitchFamily="18" charset="0"/>
              </a:rPr>
              <a:t>YES!</a:t>
            </a:r>
          </a:p>
          <a:p>
            <a:pPr algn="ctr">
              <a:spcBef>
                <a:spcPts val="1800"/>
              </a:spcBef>
              <a:spcAft>
                <a:spcPts val="4200"/>
              </a:spcAft>
            </a:pPr>
            <a:endParaRPr lang="en-US" sz="1600" b="1" i="1" dirty="0">
              <a:solidFill>
                <a:schemeClr val="bg1"/>
              </a:solidFill>
              <a:effectLst>
                <a:outerShdw blurRad="38100" dist="38100" dir="2700000" algn="tl">
                  <a:srgbClr val="000000">
                    <a:alpha val="43137"/>
                  </a:srgbClr>
                </a:outerShdw>
              </a:effectLst>
              <a:latin typeface="Garamond"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1" name="Text Box 5"/>
          <p:cNvSpPr txBox="1">
            <a:spLocks noChangeArrowheads="1"/>
          </p:cNvSpPr>
          <p:nvPr/>
        </p:nvSpPr>
        <p:spPr bwMode="auto">
          <a:xfrm>
            <a:off x="2743200" y="1219200"/>
            <a:ext cx="5791200" cy="1446550"/>
          </a:xfrm>
          <a:prstGeom prst="rect">
            <a:avLst/>
          </a:prstGeom>
          <a:noFill/>
          <a:ln w="9525">
            <a:noFill/>
            <a:miter lim="800000"/>
            <a:headEnd/>
            <a:tailEnd/>
          </a:ln>
        </p:spPr>
        <p:txBody>
          <a:bodyPr wrap="square">
            <a:spAutoFit/>
          </a:bodyPr>
          <a:lstStyle/>
          <a:p>
            <a:pPr algn="ctr">
              <a:spcBef>
                <a:spcPct val="50000"/>
              </a:spcBef>
            </a:pPr>
            <a:r>
              <a:rPr lang="en-US" sz="4400" b="1" dirty="0" smtClean="0">
                <a:solidFill>
                  <a:srgbClr val="561715"/>
                </a:solidFill>
                <a:latin typeface="Times New Roman" pitchFamily="18" charset="0"/>
                <a:cs typeface="Times New Roman" pitchFamily="18" charset="0"/>
              </a:rPr>
              <a:t>The Answer is Found in God’s Word</a:t>
            </a:r>
            <a:endParaRPr lang="en-US" b="1" dirty="0">
              <a:solidFill>
                <a:srgbClr val="561715"/>
              </a:solidFill>
              <a:latin typeface="Times New Roman" pitchFamily="18" charset="0"/>
              <a:cs typeface="Times New Roman" pitchFamily="18" charset="0"/>
            </a:endParaRPr>
          </a:p>
        </p:txBody>
      </p:sp>
      <p:sp>
        <p:nvSpPr>
          <p:cNvPr id="4102" name="Text Box 6"/>
          <p:cNvSpPr txBox="1">
            <a:spLocks noChangeArrowheads="1"/>
          </p:cNvSpPr>
          <p:nvPr/>
        </p:nvSpPr>
        <p:spPr bwMode="auto">
          <a:xfrm>
            <a:off x="990600" y="3124200"/>
            <a:ext cx="7543800" cy="2000548"/>
          </a:xfrm>
          <a:prstGeom prst="rect">
            <a:avLst/>
          </a:prstGeom>
          <a:noFill/>
          <a:ln w="9525">
            <a:noFill/>
            <a:miter lim="800000"/>
            <a:headEnd/>
            <a:tailEnd/>
          </a:ln>
        </p:spPr>
        <p:txBody>
          <a:bodyPr wrap="square">
            <a:spAutoFit/>
          </a:bodyPr>
          <a:lstStyle/>
          <a:p>
            <a:r>
              <a:rPr lang="en-US" sz="4400" b="1" dirty="0">
                <a:latin typeface="Garamond" pitchFamily="18" charset="0"/>
              </a:rPr>
              <a:t>Psalm 119:105 </a:t>
            </a:r>
            <a:endParaRPr lang="en-US" sz="4400" b="1" dirty="0" smtClean="0">
              <a:latin typeface="Garamond" pitchFamily="18" charset="0"/>
            </a:endParaRPr>
          </a:p>
          <a:p>
            <a:pPr lvl="1"/>
            <a:r>
              <a:rPr lang="en-US" sz="4000" b="1" dirty="0" smtClean="0"/>
              <a:t>“</a:t>
            </a:r>
            <a:r>
              <a:rPr lang="en-US" sz="4000" b="1" dirty="0"/>
              <a:t>Your word is a lamp to my feet and a light to my path.”</a:t>
            </a:r>
            <a:endParaRPr lang="en-US" sz="4000" dirty="0"/>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762000" y="1371600"/>
            <a:ext cx="2743200" cy="1755648"/>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2" name="Text Box 6"/>
          <p:cNvSpPr txBox="1">
            <a:spLocks noChangeArrowheads="1"/>
          </p:cNvSpPr>
          <p:nvPr/>
        </p:nvSpPr>
        <p:spPr bwMode="auto">
          <a:xfrm>
            <a:off x="990600" y="1295400"/>
            <a:ext cx="7543800" cy="4462760"/>
          </a:xfrm>
          <a:prstGeom prst="rect">
            <a:avLst/>
          </a:prstGeom>
          <a:noFill/>
          <a:ln w="9525">
            <a:noFill/>
            <a:miter lim="800000"/>
            <a:headEnd/>
            <a:tailEnd/>
          </a:ln>
        </p:spPr>
        <p:txBody>
          <a:bodyPr wrap="square">
            <a:spAutoFit/>
          </a:bodyPr>
          <a:lstStyle/>
          <a:p>
            <a:r>
              <a:rPr lang="en-US" sz="4400" b="1" dirty="0" smtClean="0">
                <a:latin typeface="Garamond" pitchFamily="18" charset="0"/>
              </a:rPr>
              <a:t>                    2 Timothy 3:16-17</a:t>
            </a:r>
          </a:p>
          <a:p>
            <a:endParaRPr lang="en-US" sz="1200" b="1" dirty="0" smtClean="0">
              <a:latin typeface="Garamond" pitchFamily="18" charset="0"/>
            </a:endParaRPr>
          </a:p>
          <a:p>
            <a:r>
              <a:rPr lang="en-US" sz="3200" b="1" dirty="0" smtClean="0"/>
              <a:t>                     “All Scripture is given by   </a:t>
            </a:r>
          </a:p>
          <a:p>
            <a:r>
              <a:rPr lang="en-US" sz="3200" b="1" dirty="0"/>
              <a:t> </a:t>
            </a:r>
            <a:r>
              <a:rPr lang="en-US" sz="3200" b="1" dirty="0" smtClean="0"/>
              <a:t>         inspiration of God, and is profitable for doctrine, for reproof, for correction, for instruction in righteousness, that the man of God may be complete, thoroughly equipped for every good work.”</a:t>
            </a:r>
            <a:endParaRPr lang="en-US" sz="3200" dirty="0"/>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762000" y="1371600"/>
            <a:ext cx="2743200" cy="1755648"/>
          </a:xfrm>
          <a:prstGeom prst="rect">
            <a:avLst/>
          </a:prstGeom>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owerPoint3"/>
          <p:cNvPicPr>
            <a:picLocks noChangeAspect="1" noChangeArrowheads="1"/>
          </p:cNvPicPr>
          <p:nvPr/>
        </p:nvPicPr>
        <p:blipFill>
          <a:blip r:embed="rId3" cstate="print"/>
          <a:srcRect/>
          <a:stretch>
            <a:fillRect/>
          </a:stretch>
        </p:blipFill>
        <p:spPr bwMode="auto">
          <a:xfrm>
            <a:off x="0" y="-52388"/>
            <a:ext cx="9144000" cy="6961188"/>
          </a:xfrm>
          <a:prstGeom prst="rect">
            <a:avLst/>
          </a:prstGeom>
          <a:noFill/>
        </p:spPr>
      </p:pic>
      <p:sp>
        <p:nvSpPr>
          <p:cNvPr id="4102" name="Text Box 6"/>
          <p:cNvSpPr txBox="1">
            <a:spLocks noChangeArrowheads="1"/>
          </p:cNvSpPr>
          <p:nvPr/>
        </p:nvSpPr>
        <p:spPr bwMode="auto">
          <a:xfrm>
            <a:off x="990600" y="1447800"/>
            <a:ext cx="7543800" cy="3816429"/>
          </a:xfrm>
          <a:prstGeom prst="rect">
            <a:avLst/>
          </a:prstGeom>
          <a:noFill/>
          <a:ln w="9525">
            <a:noFill/>
            <a:miter lim="800000"/>
            <a:headEnd/>
            <a:tailEnd/>
          </a:ln>
        </p:spPr>
        <p:txBody>
          <a:bodyPr wrap="square">
            <a:spAutoFit/>
          </a:bodyPr>
          <a:lstStyle/>
          <a:p>
            <a:r>
              <a:rPr lang="en-US" sz="4400" b="1" dirty="0" smtClean="0">
                <a:latin typeface="Garamond" pitchFamily="18" charset="0"/>
              </a:rPr>
              <a:t>                    </a:t>
            </a:r>
            <a:r>
              <a:rPr lang="en-US" sz="5400" b="1" dirty="0" smtClean="0">
                <a:latin typeface="Garamond" pitchFamily="18" charset="0"/>
              </a:rPr>
              <a:t>Ephesians 3:4</a:t>
            </a:r>
            <a:endParaRPr lang="en-US" sz="4400" b="1" dirty="0" smtClean="0">
              <a:latin typeface="Garamond" pitchFamily="18" charset="0"/>
            </a:endParaRPr>
          </a:p>
          <a:p>
            <a:endParaRPr lang="en-US" sz="1200" b="1" dirty="0" smtClean="0">
              <a:latin typeface="Garamond" pitchFamily="18" charset="0"/>
            </a:endParaRPr>
          </a:p>
          <a:p>
            <a:r>
              <a:rPr lang="en-US" sz="3200" b="1" dirty="0" smtClean="0"/>
              <a:t>                     </a:t>
            </a:r>
            <a:r>
              <a:rPr lang="en-US" sz="4400" b="1" dirty="0" smtClean="0"/>
              <a:t>“...When you read, you may understand my knowledge in the mystery of Christ.”</a:t>
            </a:r>
            <a:endParaRPr lang="en-US" sz="3200" dirty="0"/>
          </a:p>
        </p:txBody>
      </p:sp>
      <p:pic>
        <p:nvPicPr>
          <p:cNvPr id="7" name="Picture 6" descr="open-bible.jpeg"/>
          <p:cNvPicPr>
            <a:picLocks noChangeAspect="1"/>
          </p:cNvPicPr>
          <p:nvPr/>
        </p:nvPicPr>
        <p:blipFill>
          <a:blip r:embed="rId4" cstate="print">
            <a:clrChange>
              <a:clrFrom>
                <a:srgbClr val="FFFFFF"/>
              </a:clrFrom>
              <a:clrTo>
                <a:srgbClr val="FFFFFF">
                  <a:alpha val="0"/>
                </a:srgbClr>
              </a:clrTo>
            </a:clrChange>
          </a:blip>
          <a:stretch>
            <a:fillRect/>
          </a:stretch>
        </p:blipFill>
        <p:spPr>
          <a:xfrm>
            <a:off x="762000" y="1371600"/>
            <a:ext cx="2743200" cy="1755648"/>
          </a:xfrm>
          <a:prstGeom prst="rect">
            <a:avLst/>
          </a:prstGeom>
        </p:spPr>
      </p:pic>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calcmode="lin" valueType="num">
                                      <p:cBhvr>
                                        <p:cTn id="7" dur="1000" fill="hold"/>
                                        <p:tgtEl>
                                          <p:spTgt spid="410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10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2">
                                            <p:txEl>
                                              <p:pRg st="0" end="0"/>
                                            </p:txEl>
                                          </p:spTgt>
                                        </p:tgtEl>
                                      </p:cBhvr>
                                    </p:animEffect>
                                  </p:childTnLst>
                                </p:cTn>
                              </p:par>
                              <p:par>
                                <p:cTn id="10" presetID="42" presetClass="entr" presetSubtype="0" fill="hold" nodeType="with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Effect transition="in" filter="fade">
                                      <p:cBhvr>
                                        <p:cTn id="12" dur="1000"/>
                                        <p:tgtEl>
                                          <p:spTgt spid="4102">
                                            <p:txEl>
                                              <p:pRg st="2" end="2"/>
                                            </p:txEl>
                                          </p:spTgt>
                                        </p:tgtEl>
                                      </p:cBhvr>
                                    </p:animEffect>
                                    <p:anim calcmode="lin" valueType="num">
                                      <p:cBhvr>
                                        <p:cTn id="13" dur="1000" fill="hold"/>
                                        <p:tgtEl>
                                          <p:spTgt spid="410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10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PowerPoint1"/>
          <p:cNvPicPr>
            <a:picLocks noChangeAspect="1" noChangeArrowheads="1"/>
          </p:cNvPicPr>
          <p:nvPr/>
        </p:nvPicPr>
        <p:blipFill>
          <a:blip r:embed="rId3" cstate="print"/>
          <a:srcRect/>
          <a:stretch>
            <a:fillRect/>
          </a:stretch>
        </p:blipFill>
        <p:spPr bwMode="auto">
          <a:xfrm>
            <a:off x="0" y="-50800"/>
            <a:ext cx="9144000" cy="6959600"/>
          </a:xfrm>
          <a:prstGeom prst="rect">
            <a:avLst/>
          </a:prstGeom>
          <a:noFill/>
        </p:spPr>
      </p:pic>
      <p:pic>
        <p:nvPicPr>
          <p:cNvPr id="6" name="Picture 13" descr="PowerPoint1"/>
          <p:cNvPicPr>
            <a:picLocks noChangeAspect="1" noChangeArrowheads="1"/>
          </p:cNvPicPr>
          <p:nvPr/>
        </p:nvPicPr>
        <p:blipFill>
          <a:blip r:embed="rId3" cstate="print"/>
          <a:srcRect l="34167" t="34672" r="39166" b="53284"/>
          <a:stretch>
            <a:fillRect/>
          </a:stretch>
        </p:blipFill>
        <p:spPr bwMode="auto">
          <a:xfrm>
            <a:off x="3352800" y="2971800"/>
            <a:ext cx="2438400" cy="838200"/>
          </a:xfrm>
          <a:prstGeom prst="rect">
            <a:avLst/>
          </a:prstGeom>
          <a:noFill/>
        </p:spPr>
      </p:pic>
      <p:sp>
        <p:nvSpPr>
          <p:cNvPr id="2056" name="Text Box 8"/>
          <p:cNvSpPr txBox="1">
            <a:spLocks noChangeArrowheads="1"/>
          </p:cNvSpPr>
          <p:nvPr/>
        </p:nvSpPr>
        <p:spPr bwMode="auto">
          <a:xfrm>
            <a:off x="1295400" y="1981200"/>
            <a:ext cx="6553200" cy="2585323"/>
          </a:xfrm>
          <a:prstGeom prst="rect">
            <a:avLst/>
          </a:prstGeom>
          <a:noFill/>
          <a:ln w="9525">
            <a:noFill/>
            <a:miter lim="800000"/>
            <a:headEnd/>
            <a:tailEnd/>
          </a:ln>
        </p:spPr>
        <p:txBody>
          <a:bodyPr wrap="square">
            <a:spAutoFit/>
          </a:bodyPr>
          <a:lstStyle/>
          <a:p>
            <a:pPr algn="ctr">
              <a:spcBef>
                <a:spcPct val="50000"/>
              </a:spcBef>
            </a:pPr>
            <a:r>
              <a:rPr lang="en-US" sz="5400" b="1" i="1" dirty="0" smtClean="0">
                <a:solidFill>
                  <a:srgbClr val="561715"/>
                </a:solidFill>
                <a:latin typeface="Times New Roman" pitchFamily="18" charset="0"/>
                <a:cs typeface="Times New Roman" pitchFamily="18" charset="0"/>
              </a:rPr>
              <a:t>“Don’t different people understand                                             the Bible differently?”</a:t>
            </a:r>
            <a:endParaRPr lang="en-US" sz="3600" b="1" i="1" dirty="0">
              <a:solidFill>
                <a:srgbClr val="561715"/>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LongProperties xmlns="http://schemas.microsoft.com/office/2006/metadata/longProperties"/>
</file>

<file path=customXml/itemProps1.xml><?xml version="1.0" encoding="utf-8"?>
<ds:datastoreItem xmlns:ds="http://schemas.openxmlformats.org/officeDocument/2006/customXml" ds:itemID="{D1D092D3-C5BE-419C-8038-B0913A7FEEB4}">
  <ds:schemaRefs>
    <ds:schemaRef ds:uri="http://schemas.microsoft.com/sharepoint/v3/contenttype/forms"/>
  </ds:schemaRefs>
</ds:datastoreItem>
</file>

<file path=customXml/itemProps2.xml><?xml version="1.0" encoding="utf-8"?>
<ds:datastoreItem xmlns:ds="http://schemas.openxmlformats.org/officeDocument/2006/customXml" ds:itemID="{3131A19B-AD8B-4DC9-B17D-578CD9D83A4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363</TotalTime>
  <Words>644</Words>
  <Application>Microsoft Office PowerPoint</Application>
  <PresentationFormat>On-screen Show (4:3)</PresentationFormat>
  <Paragraphs>86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Garamond</vt:lpstr>
      <vt:lpstr>ＭＳ Ｐゴシック</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OlsenParkLaptop</cp:lastModifiedBy>
  <cp:revision>18</cp:revision>
  <dcterms:created xsi:type="dcterms:W3CDTF">2006-10-26T19:29:28Z</dcterms:created>
  <dcterms:modified xsi:type="dcterms:W3CDTF">2012-03-20T20:37:30Z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TC103795049990</vt:lpwstr>
  </property>
</Properties>
</file>