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saveSubsetFonts="1">
  <p:sldMasterIdLst>
    <p:sldMasterId id="2147483648" r:id="rId2"/>
  </p:sldMasterIdLst>
  <p:notesMasterIdLst>
    <p:notesMasterId r:id="rId17"/>
  </p:notesMasterIdLst>
  <p:sldIdLst>
    <p:sldId id="258" r:id="rId3"/>
    <p:sldId id="257" r:id="rId4"/>
    <p:sldId id="270" r:id="rId5"/>
    <p:sldId id="271" r:id="rId6"/>
    <p:sldId id="272" r:id="rId7"/>
    <p:sldId id="261" r:id="rId8"/>
    <p:sldId id="262" r:id="rId9"/>
    <p:sldId id="263" r:id="rId10"/>
    <p:sldId id="264" r:id="rId11"/>
    <p:sldId id="265" r:id="rId12"/>
    <p:sldId id="266" r:id="rId13"/>
    <p:sldId id="267" r:id="rId14"/>
    <p:sldId id="259" r:id="rId15"/>
    <p:sldId id="260" r:id="rId16"/>
  </p:sldIdLst>
  <p:sldSz cx="9144000" cy="6858000" type="screen4x3"/>
  <p:notesSz cx="6858000" cy="9144000"/>
  <p:embeddedFontLst>
    <p:embeddedFont>
      <p:font typeface="Pristina" pitchFamily="66" charset="0"/>
      <p:regular r:id="rId18"/>
    </p:embeddedFont>
    <p:embeddedFont>
      <p:font typeface="Calibri" pitchFamily="34" charset="0"/>
      <p:regular r:id="rId19"/>
      <p:bold r:id="rId20"/>
      <p:italic r:id="rId21"/>
      <p:boldItalic r:id="rId22"/>
    </p:embeddedFont>
    <p:embeddedFont>
      <p:font typeface="TITUS Cyberbit Basic" pitchFamily="18" charset="0"/>
      <p:regular r:id="rId2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9343" autoAdjust="0"/>
  </p:normalViewPr>
  <p:slideViewPr>
    <p:cSldViewPr>
      <p:cViewPr varScale="1">
        <p:scale>
          <a:sx n="70" d="100"/>
          <a:sy n="70" d="100"/>
        </p:scale>
        <p:origin x="-1080"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1.fntdata"/><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font" Target="fonts/font4.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6.fntdata"/><Relationship Id="rId10" Type="http://schemas.openxmlformats.org/officeDocument/2006/relationships/slide" Target="slides/slide8.xml"/><Relationship Id="rId19" Type="http://schemas.openxmlformats.org/officeDocument/2006/relationships/font" Target="fonts/font2.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5.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E3266D-87F8-446B-8646-0114A945DD39}" type="datetimeFigureOut">
              <a:rPr lang="en-US" smtClean="0"/>
              <a:pPr/>
              <a:t>3/20/2011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4C6962-AF5B-491B-8445-51A841B32C1E}" type="slidenum">
              <a:rPr lang="en-US" smtClean="0"/>
              <a:pPr/>
              <a:t>‹#›</a:t>
            </a:fld>
            <a:endParaRPr lang="en-US"/>
          </a:p>
        </p:txBody>
      </p:sp>
    </p:spTree>
    <p:extLst>
      <p:ext uri="{BB962C8B-B14F-4D97-AF65-F5344CB8AC3E}">
        <p14:creationId xmlns:p14="http://schemas.microsoft.com/office/powerpoint/2010/main" xmlns="" val="4016219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FDB0C2-1F3D-4594-BC97-D21C5CE96C4E}" type="datetimeFigureOut">
              <a:rPr lang="en-US" smtClean="0">
                <a:solidFill>
                  <a:prstClr val="black">
                    <a:tint val="75000"/>
                  </a:prstClr>
                </a:solidFill>
              </a:rPr>
              <a:pPr/>
              <a:t>3/20/2011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48A5C28-A9AF-48F7-A492-117CD84F551A}" type="slidenum">
              <a:rPr lang="en-US" smtClean="0">
                <a:solidFill>
                  <a:prstClr val="black">
                    <a:tint val="75000"/>
                  </a:prstClr>
                </a:solidFill>
              </a:rPr>
              <a:pPr/>
              <a:t>‹#›</a:t>
            </a:fld>
            <a:endParaRPr lang="en-US">
              <a:solidFill>
                <a:prstClr val="black">
                  <a:tint val="75000"/>
                </a:prstClr>
              </a:solidFill>
            </a:endParaRPr>
          </a:p>
        </p:txBody>
      </p:sp>
      <p:sp>
        <p:nvSpPr>
          <p:cNvPr id="7" name="Content Placeholder 6"/>
          <p:cNvSpPr>
            <a:spLocks noGrp="1"/>
          </p:cNvSpPr>
          <p:nvPr>
            <p:ph sz="quarter" idx="13"/>
          </p:nvPr>
        </p:nvSpPr>
        <p:spPr>
          <a:xfrm>
            <a:off x="533400" y="1752600"/>
            <a:ext cx="81534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16523613_bird2.jpg"/>
          <p:cNvPicPr>
            <a:picLocks noChangeAspect="1"/>
          </p:cNvPicPr>
          <p:nvPr userDrawn="1"/>
        </p:nvPicPr>
        <p:blipFill>
          <a:blip r:embed="rId3" cstate="print">
            <a:lum bright="-34000"/>
          </a:blip>
          <a:srcRect/>
          <a:stretch>
            <a:fillRect/>
          </a:stretch>
        </p:blipFill>
        <p:spPr>
          <a:xfrm>
            <a:off x="0" y="-1"/>
            <a:ext cx="9144000" cy="6864679"/>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FDB0C2-1F3D-4594-BC97-D21C5CE96C4E}" type="datetimeFigureOut">
              <a:rPr lang="en-US">
                <a:solidFill>
                  <a:prstClr val="black">
                    <a:tint val="75000"/>
                  </a:prstClr>
                </a:solidFill>
              </a:rPr>
              <a:pPr/>
              <a:t>3/20/2011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A5C28-A9AF-48F7-A492-117CD84F551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58936986"/>
      </p:ext>
    </p:extLst>
  </p:cSld>
  <p:clrMap bg1="dk1" tx1="lt1" bg2="dk2" tx2="lt2" accent1="accent1" accent2="accent2" accent3="accent3" accent4="accent4" accent5="accent5" accent6="accent6" hlink="hlink" folHlink="folHlink"/>
  <p:sldLayoutIdLst>
    <p:sldLayoutId id="214748365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effectLst>
                  <a:outerShdw blurRad="50800" dist="38100" dir="5400000" algn="t" rotWithShape="0">
                    <a:prstClr val="black">
                      <a:alpha val="40000"/>
                    </a:prstClr>
                  </a:outerShdw>
                </a:effectLst>
                <a:latin typeface="Pristina" pitchFamily="66" charset="0"/>
              </a:rPr>
              <a:t>Hebrews 11:1-6</a:t>
            </a:r>
            <a:endParaRPr lang="en-US" sz="6000" b="1" dirty="0">
              <a:effectLst>
                <a:outerShdw blurRad="50800" dist="38100" dir="5400000" algn="t" rotWithShape="0">
                  <a:prstClr val="black">
                    <a:alpha val="40000"/>
                  </a:prstClr>
                </a:outerShdw>
              </a:effectLst>
              <a:latin typeface="Pristina" pitchFamily="66" charset="0"/>
            </a:endParaRPr>
          </a:p>
        </p:txBody>
      </p:sp>
      <p:sp>
        <p:nvSpPr>
          <p:cNvPr id="3" name="Content Placeholder 2"/>
          <p:cNvSpPr>
            <a:spLocks noGrp="1"/>
          </p:cNvSpPr>
          <p:nvPr>
            <p:ph sz="quarter" idx="13"/>
          </p:nvPr>
        </p:nvSpPr>
        <p:spPr>
          <a:xfrm>
            <a:off x="533400" y="1752600"/>
            <a:ext cx="8153400" cy="4648200"/>
          </a:xfrm>
        </p:spPr>
        <p:txBody>
          <a:bodyPr>
            <a:normAutofit fontScale="92500" lnSpcReduction="10000"/>
          </a:bodyPr>
          <a:lstStyle/>
          <a:p>
            <a:pPr marL="0" indent="0">
              <a:buNone/>
            </a:pPr>
            <a:r>
              <a:rPr lang="en-US" b="1" dirty="0" smtClean="0">
                <a:effectLst>
                  <a:outerShdw blurRad="50800" dist="38100" dir="5400000" algn="t" rotWithShape="0">
                    <a:prstClr val="black">
                      <a:alpha val="40000"/>
                    </a:prstClr>
                  </a:outerShdw>
                </a:effectLst>
              </a:rPr>
              <a:t>“Now faith is the substance of things hoped for, the evidence of things not seen. For by it the elders obtained a good testimony. By faith we understand that the worlds were framed by the word of God, so that the things which are seen were not made of things which are visible. By faith Abel offered to God a more excellent sacrifice than Cain, through which he obtained witness that he was righteous, God testifying of his gifts; and through it he being dead still speaks…”</a:t>
            </a:r>
            <a:endParaRPr lang="en-US" b="1" dirty="0">
              <a:effectLst>
                <a:outerShdw blurRad="50800" dist="38100" dir="5400000" algn="t" rotWithShape="0">
                  <a:prstClr val="black">
                    <a:alpha val="40000"/>
                  </a:prst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b="1" dirty="0" smtClean="0">
                <a:effectLst>
                  <a:outerShdw blurRad="50800" dist="38100" dir="5400000" algn="t" rotWithShape="0">
                    <a:prstClr val="black">
                      <a:alpha val="40000"/>
                    </a:prstClr>
                  </a:outerShdw>
                </a:effectLst>
                <a:latin typeface="Pristina" pitchFamily="66" charset="0"/>
              </a:rPr>
              <a:t>Faith is Substance and Evidence</a:t>
            </a:r>
          </a:p>
        </p:txBody>
      </p:sp>
      <p:sp>
        <p:nvSpPr>
          <p:cNvPr id="3" name="Content Placeholder 2"/>
          <p:cNvSpPr>
            <a:spLocks noGrp="1"/>
          </p:cNvSpPr>
          <p:nvPr>
            <p:ph sz="quarter" idx="13"/>
          </p:nvPr>
        </p:nvSpPr>
        <p:spPr>
          <a:xfrm>
            <a:off x="533400" y="1600200"/>
            <a:ext cx="8153400" cy="4800600"/>
          </a:xfrm>
        </p:spPr>
        <p:txBody>
          <a:bodyPr>
            <a:normAutofit/>
          </a:bodyPr>
          <a:lstStyle/>
          <a:p>
            <a:pPr marL="395288" indent="-395288">
              <a:buNone/>
            </a:pPr>
            <a:r>
              <a:rPr lang="en-US" sz="3600" b="1" dirty="0" smtClean="0">
                <a:effectLst>
                  <a:outerShdw blurRad="50800" dist="38100" dir="5400000" algn="t" rotWithShape="0">
                    <a:prstClr val="black">
                      <a:alpha val="40000"/>
                    </a:prstClr>
                  </a:outerShdw>
                </a:effectLst>
              </a:rPr>
              <a:t>“Now faith is the substance of things hoped for…” (11:1a).</a:t>
            </a:r>
          </a:p>
          <a:p>
            <a:pPr marL="0" indent="0" algn="ctr">
              <a:buNone/>
            </a:pPr>
            <a:r>
              <a:rPr lang="en-US" b="1" dirty="0" smtClean="0">
                <a:effectLst>
                  <a:outerShdw blurRad="50800" dist="38100" dir="5400000" algn="t" rotWithShape="0">
                    <a:prstClr val="black">
                      <a:alpha val="40000"/>
                    </a:prstClr>
                  </a:outerShdw>
                </a:effectLst>
              </a:rPr>
              <a:t>Context of Hebrews Eleven: Abraham, Isaac, Jacob, and Joseph (Heb. 11:17-22). </a:t>
            </a:r>
          </a:p>
          <a:p>
            <a:pPr marL="341313" indent="-341313"/>
            <a:r>
              <a:rPr lang="en-US" b="1" dirty="0" smtClean="0">
                <a:effectLst>
                  <a:outerShdw blurRad="50800" dist="38100" dir="5400000" algn="t" rotWithShape="0">
                    <a:prstClr val="black">
                      <a:alpha val="40000"/>
                    </a:prstClr>
                  </a:outerShdw>
                </a:effectLst>
              </a:rPr>
              <a:t>Our hopes in Christ are the reality of what will one day happen.</a:t>
            </a:r>
          </a:p>
          <a:p>
            <a:pPr marL="341313" indent="-341313"/>
            <a:r>
              <a:rPr lang="en-US" b="1" dirty="0" smtClean="0">
                <a:effectLst>
                  <a:outerShdw blurRad="50800" dist="38100" dir="5400000" algn="t" rotWithShape="0">
                    <a:prstClr val="black">
                      <a:alpha val="40000"/>
                    </a:prstClr>
                  </a:outerShdw>
                </a:effectLst>
              </a:rPr>
              <a:t>Faith sees the true reality of these things now while they are still hoped for.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b="1" dirty="0" smtClean="0">
                <a:effectLst>
                  <a:outerShdw blurRad="50800" dist="38100" dir="5400000" algn="t" rotWithShape="0">
                    <a:prstClr val="black">
                      <a:alpha val="40000"/>
                    </a:prstClr>
                  </a:outerShdw>
                </a:effectLst>
                <a:latin typeface="Pristina" pitchFamily="66" charset="0"/>
              </a:rPr>
              <a:t>Faith is Substance and Evidence</a:t>
            </a:r>
          </a:p>
        </p:txBody>
      </p:sp>
      <p:sp>
        <p:nvSpPr>
          <p:cNvPr id="3" name="Content Placeholder 2"/>
          <p:cNvSpPr>
            <a:spLocks noGrp="1"/>
          </p:cNvSpPr>
          <p:nvPr>
            <p:ph sz="quarter" idx="13"/>
          </p:nvPr>
        </p:nvSpPr>
        <p:spPr>
          <a:xfrm>
            <a:off x="533400" y="1600200"/>
            <a:ext cx="8305800" cy="4800600"/>
          </a:xfrm>
        </p:spPr>
        <p:txBody>
          <a:bodyPr>
            <a:normAutofit fontScale="92500"/>
          </a:bodyPr>
          <a:lstStyle/>
          <a:p>
            <a:pPr marL="395288" indent="-395288">
              <a:buNone/>
            </a:pPr>
            <a:r>
              <a:rPr lang="en-US" sz="3900" b="1" spc="-100" dirty="0" smtClean="0">
                <a:effectLst>
                  <a:outerShdw blurRad="50800" dist="38100" dir="5400000" algn="t" rotWithShape="0">
                    <a:prstClr val="black">
                      <a:alpha val="40000"/>
                    </a:prstClr>
                  </a:outerShdw>
                </a:effectLst>
              </a:rPr>
              <a:t>“…The evidence of things not seen” (11:1b).</a:t>
            </a:r>
          </a:p>
          <a:p>
            <a:pPr marL="0" indent="0" algn="ctr">
              <a:buNone/>
            </a:pPr>
            <a:r>
              <a:rPr lang="en-US" b="1" dirty="0" smtClean="0">
                <a:effectLst>
                  <a:outerShdw blurRad="50800" dist="38100" dir="5400000" algn="t" rotWithShape="0">
                    <a:prstClr val="black">
                      <a:alpha val="40000"/>
                    </a:prstClr>
                  </a:outerShdw>
                </a:effectLst>
              </a:rPr>
              <a:t>“Evidence” (KJV, NKJV);                                       “Conviction” (ASV, NASB, ESV). </a:t>
            </a:r>
          </a:p>
          <a:p>
            <a:pPr marL="0" indent="0" algn="ctr">
              <a:buNone/>
            </a:pPr>
            <a:r>
              <a:rPr lang="en-US" b="1" dirty="0" smtClean="0">
                <a:effectLst>
                  <a:outerShdw blurRad="50800" dist="38100" dir="5400000" algn="t" rotWithShape="0">
                    <a:prstClr val="black">
                      <a:alpha val="40000"/>
                    </a:prstClr>
                  </a:outerShdw>
                </a:effectLst>
              </a:rPr>
              <a:t>“Evidence” Gr. </a:t>
            </a:r>
            <a:r>
              <a:rPr lang="vi-VN" b="1" dirty="0" smtClean="0">
                <a:effectLst>
                  <a:outerShdw blurRad="50800" dist="38100" dir="5400000" algn="t" rotWithShape="0">
                    <a:prstClr val="black">
                      <a:alpha val="40000"/>
                    </a:prstClr>
                  </a:outerShdw>
                </a:effectLst>
                <a:latin typeface="TITUS Cyberbit Basic" pitchFamily="18" charset="0"/>
                <a:ea typeface="TITUS Cyberbit Basic" pitchFamily="18" charset="0"/>
                <a:cs typeface="TITUS Cyberbit Basic" pitchFamily="18" charset="0"/>
              </a:rPr>
              <a:t>ἔλεγχος</a:t>
            </a:r>
            <a:r>
              <a:rPr lang="en-US" b="1" dirty="0" smtClean="0">
                <a:effectLst>
                  <a:outerShdw blurRad="50800" dist="38100" dir="5400000" algn="t" rotWithShape="0">
                    <a:prstClr val="black">
                      <a:alpha val="40000"/>
                    </a:prstClr>
                  </a:outerShdw>
                </a:effectLst>
                <a:latin typeface="TITUS Cyberbit Basic" pitchFamily="18" charset="0"/>
                <a:ea typeface="TITUS Cyberbit Basic" pitchFamily="18" charset="0"/>
                <a:cs typeface="TITUS Cyberbit Basic" pitchFamily="18" charset="0"/>
              </a:rPr>
              <a:t>  </a:t>
            </a:r>
            <a:r>
              <a:rPr lang="en-US" b="1" i="1" dirty="0" err="1" smtClean="0">
                <a:effectLst>
                  <a:outerShdw blurRad="50800" dist="38100" dir="5400000" algn="t" rotWithShape="0">
                    <a:prstClr val="black">
                      <a:alpha val="40000"/>
                    </a:prstClr>
                  </a:outerShdw>
                </a:effectLst>
              </a:rPr>
              <a:t>elegchos</a:t>
            </a:r>
            <a:r>
              <a:rPr lang="en-US" b="1" dirty="0" smtClean="0">
                <a:effectLst>
                  <a:outerShdw blurRad="50800" dist="38100" dir="5400000" algn="t" rotWithShape="0">
                    <a:prstClr val="black">
                      <a:alpha val="40000"/>
                    </a:prstClr>
                  </a:outerShdw>
                </a:effectLst>
              </a:rPr>
              <a:t>.                                         From verb </a:t>
            </a:r>
            <a:r>
              <a:rPr lang="en-US" b="1" i="1" dirty="0" smtClean="0">
                <a:effectLst>
                  <a:outerShdw blurRad="50800" dist="38100" dir="5400000" algn="t" rotWithShape="0">
                    <a:prstClr val="black">
                      <a:alpha val="40000"/>
                    </a:prstClr>
                  </a:outerShdw>
                </a:effectLst>
              </a:rPr>
              <a:t>to convince </a:t>
            </a:r>
            <a:r>
              <a:rPr lang="en-US" b="1" dirty="0" smtClean="0">
                <a:effectLst>
                  <a:outerShdw blurRad="50800" dist="38100" dir="5400000" algn="t" rotWithShape="0">
                    <a:prstClr val="black">
                      <a:alpha val="40000"/>
                    </a:prstClr>
                  </a:outerShdw>
                </a:effectLst>
              </a:rPr>
              <a:t>or </a:t>
            </a:r>
            <a:r>
              <a:rPr lang="en-US" b="1" i="1" dirty="0" smtClean="0">
                <a:effectLst>
                  <a:outerShdw blurRad="50800" dist="38100" dir="5400000" algn="t" rotWithShape="0">
                    <a:prstClr val="black">
                      <a:alpha val="40000"/>
                    </a:prstClr>
                  </a:outerShdw>
                </a:effectLst>
              </a:rPr>
              <a:t>rebuke.</a:t>
            </a:r>
          </a:p>
          <a:p>
            <a:pPr marL="0" indent="0" algn="ctr">
              <a:buNone/>
            </a:pPr>
            <a:r>
              <a:rPr lang="en-US" b="1" dirty="0" smtClean="0">
                <a:effectLst>
                  <a:outerShdw blurRad="50800" dist="38100" dir="5400000" algn="t" rotWithShape="0">
                    <a:prstClr val="black">
                      <a:alpha val="40000"/>
                    </a:prstClr>
                  </a:outerShdw>
                </a:effectLst>
              </a:rPr>
              <a:t>“1) a proof, that by which a thing is proved or tested; 2) conviction” (Thayer). </a:t>
            </a:r>
          </a:p>
          <a:p>
            <a:pPr marL="395288" indent="-395288">
              <a:buNone/>
            </a:pPr>
            <a:r>
              <a:rPr lang="en-US" b="1" dirty="0" smtClean="0">
                <a:effectLst>
                  <a:outerShdw blurRad="50800" dist="38100" dir="5400000" algn="t" rotWithShape="0">
                    <a:prstClr val="black">
                      <a:alpha val="40000"/>
                    </a:prstClr>
                  </a:outerShdw>
                </a:effectLst>
              </a:rPr>
              <a:t>Occurs twice in the New Testament.</a:t>
            </a:r>
          </a:p>
          <a:p>
            <a:pPr marL="395288" indent="-395288"/>
            <a:r>
              <a:rPr lang="en-US" b="1" dirty="0" smtClean="0">
                <a:effectLst>
                  <a:outerShdw blurRad="50800" dist="38100" dir="5400000" algn="t" rotWithShape="0">
                    <a:prstClr val="black">
                      <a:alpha val="40000"/>
                    </a:prstClr>
                  </a:outerShdw>
                </a:effectLst>
              </a:rPr>
              <a:t>The “reproof” of Scripture (2 Tim. 3:16-17).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b="1" dirty="0" smtClean="0">
                <a:effectLst>
                  <a:outerShdw blurRad="50800" dist="38100" dir="5400000" algn="t" rotWithShape="0">
                    <a:prstClr val="black">
                      <a:alpha val="40000"/>
                    </a:prstClr>
                  </a:outerShdw>
                </a:effectLst>
                <a:latin typeface="Pristina" pitchFamily="66" charset="0"/>
              </a:rPr>
              <a:t>Faith is Substance and Evidence</a:t>
            </a:r>
          </a:p>
        </p:txBody>
      </p:sp>
      <p:sp>
        <p:nvSpPr>
          <p:cNvPr id="3" name="Content Placeholder 2"/>
          <p:cNvSpPr>
            <a:spLocks noGrp="1"/>
          </p:cNvSpPr>
          <p:nvPr>
            <p:ph sz="quarter" idx="13"/>
          </p:nvPr>
        </p:nvSpPr>
        <p:spPr>
          <a:xfrm>
            <a:off x="533400" y="1600200"/>
            <a:ext cx="8305800" cy="4800600"/>
          </a:xfrm>
        </p:spPr>
        <p:txBody>
          <a:bodyPr>
            <a:normAutofit fontScale="92500"/>
          </a:bodyPr>
          <a:lstStyle/>
          <a:p>
            <a:pPr marL="395288" indent="-395288">
              <a:buNone/>
            </a:pPr>
            <a:r>
              <a:rPr lang="en-US" sz="3900" b="1" spc="-100" dirty="0" smtClean="0">
                <a:effectLst>
                  <a:outerShdw blurRad="50800" dist="38100" dir="5400000" algn="t" rotWithShape="0">
                    <a:prstClr val="black">
                      <a:alpha val="40000"/>
                    </a:prstClr>
                  </a:outerShdw>
                </a:effectLst>
              </a:rPr>
              <a:t>“…The evidence of things not seen” (11:1b).</a:t>
            </a:r>
          </a:p>
          <a:p>
            <a:pPr marL="0" indent="0" algn="ctr">
              <a:buNone/>
            </a:pPr>
            <a:r>
              <a:rPr lang="en-US" b="1" dirty="0" smtClean="0">
                <a:effectLst>
                  <a:outerShdw blurRad="50800" dist="38100" dir="5400000" algn="t" rotWithShape="0">
                    <a:prstClr val="black">
                      <a:alpha val="40000"/>
                    </a:prstClr>
                  </a:outerShdw>
                </a:effectLst>
              </a:rPr>
              <a:t>Context of Hebrews Eleven: Moses saw </a:t>
            </a:r>
            <a:r>
              <a:rPr lang="en-US" b="1" smtClean="0">
                <a:effectLst>
                  <a:outerShdw blurRad="50800" dist="38100" dir="5400000" algn="t" rotWithShape="0">
                    <a:prstClr val="black">
                      <a:alpha val="40000"/>
                    </a:prstClr>
                  </a:outerShdw>
                </a:effectLst>
              </a:rPr>
              <a:t>by faith  </a:t>
            </a:r>
            <a:r>
              <a:rPr lang="en-US" b="1" dirty="0" smtClean="0">
                <a:effectLst>
                  <a:outerShdw blurRad="50800" dist="38100" dir="5400000" algn="t" rotWithShape="0">
                    <a:prstClr val="black">
                      <a:alpha val="40000"/>
                    </a:prstClr>
                  </a:outerShdw>
                </a:effectLst>
              </a:rPr>
              <a:t>the One who is unseen (Heb. 11:24-27).</a:t>
            </a:r>
          </a:p>
          <a:p>
            <a:pPr marL="341313" indent="-341313"/>
            <a:r>
              <a:rPr lang="en-US" b="1" dirty="0" smtClean="0">
                <a:effectLst>
                  <a:outerShdw blurRad="50800" dist="38100" dir="5400000" algn="t" rotWithShape="0">
                    <a:prstClr val="black">
                      <a:alpha val="40000"/>
                    </a:prstClr>
                  </a:outerShdw>
                </a:effectLst>
              </a:rPr>
              <a:t>Moses saw in those things that he believed the proof, the evidence, the reality of what his eyes could not see.</a:t>
            </a:r>
          </a:p>
          <a:p>
            <a:pPr marL="341313" indent="-341313"/>
            <a:r>
              <a:rPr lang="en-US" b="1" dirty="0" smtClean="0">
                <a:effectLst>
                  <a:outerShdw blurRad="50800" dist="38100" dir="5400000" algn="t" rotWithShape="0">
                    <a:prstClr val="black">
                      <a:alpha val="40000"/>
                    </a:prstClr>
                  </a:outerShdw>
                </a:effectLst>
              </a:rPr>
              <a:t>Faith allows us to see the evidence and proof of a different reality. One that is not temporary but eternal.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effectLst>
                  <a:outerShdw blurRad="50800" dist="38100" dir="5400000" algn="t" rotWithShape="0">
                    <a:prstClr val="black">
                      <a:alpha val="40000"/>
                    </a:prstClr>
                  </a:outerShdw>
                </a:effectLst>
                <a:latin typeface="Pristina" pitchFamily="66" charset="0"/>
              </a:rPr>
              <a:t>2 Corinthians 4:16-5:3</a:t>
            </a:r>
            <a:endParaRPr lang="en-US" sz="6000" b="1" dirty="0">
              <a:effectLst>
                <a:outerShdw blurRad="50800" dist="38100" dir="5400000" algn="t" rotWithShape="0">
                  <a:prstClr val="black">
                    <a:alpha val="40000"/>
                  </a:prstClr>
                </a:outerShdw>
              </a:effectLst>
              <a:latin typeface="Pristina" pitchFamily="66" charset="0"/>
            </a:endParaRPr>
          </a:p>
        </p:txBody>
      </p:sp>
      <p:sp>
        <p:nvSpPr>
          <p:cNvPr id="3" name="Content Placeholder 2"/>
          <p:cNvSpPr>
            <a:spLocks noGrp="1"/>
          </p:cNvSpPr>
          <p:nvPr>
            <p:ph sz="quarter" idx="13"/>
          </p:nvPr>
        </p:nvSpPr>
        <p:spPr>
          <a:xfrm>
            <a:off x="533400" y="1752600"/>
            <a:ext cx="8153400" cy="4648200"/>
          </a:xfrm>
        </p:spPr>
        <p:txBody>
          <a:bodyPr>
            <a:normAutofit/>
          </a:bodyPr>
          <a:lstStyle/>
          <a:p>
            <a:pPr marL="0" indent="0">
              <a:buNone/>
            </a:pPr>
            <a:r>
              <a:rPr lang="en-US" b="1" dirty="0" smtClean="0">
                <a:effectLst>
                  <a:outerShdw blurRad="50800" dist="38100" dir="5400000" algn="t" rotWithShape="0">
                    <a:prstClr val="black">
                      <a:alpha val="40000"/>
                    </a:prstClr>
                  </a:outerShdw>
                </a:effectLst>
              </a:rPr>
              <a:t>“Therefore we do not lose heart. Even though our outward man is perishing, yet the inward man is being renewed day by day. For our light affliction, which is but for a moment, is working for us a far more exceeding and eternal weight of glory, while we do not look at the things which are seen, but at the things which are not seen…”</a:t>
            </a:r>
            <a:endParaRPr lang="en-US" b="1" dirty="0">
              <a:effectLst>
                <a:outerShdw blurRad="50800" dist="38100" dir="5400000" algn="t" rotWithShape="0">
                  <a:prstClr val="black">
                    <a:alpha val="40000"/>
                  </a:prst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effectLst>
                  <a:outerShdw blurRad="50800" dist="38100" dir="5400000" algn="t" rotWithShape="0">
                    <a:prstClr val="black">
                      <a:alpha val="40000"/>
                    </a:prstClr>
                  </a:outerShdw>
                </a:effectLst>
                <a:latin typeface="Pristina" pitchFamily="66" charset="0"/>
              </a:rPr>
              <a:t>2 Corinthians 4:16-5:3</a:t>
            </a:r>
            <a:endParaRPr lang="en-US" sz="6000" b="1" dirty="0">
              <a:effectLst>
                <a:outerShdw blurRad="50800" dist="38100" dir="5400000" algn="t" rotWithShape="0">
                  <a:prstClr val="black">
                    <a:alpha val="40000"/>
                  </a:prstClr>
                </a:outerShdw>
              </a:effectLst>
              <a:latin typeface="Pristina" pitchFamily="66" charset="0"/>
            </a:endParaRPr>
          </a:p>
        </p:txBody>
      </p:sp>
      <p:sp>
        <p:nvSpPr>
          <p:cNvPr id="3" name="Content Placeholder 2"/>
          <p:cNvSpPr>
            <a:spLocks noGrp="1"/>
          </p:cNvSpPr>
          <p:nvPr>
            <p:ph sz="quarter" idx="13"/>
          </p:nvPr>
        </p:nvSpPr>
        <p:spPr>
          <a:xfrm>
            <a:off x="533400" y="1752600"/>
            <a:ext cx="8153400" cy="4648200"/>
          </a:xfrm>
        </p:spPr>
        <p:txBody>
          <a:bodyPr>
            <a:normAutofit lnSpcReduction="10000"/>
          </a:bodyPr>
          <a:lstStyle/>
          <a:p>
            <a:pPr marL="0" indent="0">
              <a:buNone/>
            </a:pPr>
            <a:r>
              <a:rPr lang="en-US" b="1" dirty="0" smtClean="0">
                <a:effectLst>
                  <a:outerShdw blurRad="50800" dist="38100" dir="5400000" algn="t" rotWithShape="0">
                    <a:prstClr val="black">
                      <a:alpha val="40000"/>
                    </a:prstClr>
                  </a:outerShdw>
                </a:effectLst>
              </a:rPr>
              <a:t>“…For the things which are seen are temporary, but the things which are not seen are eternal. For we know that if our earthly house, this tent, is destroyed, we have a building from God, a house not made with hands, eternal in the heavens. For in this we groan, earnestly desiring to be clothed with our habitation which is from heaven, if indeed, having been clothed, we shall not be found naked” (NKJV).</a:t>
            </a:r>
            <a:endParaRPr lang="en-US" b="1" dirty="0">
              <a:effectLst>
                <a:outerShdw blurRad="50800" dist="38100" dir="5400000" algn="t" rotWithShape="0">
                  <a:prstClr val="black">
                    <a:alpha val="40000"/>
                  </a:prst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effectLst>
                  <a:outerShdw blurRad="50800" dist="38100" dir="5400000" algn="t" rotWithShape="0">
                    <a:prstClr val="black">
                      <a:alpha val="40000"/>
                    </a:prstClr>
                  </a:outerShdw>
                </a:effectLst>
                <a:latin typeface="Pristina" pitchFamily="66" charset="0"/>
              </a:rPr>
              <a:t>Hebrews 11:1-6</a:t>
            </a:r>
            <a:endParaRPr lang="en-US" sz="6000" b="1" dirty="0">
              <a:effectLst>
                <a:outerShdw blurRad="50800" dist="38100" dir="5400000" algn="t" rotWithShape="0">
                  <a:prstClr val="black">
                    <a:alpha val="40000"/>
                  </a:prstClr>
                </a:outerShdw>
              </a:effectLst>
              <a:latin typeface="Pristina" pitchFamily="66" charset="0"/>
            </a:endParaRPr>
          </a:p>
        </p:txBody>
      </p:sp>
      <p:sp>
        <p:nvSpPr>
          <p:cNvPr id="3" name="Content Placeholder 2"/>
          <p:cNvSpPr>
            <a:spLocks noGrp="1"/>
          </p:cNvSpPr>
          <p:nvPr>
            <p:ph sz="quarter" idx="13"/>
          </p:nvPr>
        </p:nvSpPr>
        <p:spPr>
          <a:xfrm>
            <a:off x="533400" y="1752600"/>
            <a:ext cx="8153400" cy="4648200"/>
          </a:xfrm>
        </p:spPr>
        <p:txBody>
          <a:bodyPr>
            <a:normAutofit/>
          </a:bodyPr>
          <a:lstStyle/>
          <a:p>
            <a:pPr marL="0" indent="0">
              <a:buNone/>
            </a:pPr>
            <a:r>
              <a:rPr lang="en-US" b="1" dirty="0" smtClean="0">
                <a:effectLst>
                  <a:outerShdw blurRad="50800" dist="38100" dir="5400000" algn="t" rotWithShape="0">
                    <a:prstClr val="black">
                      <a:alpha val="40000"/>
                    </a:prstClr>
                  </a:outerShdw>
                </a:effectLst>
              </a:rPr>
              <a:t>“…By faith Enoch was taken away so that he did not see death, ‘and was not found, because God had taken him’; for before he was taken he had this testimony, that he pleased God. But without faith it is impossible to please Him, for he who comes to God must believe that He is, and that He is a </a:t>
            </a:r>
            <a:r>
              <a:rPr lang="en-US" b="1" dirty="0" err="1" smtClean="0">
                <a:effectLst>
                  <a:outerShdw blurRad="50800" dist="38100" dir="5400000" algn="t" rotWithShape="0">
                    <a:prstClr val="black">
                      <a:alpha val="40000"/>
                    </a:prstClr>
                  </a:outerShdw>
                </a:effectLst>
              </a:rPr>
              <a:t>rewarder</a:t>
            </a:r>
            <a:r>
              <a:rPr lang="en-US" b="1" dirty="0" smtClean="0">
                <a:effectLst>
                  <a:outerShdw blurRad="50800" dist="38100" dir="5400000" algn="t" rotWithShape="0">
                    <a:prstClr val="black">
                      <a:alpha val="40000"/>
                    </a:prstClr>
                  </a:outerShdw>
                </a:effectLst>
              </a:rPr>
              <a:t> of those who diligently seek Him” (NKJV).</a:t>
            </a:r>
            <a:endParaRPr lang="en-US" b="1" dirty="0">
              <a:effectLst>
                <a:outerShdw blurRad="50800" dist="38100" dir="5400000" algn="t" rotWithShape="0">
                  <a:prstClr val="black">
                    <a:alpha val="40000"/>
                  </a:prst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effectLst>
                  <a:outerShdw blurRad="50800" dist="38100" dir="5400000" algn="t" rotWithShape="0">
                    <a:prstClr val="black">
                      <a:alpha val="40000"/>
                    </a:prstClr>
                  </a:outerShdw>
                </a:effectLst>
                <a:latin typeface="Pristina" pitchFamily="66" charset="0"/>
              </a:rPr>
              <a:t>Hebrews 11:1</a:t>
            </a:r>
            <a:endParaRPr lang="en-US" sz="6000" b="1" dirty="0">
              <a:effectLst>
                <a:outerShdw blurRad="50800" dist="38100" dir="5400000" algn="t" rotWithShape="0">
                  <a:prstClr val="black">
                    <a:alpha val="40000"/>
                  </a:prstClr>
                </a:outerShdw>
              </a:effectLst>
              <a:latin typeface="Pristina" pitchFamily="66" charset="0"/>
            </a:endParaRPr>
          </a:p>
        </p:txBody>
      </p:sp>
      <p:sp>
        <p:nvSpPr>
          <p:cNvPr id="3" name="Content Placeholder 2"/>
          <p:cNvSpPr>
            <a:spLocks noGrp="1"/>
          </p:cNvSpPr>
          <p:nvPr>
            <p:ph sz="quarter" idx="13"/>
          </p:nvPr>
        </p:nvSpPr>
        <p:spPr>
          <a:xfrm>
            <a:off x="533400" y="1752600"/>
            <a:ext cx="8153400" cy="3505200"/>
          </a:xfrm>
        </p:spPr>
        <p:txBody>
          <a:bodyPr anchor="ctr">
            <a:normAutofit/>
          </a:bodyPr>
          <a:lstStyle/>
          <a:p>
            <a:pPr marL="0" indent="0" algn="ctr">
              <a:buNone/>
            </a:pPr>
            <a:r>
              <a:rPr lang="en-US" sz="4400" b="1" dirty="0" smtClean="0">
                <a:effectLst>
                  <a:outerShdw blurRad="50800" dist="38100" dir="5400000" algn="t" rotWithShape="0">
                    <a:prstClr val="black">
                      <a:alpha val="40000"/>
                    </a:prstClr>
                  </a:outerShdw>
                </a:effectLst>
              </a:rPr>
              <a:t>“Now faith is the substance of things hoped for, the evidence of things not seen.”</a:t>
            </a:r>
            <a:endParaRPr lang="en-US" sz="4400" b="1" dirty="0">
              <a:effectLst>
                <a:outerShdw blurRad="50800" dist="38100" dir="5400000" algn="t" rotWithShape="0">
                  <a:prstClr val="black">
                    <a:alpha val="40000"/>
                  </a:prst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effectLst>
                  <a:outerShdw blurRad="50800" dist="38100" dir="5400000" algn="t" rotWithShape="0">
                    <a:prstClr val="black">
                      <a:alpha val="40000"/>
                    </a:prstClr>
                  </a:outerShdw>
                </a:effectLst>
                <a:latin typeface="Pristina" pitchFamily="66" charset="0"/>
              </a:rPr>
              <a:t>Hebrews 11:1</a:t>
            </a:r>
            <a:endParaRPr lang="en-US" sz="6000" b="1" dirty="0">
              <a:effectLst>
                <a:outerShdw blurRad="50800" dist="38100" dir="5400000" algn="t" rotWithShape="0">
                  <a:prstClr val="black">
                    <a:alpha val="40000"/>
                  </a:prstClr>
                </a:outerShdw>
              </a:effectLst>
              <a:latin typeface="Pristina" pitchFamily="66" charset="0"/>
            </a:endParaRPr>
          </a:p>
        </p:txBody>
      </p:sp>
      <p:sp>
        <p:nvSpPr>
          <p:cNvPr id="3" name="Content Placeholder 2"/>
          <p:cNvSpPr>
            <a:spLocks noGrp="1"/>
          </p:cNvSpPr>
          <p:nvPr>
            <p:ph sz="quarter" idx="13"/>
          </p:nvPr>
        </p:nvSpPr>
        <p:spPr>
          <a:xfrm>
            <a:off x="533400" y="1752600"/>
            <a:ext cx="8153400" cy="3505200"/>
          </a:xfrm>
        </p:spPr>
        <p:txBody>
          <a:bodyPr anchor="ctr">
            <a:normAutofit/>
          </a:bodyPr>
          <a:lstStyle/>
          <a:p>
            <a:pPr marL="0" indent="0" algn="ctr">
              <a:buNone/>
            </a:pPr>
            <a:r>
              <a:rPr lang="en-US" sz="4400" b="1" dirty="0" smtClean="0">
                <a:solidFill>
                  <a:srgbClr val="FFFF00"/>
                </a:solidFill>
                <a:effectLst>
                  <a:outerShdw blurRad="50800" dist="38100" dir="5400000" algn="t" rotWithShape="0">
                    <a:prstClr val="black">
                      <a:alpha val="40000"/>
                    </a:prstClr>
                  </a:outerShdw>
                </a:effectLst>
              </a:rPr>
              <a:t>“Now faith is the substance of things hoped for, </a:t>
            </a:r>
            <a:r>
              <a:rPr lang="en-US" sz="4400" b="1" dirty="0" smtClean="0">
                <a:effectLst>
                  <a:outerShdw blurRad="50800" dist="38100" dir="5400000" algn="t" rotWithShape="0">
                    <a:prstClr val="black">
                      <a:alpha val="40000"/>
                    </a:prstClr>
                  </a:outerShdw>
                </a:effectLst>
              </a:rPr>
              <a:t>the evidence of things not seen.”</a:t>
            </a:r>
            <a:endParaRPr lang="en-US" sz="4400" b="1" dirty="0">
              <a:effectLst>
                <a:outerShdw blurRad="50800" dist="38100" dir="5400000" algn="t" rotWithShape="0">
                  <a:prstClr val="black">
                    <a:alpha val="40000"/>
                  </a:prstClr>
                </a:outerShdw>
              </a:effectLst>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effectLst>
                  <a:outerShdw blurRad="50800" dist="38100" dir="5400000" algn="t" rotWithShape="0">
                    <a:prstClr val="black">
                      <a:alpha val="40000"/>
                    </a:prstClr>
                  </a:outerShdw>
                </a:effectLst>
                <a:latin typeface="Pristina" pitchFamily="66" charset="0"/>
              </a:rPr>
              <a:t>Hebrews 11:1</a:t>
            </a:r>
            <a:endParaRPr lang="en-US" sz="6000" b="1" dirty="0">
              <a:effectLst>
                <a:outerShdw blurRad="50800" dist="38100" dir="5400000" algn="t" rotWithShape="0">
                  <a:prstClr val="black">
                    <a:alpha val="40000"/>
                  </a:prstClr>
                </a:outerShdw>
              </a:effectLst>
              <a:latin typeface="Pristina" pitchFamily="66" charset="0"/>
            </a:endParaRPr>
          </a:p>
        </p:txBody>
      </p:sp>
      <p:sp>
        <p:nvSpPr>
          <p:cNvPr id="3" name="Content Placeholder 2"/>
          <p:cNvSpPr>
            <a:spLocks noGrp="1"/>
          </p:cNvSpPr>
          <p:nvPr>
            <p:ph sz="quarter" idx="13"/>
          </p:nvPr>
        </p:nvSpPr>
        <p:spPr>
          <a:xfrm>
            <a:off x="533400" y="1752600"/>
            <a:ext cx="8153400" cy="3505200"/>
          </a:xfrm>
        </p:spPr>
        <p:txBody>
          <a:bodyPr anchor="ctr">
            <a:normAutofit/>
          </a:bodyPr>
          <a:lstStyle/>
          <a:p>
            <a:pPr marL="0" indent="0" algn="ctr">
              <a:buNone/>
            </a:pPr>
            <a:r>
              <a:rPr lang="en-US" sz="4400" b="1" dirty="0" smtClean="0"/>
              <a:t>“Now faith is the substance of things hoped for, </a:t>
            </a:r>
            <a:r>
              <a:rPr lang="en-US" sz="4400" b="1" dirty="0" smtClean="0">
                <a:solidFill>
                  <a:srgbClr val="FFFF00"/>
                </a:solidFill>
              </a:rPr>
              <a:t>the evidence of </a:t>
            </a:r>
            <a:r>
              <a:rPr lang="en-US" sz="4400" b="1" dirty="0" smtClean="0">
                <a:solidFill>
                  <a:srgbClr val="FFFF00"/>
                </a:solidFill>
                <a:effectLst>
                  <a:outerShdw blurRad="50800" dist="38100" dir="5400000" algn="t" rotWithShape="0">
                    <a:prstClr val="black">
                      <a:alpha val="40000"/>
                    </a:prstClr>
                  </a:outerShdw>
                </a:effectLst>
              </a:rPr>
              <a:t>things</a:t>
            </a:r>
            <a:r>
              <a:rPr lang="en-US" sz="4400" b="1" dirty="0" smtClean="0">
                <a:solidFill>
                  <a:srgbClr val="FFFF00"/>
                </a:solidFill>
              </a:rPr>
              <a:t> not seen.”</a:t>
            </a:r>
            <a:endParaRPr lang="en-US" sz="4400" b="1" dirty="0">
              <a:solidFill>
                <a:srgbClr val="FFFF00"/>
              </a:solidFill>
            </a:endParaRPr>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effectLst>
                  <a:outerShdw blurRad="50800" dist="38100" dir="5400000" algn="t" rotWithShape="0">
                    <a:prstClr val="black">
                      <a:alpha val="40000"/>
                    </a:prstClr>
                  </a:outerShdw>
                </a:effectLst>
                <a:latin typeface="Pristina" pitchFamily="66" charset="0"/>
              </a:rPr>
              <a:t>Parallelism in Scripture </a:t>
            </a:r>
          </a:p>
        </p:txBody>
      </p:sp>
      <p:sp>
        <p:nvSpPr>
          <p:cNvPr id="3" name="Content Placeholder 2"/>
          <p:cNvSpPr>
            <a:spLocks noGrp="1"/>
          </p:cNvSpPr>
          <p:nvPr>
            <p:ph sz="quarter" idx="13"/>
          </p:nvPr>
        </p:nvSpPr>
        <p:spPr>
          <a:xfrm>
            <a:off x="533400" y="1905000"/>
            <a:ext cx="8153400" cy="4495800"/>
          </a:xfrm>
        </p:spPr>
        <p:txBody>
          <a:bodyPr>
            <a:normAutofit/>
          </a:bodyPr>
          <a:lstStyle/>
          <a:p>
            <a:pPr marL="395288" indent="-395288"/>
            <a:r>
              <a:rPr lang="en-US" sz="3600" b="1" dirty="0" smtClean="0">
                <a:effectLst>
                  <a:outerShdw blurRad="50800" dist="38100" dir="5400000" algn="t" rotWithShape="0">
                    <a:prstClr val="black">
                      <a:alpha val="40000"/>
                    </a:prstClr>
                  </a:outerShdw>
                </a:effectLst>
              </a:rPr>
              <a:t>The nature of God (Exodus 15:2).</a:t>
            </a:r>
          </a:p>
          <a:p>
            <a:pPr marL="395288" indent="-395288"/>
            <a:r>
              <a:rPr lang="en-US" sz="3600" b="1" dirty="0" smtClean="0">
                <a:effectLst>
                  <a:outerShdw blurRad="50800" dist="38100" dir="5400000" algn="t" rotWithShape="0">
                    <a:prstClr val="black">
                      <a:alpha val="40000"/>
                    </a:prstClr>
                  </a:outerShdw>
                </a:effectLst>
              </a:rPr>
              <a:t>The nature of God’s word (Psalm 33:4). </a:t>
            </a:r>
          </a:p>
          <a:p>
            <a:pPr marL="395288" indent="-395288"/>
            <a:r>
              <a:rPr lang="en-US" sz="3600" b="1" dirty="0" smtClean="0">
                <a:effectLst>
                  <a:outerShdw blurRad="50800" dist="38100" dir="5400000" algn="t" rotWithShape="0">
                    <a:prstClr val="black">
                      <a:alpha val="40000"/>
                    </a:prstClr>
                  </a:outerShdw>
                </a:effectLst>
              </a:rPr>
              <a:t>The nature of wisdom (Job 12:12).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effectLst>
                  <a:outerShdw blurRad="50800" dist="38100" dir="5400000" algn="t" rotWithShape="0">
                    <a:prstClr val="black">
                      <a:alpha val="40000"/>
                    </a:prstClr>
                  </a:outerShdw>
                </a:effectLst>
                <a:latin typeface="Pristina" pitchFamily="66" charset="0"/>
              </a:rPr>
              <a:t>Hebrews 11:1</a:t>
            </a:r>
          </a:p>
        </p:txBody>
      </p:sp>
      <p:sp>
        <p:nvSpPr>
          <p:cNvPr id="3" name="Content Placeholder 2"/>
          <p:cNvSpPr>
            <a:spLocks noGrp="1"/>
          </p:cNvSpPr>
          <p:nvPr>
            <p:ph sz="quarter" idx="13"/>
          </p:nvPr>
        </p:nvSpPr>
        <p:spPr>
          <a:xfrm>
            <a:off x="533400" y="1905000"/>
            <a:ext cx="8153400" cy="4495800"/>
          </a:xfrm>
        </p:spPr>
        <p:txBody>
          <a:bodyPr>
            <a:normAutofit lnSpcReduction="10000"/>
          </a:bodyPr>
          <a:lstStyle/>
          <a:p>
            <a:pPr marL="395288" indent="-395288">
              <a:buNone/>
            </a:pPr>
            <a:r>
              <a:rPr lang="en-US" sz="3600" b="1" dirty="0" smtClean="0">
                <a:effectLst>
                  <a:outerShdw blurRad="50800" dist="38100" dir="5400000" algn="t" rotWithShape="0">
                    <a:prstClr val="black">
                      <a:alpha val="40000"/>
                    </a:prstClr>
                  </a:outerShdw>
                </a:effectLst>
              </a:rPr>
              <a:t>Faith in its relationship to two things:</a:t>
            </a:r>
          </a:p>
          <a:p>
            <a:pPr marL="395288" indent="-395288"/>
            <a:r>
              <a:rPr lang="en-US" sz="3600" b="1" dirty="0" smtClean="0">
                <a:effectLst>
                  <a:outerShdw blurRad="50800" dist="38100" dir="5400000" algn="t" rotWithShape="0">
                    <a:prstClr val="black">
                      <a:alpha val="40000"/>
                    </a:prstClr>
                  </a:outerShdw>
                </a:effectLst>
              </a:rPr>
              <a:t>“Things hoped for” and...</a:t>
            </a:r>
          </a:p>
          <a:p>
            <a:pPr marL="395288" indent="-395288"/>
            <a:r>
              <a:rPr lang="en-US" sz="3600" b="1" dirty="0" smtClean="0">
                <a:effectLst>
                  <a:outerShdw blurRad="50800" dist="38100" dir="5400000" algn="t" rotWithShape="0">
                    <a:prstClr val="black">
                      <a:alpha val="40000"/>
                    </a:prstClr>
                  </a:outerShdw>
                </a:effectLst>
              </a:rPr>
              <a:t>“Things not seen.”</a:t>
            </a:r>
          </a:p>
          <a:p>
            <a:pPr marL="395288" indent="-395288"/>
            <a:endParaRPr lang="en-US" sz="3600" b="1" dirty="0" smtClean="0">
              <a:effectLst>
                <a:outerShdw blurRad="50800" dist="38100" dir="5400000" algn="t" rotWithShape="0">
                  <a:prstClr val="black">
                    <a:alpha val="40000"/>
                  </a:prstClr>
                </a:outerShdw>
              </a:effectLst>
            </a:endParaRPr>
          </a:p>
          <a:p>
            <a:pPr marL="395288" indent="-395288">
              <a:buNone/>
            </a:pPr>
            <a:r>
              <a:rPr lang="en-US" sz="3600" b="1" dirty="0" smtClean="0">
                <a:effectLst>
                  <a:outerShdw blurRad="50800" dist="38100" dir="5400000" algn="t" rotWithShape="0">
                    <a:prstClr val="black">
                      <a:alpha val="40000"/>
                    </a:prstClr>
                  </a:outerShdw>
                </a:effectLst>
              </a:rPr>
              <a:t>Two words explain each relationship:</a:t>
            </a:r>
          </a:p>
          <a:p>
            <a:pPr marL="395288" indent="-395288"/>
            <a:r>
              <a:rPr lang="en-US" sz="3600" b="1" dirty="0" smtClean="0">
                <a:effectLst>
                  <a:outerShdw blurRad="50800" dist="38100" dir="5400000" algn="t" rotWithShape="0">
                    <a:prstClr val="black">
                      <a:alpha val="40000"/>
                    </a:prstClr>
                  </a:outerShdw>
                </a:effectLst>
              </a:rPr>
              <a:t>“Substance” and...</a:t>
            </a:r>
          </a:p>
          <a:p>
            <a:pPr marL="395288" indent="-395288"/>
            <a:r>
              <a:rPr lang="en-US" sz="3600" b="1" dirty="0" smtClean="0">
                <a:effectLst>
                  <a:outerShdw blurRad="50800" dist="38100" dir="5400000" algn="t" rotWithShape="0">
                    <a:prstClr val="black">
                      <a:alpha val="40000"/>
                    </a:prstClr>
                  </a:outerShdw>
                </a:effectLst>
              </a:rPr>
              <a:t>“Evidence.”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b="1" dirty="0" smtClean="0">
                <a:effectLst>
                  <a:outerShdw blurRad="50800" dist="38100" dir="5400000" algn="t" rotWithShape="0">
                    <a:prstClr val="black">
                      <a:alpha val="40000"/>
                    </a:prstClr>
                  </a:outerShdw>
                </a:effectLst>
                <a:latin typeface="Pristina" pitchFamily="66" charset="0"/>
              </a:rPr>
              <a:t>Faith is Substance and Evidence</a:t>
            </a:r>
          </a:p>
        </p:txBody>
      </p:sp>
      <p:sp>
        <p:nvSpPr>
          <p:cNvPr id="3" name="Content Placeholder 2"/>
          <p:cNvSpPr>
            <a:spLocks noGrp="1"/>
          </p:cNvSpPr>
          <p:nvPr>
            <p:ph sz="quarter" idx="13"/>
          </p:nvPr>
        </p:nvSpPr>
        <p:spPr>
          <a:xfrm>
            <a:off x="533400" y="1600200"/>
            <a:ext cx="8153400" cy="4800600"/>
          </a:xfrm>
        </p:spPr>
        <p:txBody>
          <a:bodyPr>
            <a:normAutofit fontScale="77500" lnSpcReduction="20000"/>
          </a:bodyPr>
          <a:lstStyle/>
          <a:p>
            <a:pPr marL="395288" indent="-395288">
              <a:lnSpc>
                <a:spcPct val="120000"/>
              </a:lnSpc>
              <a:buNone/>
            </a:pPr>
            <a:r>
              <a:rPr lang="en-US" sz="4600" b="1" dirty="0" smtClean="0">
                <a:effectLst>
                  <a:outerShdw blurRad="50800" dist="38100" dir="5400000" algn="t" rotWithShape="0">
                    <a:prstClr val="black">
                      <a:alpha val="40000"/>
                    </a:prstClr>
                  </a:outerShdw>
                </a:effectLst>
              </a:rPr>
              <a:t>“Now faith is the substance of things hoped for…” (11:1a).</a:t>
            </a:r>
          </a:p>
          <a:p>
            <a:pPr marL="0" indent="0" algn="ctr">
              <a:buNone/>
            </a:pPr>
            <a:r>
              <a:rPr lang="en-US" sz="3600" b="1" dirty="0" smtClean="0">
                <a:effectLst>
                  <a:outerShdw blurRad="50800" dist="38100" dir="5400000" algn="t" rotWithShape="0">
                    <a:prstClr val="black">
                      <a:alpha val="40000"/>
                    </a:prstClr>
                  </a:outerShdw>
                </a:effectLst>
              </a:rPr>
              <a:t>“Substance” (KJV, NKJV);                                     “Assurance” (ASV, NASB, ESV).</a:t>
            </a:r>
          </a:p>
          <a:p>
            <a:pPr marL="0" indent="0" algn="ctr">
              <a:buNone/>
            </a:pPr>
            <a:r>
              <a:rPr lang="en-US" sz="3600" b="1" dirty="0" smtClean="0">
                <a:effectLst>
                  <a:outerShdw blurRad="50800" dist="38100" dir="5400000" algn="t" rotWithShape="0">
                    <a:prstClr val="black">
                      <a:alpha val="40000"/>
                    </a:prstClr>
                  </a:outerShdw>
                </a:effectLst>
              </a:rPr>
              <a:t>“Substance”  Gr. </a:t>
            </a:r>
            <a:r>
              <a:rPr lang="vi-VN" sz="3400" b="1" dirty="0" smtClean="0">
                <a:effectLst>
                  <a:outerShdw blurRad="50800" dist="38100" dir="5400000" algn="t" rotWithShape="0">
                    <a:prstClr val="black">
                      <a:alpha val="40000"/>
                    </a:prstClr>
                  </a:outerShdw>
                </a:effectLst>
                <a:latin typeface="TITUS Cyberbit Basic" pitchFamily="18" charset="0"/>
                <a:ea typeface="TITUS Cyberbit Basic" pitchFamily="18" charset="0"/>
                <a:cs typeface="TITUS Cyberbit Basic" pitchFamily="18" charset="0"/>
              </a:rPr>
              <a:t>ὑπόστασις</a:t>
            </a:r>
            <a:r>
              <a:rPr lang="en-US" sz="3400" b="1" dirty="0" smtClean="0">
                <a:effectLst>
                  <a:outerShdw blurRad="50800" dist="38100" dir="5400000" algn="t" rotWithShape="0">
                    <a:prstClr val="black">
                      <a:alpha val="40000"/>
                    </a:prstClr>
                  </a:outerShdw>
                </a:effectLst>
                <a:latin typeface="TITUS Cyberbit Basic" pitchFamily="18" charset="0"/>
                <a:ea typeface="TITUS Cyberbit Basic" pitchFamily="18" charset="0"/>
                <a:cs typeface="TITUS Cyberbit Basic" pitchFamily="18" charset="0"/>
              </a:rPr>
              <a:t>  </a:t>
            </a:r>
            <a:r>
              <a:rPr lang="en-US" sz="3600" b="1" i="1" dirty="0" err="1" smtClean="0">
                <a:effectLst>
                  <a:outerShdw blurRad="50800" dist="38100" dir="5400000" algn="t" rotWithShape="0">
                    <a:prstClr val="black">
                      <a:alpha val="40000"/>
                    </a:prstClr>
                  </a:outerShdw>
                </a:effectLst>
              </a:rPr>
              <a:t>hupostasis</a:t>
            </a:r>
            <a:endParaRPr lang="en-US" sz="3600" b="1" i="1" dirty="0" smtClean="0">
              <a:effectLst>
                <a:outerShdw blurRad="50800" dist="38100" dir="5400000" algn="t" rotWithShape="0">
                  <a:prstClr val="black">
                    <a:alpha val="40000"/>
                  </a:prstClr>
                </a:outerShdw>
              </a:effectLst>
            </a:endParaRPr>
          </a:p>
          <a:p>
            <a:pPr marL="914400" indent="-450850">
              <a:buNone/>
            </a:pPr>
            <a:r>
              <a:rPr lang="en-US" sz="3600" b="1" dirty="0" smtClean="0">
                <a:effectLst>
                  <a:outerShdw blurRad="50800" dist="38100" dir="5400000" algn="t" rotWithShape="0">
                    <a:prstClr val="black">
                      <a:alpha val="40000"/>
                    </a:prstClr>
                  </a:outerShdw>
                </a:effectLst>
              </a:rPr>
              <a:t>Classical: “1. that which settles at the bottom, sediment,” and “2.anything set under, subject-matter of a speech or poem” (Liddell &amp; Scott). </a:t>
            </a:r>
          </a:p>
          <a:p>
            <a:pPr marL="914400" indent="-450850">
              <a:buNone/>
            </a:pPr>
            <a:r>
              <a:rPr lang="en-US" sz="3600" b="1" dirty="0" smtClean="0">
                <a:effectLst>
                  <a:outerShdw blurRad="50800" dist="38100" dir="5400000" algn="t" rotWithShape="0">
                    <a:prstClr val="black">
                      <a:alpha val="40000"/>
                    </a:prstClr>
                  </a:outerShdw>
                </a:effectLst>
              </a:rPr>
              <a:t>New Testament: “…the foundation or ground of hope, confidence, assurance” or “3. substance, the real nature of a thing, essence”(ibid.).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b="1" dirty="0" smtClean="0">
                <a:effectLst>
                  <a:outerShdw blurRad="50800" dist="38100" dir="5400000" algn="t" rotWithShape="0">
                    <a:prstClr val="black">
                      <a:alpha val="40000"/>
                    </a:prstClr>
                  </a:outerShdw>
                </a:effectLst>
                <a:latin typeface="Pristina" pitchFamily="66" charset="0"/>
              </a:rPr>
              <a:t>Faith is Substance and Evidence</a:t>
            </a:r>
          </a:p>
        </p:txBody>
      </p:sp>
      <p:sp>
        <p:nvSpPr>
          <p:cNvPr id="3" name="Content Placeholder 2"/>
          <p:cNvSpPr>
            <a:spLocks noGrp="1"/>
          </p:cNvSpPr>
          <p:nvPr>
            <p:ph sz="quarter" idx="13"/>
          </p:nvPr>
        </p:nvSpPr>
        <p:spPr>
          <a:xfrm>
            <a:off x="533400" y="1600200"/>
            <a:ext cx="8153400" cy="4800600"/>
          </a:xfrm>
        </p:spPr>
        <p:txBody>
          <a:bodyPr>
            <a:normAutofit/>
          </a:bodyPr>
          <a:lstStyle/>
          <a:p>
            <a:pPr marL="395288" indent="-395288">
              <a:buNone/>
            </a:pPr>
            <a:r>
              <a:rPr lang="en-US" sz="3600" b="1" dirty="0" smtClean="0">
                <a:effectLst>
                  <a:outerShdw blurRad="50800" dist="38100" dir="5400000" algn="t" rotWithShape="0">
                    <a:prstClr val="black">
                      <a:alpha val="40000"/>
                    </a:prstClr>
                  </a:outerShdw>
                </a:effectLst>
              </a:rPr>
              <a:t>“Now faith is the substance of things hoped for…” (11:1a).</a:t>
            </a:r>
          </a:p>
          <a:p>
            <a:pPr marL="0" indent="0" algn="ctr">
              <a:buNone/>
            </a:pPr>
            <a:r>
              <a:rPr lang="en-US" sz="3600" b="1" dirty="0" smtClean="0">
                <a:effectLst>
                  <a:outerShdw blurRad="50800" dist="38100" dir="5400000" algn="t" rotWithShape="0">
                    <a:prstClr val="black">
                      <a:alpha val="40000"/>
                    </a:prstClr>
                  </a:outerShdw>
                </a:effectLst>
              </a:rPr>
              <a:t>Occurs five times in the New Testament.</a:t>
            </a:r>
          </a:p>
          <a:p>
            <a:pPr marL="463550" indent="-463550"/>
            <a:r>
              <a:rPr lang="en-US" sz="3600" b="1" dirty="0" smtClean="0">
                <a:effectLst>
                  <a:outerShdw blurRad="50800" dist="38100" dir="5400000" algn="t" rotWithShape="0">
                    <a:prstClr val="black">
                      <a:alpha val="40000"/>
                    </a:prstClr>
                  </a:outerShdw>
                </a:effectLst>
              </a:rPr>
              <a:t>Used of confidence: (2 Cor. 9:1-4; 11:16-18; Heb. 3:12-14). </a:t>
            </a:r>
          </a:p>
          <a:p>
            <a:pPr marL="463550" indent="-463550"/>
            <a:r>
              <a:rPr lang="en-US" sz="3600" b="1" dirty="0" smtClean="0">
                <a:effectLst>
                  <a:outerShdw blurRad="50800" dist="38100" dir="5400000" algn="t" rotWithShape="0">
                    <a:prstClr val="black">
                      <a:alpha val="40000"/>
                    </a:prstClr>
                  </a:outerShdw>
                </a:effectLst>
              </a:rPr>
              <a:t>Used of the true essence of something: (Heb. 1:1-3).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S10191924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1EE8917-6272-404D-947A-3B45844340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TS101919245</Template>
  <TotalTime>0</TotalTime>
  <Words>882</Words>
  <Application>Microsoft Office PowerPoint</Application>
  <PresentationFormat>On-screen Show (4:3)</PresentationFormat>
  <Paragraphs>54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Pristina</vt:lpstr>
      <vt:lpstr>Calibri</vt:lpstr>
      <vt:lpstr>TITUS Cyberbit Basic</vt:lpstr>
      <vt:lpstr>TS101919245</vt:lpstr>
      <vt:lpstr>Hebrews 11:1-6</vt:lpstr>
      <vt:lpstr>Hebrews 11:1-6</vt:lpstr>
      <vt:lpstr>Hebrews 11:1</vt:lpstr>
      <vt:lpstr>Hebrews 11:1</vt:lpstr>
      <vt:lpstr>Hebrews 11:1</vt:lpstr>
      <vt:lpstr>Parallelism in Scripture </vt:lpstr>
      <vt:lpstr>Hebrews 11:1</vt:lpstr>
      <vt:lpstr>Faith is Substance and Evidence</vt:lpstr>
      <vt:lpstr>Faith is Substance and Evidence</vt:lpstr>
      <vt:lpstr>Faith is Substance and Evidence</vt:lpstr>
      <vt:lpstr>Faith is Substance and Evidence</vt:lpstr>
      <vt:lpstr>Faith is Substance and Evidence</vt:lpstr>
      <vt:lpstr>2 Corinthians 4:16-5:3</vt:lpstr>
      <vt:lpstr>2 Corinthians 4:16-5:3</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2011-03-20T05:10:13Z</dcterms:created>
  <dcterms:modified xsi:type="dcterms:W3CDTF">2011-03-21T01:36:15Z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TC019192459991</vt:lpwstr>
  </property>
</Properties>
</file>