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67" r:id="rId4"/>
    <p:sldId id="273" r:id="rId5"/>
    <p:sldId id="272" r:id="rId6"/>
    <p:sldId id="268" r:id="rId7"/>
    <p:sldId id="274" r:id="rId8"/>
    <p:sldId id="275"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88D0B-265F-4929-8988-A4636B435B87}" type="datetimeFigureOut">
              <a:rPr lang="en-US" smtClean="0"/>
              <a:pPr/>
              <a:t>3/14/2011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141E2-E229-434A-B9DB-608C799D9E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3/14/2011 6:17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3/14/2011 6:17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3/14/2011 6:17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3/14/2011 6:17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3/14/2011 6:17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336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p_book_glasses.jpg"/>
          <p:cNvPicPr>
            <a:picLocks noChangeAspect="1"/>
          </p:cNvPicPr>
          <p:nvPr/>
        </p:nvPicPr>
        <p:blipFill>
          <a:blip r:embed="rId3" cstate="print">
            <a:lum bright="-40000"/>
          </a:blip>
          <a:stretch>
            <a:fillRect/>
          </a:stretch>
        </p:blipFill>
        <p:spPr>
          <a:xfrm>
            <a:off x="5867400" y="304801"/>
            <a:ext cx="2800281" cy="1981199"/>
          </a:xfrm>
          <a:prstGeom prst="rect">
            <a:avLst/>
          </a:prstGeom>
          <a:ln w="12700">
            <a:solidFill>
              <a:schemeClr val="tx2">
                <a:lumMod val="90000"/>
              </a:schemeClr>
            </a:solidFill>
          </a:ln>
          <a:effectLst>
            <a:outerShdw blurRad="50800" dist="38100" dir="5400000" algn="t" rotWithShape="0">
              <a:prstClr val="black">
                <a:alpha val="40000"/>
              </a:prstClr>
            </a:outerShdw>
          </a:effectLst>
        </p:spPr>
      </p:pic>
      <p:sp>
        <p:nvSpPr>
          <p:cNvPr id="4" name="Text Placeholder 3"/>
          <p:cNvSpPr>
            <a:spLocks noGrp="1"/>
          </p:cNvSpPr>
          <p:nvPr>
            <p:ph type="body" sz="quarter" idx="10"/>
          </p:nvPr>
        </p:nvSpPr>
        <p:spPr>
          <a:xfrm>
            <a:off x="609600" y="533400"/>
            <a:ext cx="7690114" cy="1384994"/>
          </a:xfrm>
        </p:spPr>
        <p:txBody>
          <a:bodyPr/>
          <a:lstStyle/>
          <a:p>
            <a:pPr>
              <a:lnSpc>
                <a:spcPct val="70000"/>
              </a:lnSpc>
            </a:pPr>
            <a:r>
              <a:rPr sz="7200" spc="-500" dirty="0" smtClean="0"/>
              <a:t>S</a:t>
            </a:r>
            <a:r>
              <a:rPr lang="en-US" sz="7200" spc="-500" dirty="0" smtClean="0"/>
              <a:t>h</a:t>
            </a:r>
            <a:r>
              <a:rPr sz="7200" spc="-500" dirty="0" smtClean="0"/>
              <a:t>ould Christians Ask </a:t>
            </a:r>
            <a:r>
              <a:rPr sz="7200" spc="-400" dirty="0" smtClean="0"/>
              <a:t>God</a:t>
            </a:r>
            <a:r>
              <a:rPr sz="7200" spc="-500" dirty="0" smtClean="0"/>
              <a:t> for Forgiveness?</a:t>
            </a:r>
            <a:endParaRPr lang="en-US" sz="7200" spc="-500" dirty="0"/>
          </a:p>
        </p:txBody>
      </p:sp>
      <p:sp>
        <p:nvSpPr>
          <p:cNvPr id="8" name="TextBox 7"/>
          <p:cNvSpPr txBox="1"/>
          <p:nvPr/>
        </p:nvSpPr>
        <p:spPr>
          <a:xfrm>
            <a:off x="381000" y="2667000"/>
            <a:ext cx="8382000" cy="2677656"/>
          </a:xfrm>
          <a:prstGeom prst="rect">
            <a:avLst/>
          </a:prstGeom>
          <a:noFill/>
        </p:spPr>
        <p:txBody>
          <a:bodyPr wrap="square" rtlCol="0">
            <a:spAutoFit/>
          </a:bodyPr>
          <a:lstStyle/>
          <a:p>
            <a:pPr marL="457200" indent="-457200"/>
            <a:r>
              <a:rPr lang="en-US" sz="4000" b="1" spc="-100" dirty="0" smtClean="0">
                <a:effectLst>
                  <a:outerShdw blurRad="50800" dist="38100" dir="5400000" algn="t" rotWithShape="0">
                    <a:prstClr val="black">
                      <a:alpha val="40000"/>
                    </a:prstClr>
                  </a:outerShdw>
                </a:effectLst>
              </a:rPr>
              <a:t>I. The Gospel on Prayer for Forgiveness.</a:t>
            </a:r>
          </a:p>
          <a:p>
            <a:pPr marL="971550" lvl="1" indent="-514350">
              <a:buAutoNum type="alphaUcPeriod"/>
            </a:pPr>
            <a:r>
              <a:rPr lang="en-US" sz="3200" b="1" spc="-100" dirty="0" smtClean="0">
                <a:effectLst>
                  <a:outerShdw blurRad="50800" dist="38100" dir="5400000" algn="t" rotWithShape="0">
                    <a:prstClr val="black">
                      <a:alpha val="40000"/>
                    </a:prstClr>
                  </a:outerShdw>
                </a:effectLst>
              </a:rPr>
              <a:t>God accepts only a Christians prayers for forgiveness (1 Pet. 3:10-12; Isa. 59:1-2).</a:t>
            </a:r>
          </a:p>
          <a:p>
            <a:pPr marL="971550" lvl="1" indent="-514350">
              <a:buAutoNum type="alphaUcPeriod"/>
            </a:pPr>
            <a:r>
              <a:rPr lang="en-US" sz="3200" b="1" spc="-100" dirty="0" smtClean="0">
                <a:effectLst>
                  <a:outerShdw blurRad="50800" dist="38100" dir="5400000" algn="t" rotWithShape="0">
                    <a:prstClr val="black">
                      <a:alpha val="40000"/>
                    </a:prstClr>
                  </a:outerShdw>
                </a:effectLst>
              </a:rPr>
              <a:t>Confession is required for forgiveness               (1 John 1:5-2:2; cf. Ezra 10:10-12). </a:t>
            </a:r>
            <a:endParaRPr lang="en-US" sz="3200" b="1" spc="-100" dirty="0">
              <a:effectLst>
                <a:outerShdw blurRad="50800" dist="38100" dir="5400000" algn="t" rotWithShape="0">
                  <a:prstClr val="black">
                    <a:alpha val="40000"/>
                  </a:prst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1000"/>
                                        <p:tgtEl>
                                          <p:spTgt spid="8">
                                            <p:txEl>
                                              <p:pRg st="0" end="0"/>
                                            </p:txEl>
                                          </p:spTgt>
                                        </p:tgtEl>
                                      </p:cBhvr>
                                    </p:animEffect>
                                    <p:anim calcmode="lin" valueType="num">
                                      <p:cBhvr>
                                        <p:cTn id="1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1000"/>
                                        <p:tgtEl>
                                          <p:spTgt spid="8">
                                            <p:txEl>
                                              <p:pRg st="1" end="1"/>
                                            </p:txEl>
                                          </p:spTgt>
                                        </p:tgtEl>
                                      </p:cBhvr>
                                    </p:animEffect>
                                    <p:anim calcmode="lin" valueType="num">
                                      <p:cBhvr>
                                        <p:cTn id="2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fade">
                                      <p:cBhvr>
                                        <p:cTn id="29" dur="1000"/>
                                        <p:tgtEl>
                                          <p:spTgt spid="8">
                                            <p:txEl>
                                              <p:pRg st="2" end="2"/>
                                            </p:txEl>
                                          </p:spTgt>
                                        </p:tgtEl>
                                      </p:cBhvr>
                                    </p:animEffect>
                                    <p:anim calcmode="lin" valueType="num">
                                      <p:cBhvr>
                                        <p:cTn id="3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wirl.png"/>
          <p:cNvPicPr>
            <a:picLocks noChangeAspect="1"/>
          </p:cNvPicPr>
          <p:nvPr/>
        </p:nvPicPr>
        <p:blipFill>
          <a:blip r:embed="rId2" cstate="print"/>
          <a:stretch>
            <a:fillRect/>
          </a:stretch>
        </p:blipFill>
        <p:spPr>
          <a:xfrm>
            <a:off x="0" y="0"/>
            <a:ext cx="9144000" cy="3202682"/>
          </a:xfrm>
          <a:prstGeom prst="rect">
            <a:avLst/>
          </a:prstGeom>
        </p:spPr>
      </p:pic>
      <p:sp>
        <p:nvSpPr>
          <p:cNvPr id="2" name="Title 1"/>
          <p:cNvSpPr>
            <a:spLocks noGrp="1"/>
          </p:cNvSpPr>
          <p:nvPr>
            <p:ph type="title"/>
          </p:nvPr>
        </p:nvSpPr>
        <p:spPr>
          <a:xfrm>
            <a:off x="381000" y="914400"/>
            <a:ext cx="8382000" cy="1782476"/>
          </a:xfrm>
        </p:spPr>
        <p:txBody>
          <a:bodyPr/>
          <a:lstStyle/>
          <a:p>
            <a:pPr>
              <a:lnSpc>
                <a:spcPct val="70000"/>
              </a:lnSpc>
            </a:pPr>
            <a:r>
              <a:rPr lang="en-US" sz="5400" b="1" dirty="0" smtClean="0"/>
              <a:t>“Does a faithful Christian have to ask God for forgiveness in order to be forgiven?”</a:t>
            </a:r>
            <a:endParaRPr lang="en-US" sz="5400" b="1" dirty="0"/>
          </a:p>
        </p:txBody>
      </p:sp>
      <p:sp>
        <p:nvSpPr>
          <p:cNvPr id="3" name="Text Placeholder 2"/>
          <p:cNvSpPr>
            <a:spLocks noGrp="1"/>
          </p:cNvSpPr>
          <p:nvPr>
            <p:ph type="body" sz="quarter" idx="10"/>
          </p:nvPr>
        </p:nvSpPr>
        <p:spPr>
          <a:xfrm>
            <a:off x="381000" y="3352800"/>
            <a:ext cx="8382000" cy="2979277"/>
          </a:xfrm>
        </p:spPr>
        <p:txBody>
          <a:bodyPr/>
          <a:lstStyle/>
          <a:p>
            <a:pPr indent="-1588">
              <a:buNone/>
            </a:pPr>
            <a:r>
              <a:rPr lang="en-US" b="1" dirty="0" smtClean="0"/>
              <a:t>“Confession isn’t the same as asking… It means to make a profession, a declaration. In context, John is saying that a Christian who admits he sins can be sure his is forgiven”</a:t>
            </a:r>
          </a:p>
          <a:p>
            <a:pPr indent="-1588" algn="r">
              <a:buNone/>
            </a:pPr>
            <a:r>
              <a:rPr lang="en-US" b="1" dirty="0" smtClean="0"/>
              <a:t>Larry Arnold</a:t>
            </a:r>
          </a:p>
          <a:p>
            <a:pPr indent="-1588" algn="r">
              <a:lnSpc>
                <a:spcPct val="70000"/>
              </a:lnSpc>
              <a:buNone/>
            </a:pPr>
            <a:r>
              <a:rPr lang="en-US" sz="2400" b="1" i="1" dirty="0" smtClean="0"/>
              <a:t>Firm Foundation</a:t>
            </a:r>
          </a:p>
          <a:p>
            <a:pPr indent="-1588" algn="r">
              <a:lnSpc>
                <a:spcPct val="70000"/>
              </a:lnSpc>
              <a:buNone/>
            </a:pPr>
            <a:r>
              <a:rPr lang="en-US" sz="2400" b="1" dirty="0" smtClean="0"/>
              <a:t>97 (Oct. 14, 1980): 661</a:t>
            </a:r>
            <a:endParaRPr lang="en-US" sz="2400" b="1"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p_book_glasses.jpg"/>
          <p:cNvPicPr>
            <a:picLocks noChangeAspect="1"/>
          </p:cNvPicPr>
          <p:nvPr/>
        </p:nvPicPr>
        <p:blipFill>
          <a:blip r:embed="rId3" cstate="print">
            <a:lum bright="-40000"/>
          </a:blip>
          <a:stretch>
            <a:fillRect/>
          </a:stretch>
        </p:blipFill>
        <p:spPr>
          <a:xfrm>
            <a:off x="5867400" y="304801"/>
            <a:ext cx="2800281" cy="1981199"/>
          </a:xfrm>
          <a:prstGeom prst="rect">
            <a:avLst/>
          </a:prstGeom>
          <a:ln w="12700">
            <a:solidFill>
              <a:schemeClr val="tx2">
                <a:lumMod val="90000"/>
              </a:schemeClr>
            </a:solidFill>
          </a:ln>
          <a:effectLst>
            <a:outerShdw blurRad="50800" dist="38100" dir="5400000" algn="t" rotWithShape="0">
              <a:prstClr val="black">
                <a:alpha val="40000"/>
              </a:prstClr>
            </a:outerShdw>
          </a:effectLst>
        </p:spPr>
      </p:pic>
      <p:sp>
        <p:nvSpPr>
          <p:cNvPr id="4" name="Text Placeholder 3"/>
          <p:cNvSpPr>
            <a:spLocks noGrp="1"/>
          </p:cNvSpPr>
          <p:nvPr>
            <p:ph type="body" sz="quarter" idx="10"/>
          </p:nvPr>
        </p:nvSpPr>
        <p:spPr>
          <a:xfrm>
            <a:off x="609600" y="533400"/>
            <a:ext cx="7690114" cy="1384994"/>
          </a:xfrm>
        </p:spPr>
        <p:txBody>
          <a:bodyPr/>
          <a:lstStyle/>
          <a:p>
            <a:pPr>
              <a:lnSpc>
                <a:spcPct val="70000"/>
              </a:lnSpc>
            </a:pPr>
            <a:r>
              <a:rPr sz="7200" spc="-500" dirty="0" smtClean="0"/>
              <a:t>S</a:t>
            </a:r>
            <a:r>
              <a:rPr lang="en-US" sz="7200" spc="-500" dirty="0" smtClean="0"/>
              <a:t>h</a:t>
            </a:r>
            <a:r>
              <a:rPr sz="7200" spc="-500" dirty="0" smtClean="0"/>
              <a:t>ould Christians Ask </a:t>
            </a:r>
            <a:r>
              <a:rPr sz="7200" spc="-400" dirty="0" smtClean="0"/>
              <a:t>God</a:t>
            </a:r>
            <a:r>
              <a:rPr sz="7200" spc="-500" dirty="0" smtClean="0"/>
              <a:t> for Forgiveness?</a:t>
            </a:r>
            <a:endParaRPr lang="en-US" sz="7200" spc="-500" dirty="0"/>
          </a:p>
        </p:txBody>
      </p:sp>
      <p:sp>
        <p:nvSpPr>
          <p:cNvPr id="8" name="TextBox 7"/>
          <p:cNvSpPr txBox="1"/>
          <p:nvPr/>
        </p:nvSpPr>
        <p:spPr>
          <a:xfrm>
            <a:off x="381000" y="2667000"/>
            <a:ext cx="8382000" cy="3662541"/>
          </a:xfrm>
          <a:prstGeom prst="rect">
            <a:avLst/>
          </a:prstGeom>
          <a:noFill/>
        </p:spPr>
        <p:txBody>
          <a:bodyPr wrap="square" rtlCol="0">
            <a:spAutoFit/>
          </a:bodyPr>
          <a:lstStyle/>
          <a:p>
            <a:pPr marL="457200" indent="-457200"/>
            <a:r>
              <a:rPr lang="en-US" sz="4000" b="1" spc="-100" dirty="0" smtClean="0">
                <a:effectLst>
                  <a:outerShdw blurRad="50800" dist="38100" dir="5400000" algn="t" rotWithShape="0">
                    <a:prstClr val="black">
                      <a:alpha val="40000"/>
                    </a:prstClr>
                  </a:outerShdw>
                </a:effectLst>
              </a:rPr>
              <a:t>I. The Gospel on Prayer for Forgiveness.</a:t>
            </a:r>
          </a:p>
          <a:p>
            <a:pPr marL="971550" lvl="1" indent="-514350">
              <a:buAutoNum type="alphaUcPeriod"/>
            </a:pPr>
            <a:r>
              <a:rPr lang="en-US" sz="3200" b="1" spc="-100" dirty="0" smtClean="0">
                <a:effectLst>
                  <a:outerShdw blurRad="50800" dist="38100" dir="5400000" algn="t" rotWithShape="0">
                    <a:prstClr val="black">
                      <a:alpha val="40000"/>
                    </a:prstClr>
                  </a:outerShdw>
                </a:effectLst>
              </a:rPr>
              <a:t>God accepts only a Christians prayers for forgiveness (1 Pet. 3:10-12; Isa. 59:1-2).</a:t>
            </a:r>
          </a:p>
          <a:p>
            <a:pPr marL="971550" lvl="1" indent="-514350">
              <a:buAutoNum type="alphaUcPeriod"/>
            </a:pPr>
            <a:r>
              <a:rPr lang="en-US" sz="3200" b="1" spc="-100" dirty="0" smtClean="0">
                <a:effectLst>
                  <a:outerShdw blurRad="50800" dist="38100" dir="5400000" algn="t" rotWithShape="0">
                    <a:prstClr val="black">
                      <a:alpha val="40000"/>
                    </a:prstClr>
                  </a:outerShdw>
                </a:effectLst>
              </a:rPr>
              <a:t>Confession is required for forgiveness               (1 John 1:5-2:2; cf. Ezra 10:10-12). </a:t>
            </a:r>
          </a:p>
          <a:p>
            <a:pPr marL="971550" lvl="1" indent="-514350">
              <a:buAutoNum type="alphaUcPeriod"/>
            </a:pPr>
            <a:r>
              <a:rPr lang="en-US" sz="3200" b="1" spc="-100" dirty="0" smtClean="0">
                <a:effectLst>
                  <a:outerShdw blurRad="50800" dist="38100" dir="5400000" algn="t" rotWithShape="0">
                    <a:prstClr val="black">
                      <a:alpha val="40000"/>
                    </a:prstClr>
                  </a:outerShdw>
                </a:effectLst>
              </a:rPr>
              <a:t>Christians should pray for one another                      (1 John 5:14-17). </a:t>
            </a:r>
            <a:endParaRPr lang="en-US" sz="3200" b="1" spc="-100" dirty="0">
              <a:effectLst>
                <a:outerShdw blurRad="50800" dist="38100" dir="5400000" algn="t" rotWithShape="0">
                  <a:prstClr val="black">
                    <a:alpha val="40000"/>
                  </a:prst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1000"/>
                                        <p:tgtEl>
                                          <p:spTgt spid="8">
                                            <p:txEl>
                                              <p:pRg st="3" end="3"/>
                                            </p:txEl>
                                          </p:spTgt>
                                        </p:tgtEl>
                                      </p:cBhvr>
                                    </p:animEffect>
                                    <p:anim calcmode="lin" valueType="num">
                                      <p:cBhvr>
                                        <p:cTn id="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p_book_glasses.jpg"/>
          <p:cNvPicPr>
            <a:picLocks noChangeAspect="1"/>
          </p:cNvPicPr>
          <p:nvPr/>
        </p:nvPicPr>
        <p:blipFill>
          <a:blip r:embed="rId3" cstate="print">
            <a:lum bright="-40000"/>
          </a:blip>
          <a:stretch>
            <a:fillRect/>
          </a:stretch>
        </p:blipFill>
        <p:spPr>
          <a:xfrm>
            <a:off x="5867400" y="304801"/>
            <a:ext cx="2800281" cy="1981199"/>
          </a:xfrm>
          <a:prstGeom prst="rect">
            <a:avLst/>
          </a:prstGeom>
          <a:ln w="12700">
            <a:solidFill>
              <a:schemeClr val="tx2">
                <a:lumMod val="90000"/>
              </a:schemeClr>
            </a:solidFill>
          </a:ln>
          <a:effectLst>
            <a:outerShdw blurRad="50800" dist="38100" dir="5400000" algn="t" rotWithShape="0">
              <a:prstClr val="black">
                <a:alpha val="40000"/>
              </a:prstClr>
            </a:outerShdw>
          </a:effectLst>
        </p:spPr>
      </p:pic>
      <p:sp>
        <p:nvSpPr>
          <p:cNvPr id="4" name="Text Placeholder 3"/>
          <p:cNvSpPr>
            <a:spLocks noGrp="1"/>
          </p:cNvSpPr>
          <p:nvPr>
            <p:ph type="body" sz="quarter" idx="10"/>
          </p:nvPr>
        </p:nvSpPr>
        <p:spPr>
          <a:xfrm>
            <a:off x="609600" y="533400"/>
            <a:ext cx="7690114" cy="1384994"/>
          </a:xfrm>
        </p:spPr>
        <p:txBody>
          <a:bodyPr/>
          <a:lstStyle/>
          <a:p>
            <a:pPr>
              <a:lnSpc>
                <a:spcPct val="70000"/>
              </a:lnSpc>
            </a:pPr>
            <a:r>
              <a:rPr sz="7200" spc="-500" dirty="0" smtClean="0"/>
              <a:t>S</a:t>
            </a:r>
            <a:r>
              <a:rPr lang="en-US" sz="7200" spc="-500" dirty="0" smtClean="0"/>
              <a:t>h</a:t>
            </a:r>
            <a:r>
              <a:rPr sz="7200" spc="-500" dirty="0" smtClean="0"/>
              <a:t>ould Christians Ask </a:t>
            </a:r>
            <a:r>
              <a:rPr sz="7200" spc="-400" dirty="0" smtClean="0"/>
              <a:t>God</a:t>
            </a:r>
            <a:r>
              <a:rPr sz="7200" spc="-500" dirty="0" smtClean="0"/>
              <a:t> for Forgiveness?</a:t>
            </a:r>
            <a:endParaRPr lang="en-US" sz="7200" spc="-500" dirty="0"/>
          </a:p>
        </p:txBody>
      </p:sp>
      <p:sp>
        <p:nvSpPr>
          <p:cNvPr id="8" name="TextBox 7"/>
          <p:cNvSpPr txBox="1"/>
          <p:nvPr/>
        </p:nvSpPr>
        <p:spPr>
          <a:xfrm>
            <a:off x="381000" y="2438400"/>
            <a:ext cx="8382000" cy="4278094"/>
          </a:xfrm>
          <a:prstGeom prst="rect">
            <a:avLst/>
          </a:prstGeom>
          <a:noFill/>
        </p:spPr>
        <p:txBody>
          <a:bodyPr wrap="square" rtlCol="0">
            <a:spAutoFit/>
          </a:bodyPr>
          <a:lstStyle/>
          <a:p>
            <a:pPr marL="457200" indent="-457200"/>
            <a:r>
              <a:rPr lang="en-US" sz="4000" b="1" spc="-100" dirty="0" smtClean="0">
                <a:effectLst>
                  <a:outerShdw blurRad="50800" dist="38100" dir="5400000" algn="t" rotWithShape="0">
                    <a:prstClr val="black">
                      <a:alpha val="40000"/>
                    </a:prstClr>
                  </a:outerShdw>
                </a:effectLst>
              </a:rPr>
              <a:t>II. If Christians Shouldn’t Ask God for Forgiveness We Must Assume… </a:t>
            </a:r>
          </a:p>
          <a:p>
            <a:pPr marL="971550" lvl="1" indent="-514350">
              <a:buAutoNum type="alphaUcPeriod"/>
            </a:pPr>
            <a:r>
              <a:rPr lang="en-US" sz="3200" b="1" spc="-100" dirty="0" smtClean="0">
                <a:effectLst>
                  <a:outerShdw blurRad="50800" dist="38100" dir="5400000" algn="t" rotWithShape="0">
                    <a:prstClr val="black">
                      <a:alpha val="40000"/>
                    </a:prstClr>
                  </a:outerShdw>
                </a:effectLst>
              </a:rPr>
              <a:t>Simon the sorcerer was an “unfaithful Christian” before Acts 8:14-25 (Acts 8:9-25; Matt. 16:21-23). </a:t>
            </a:r>
          </a:p>
          <a:p>
            <a:pPr marL="971550" lvl="1" indent="-514350">
              <a:buAutoNum type="alphaUcPeriod"/>
            </a:pPr>
            <a:r>
              <a:rPr lang="en-US" sz="3200" b="1" spc="-100" dirty="0" smtClean="0">
                <a:effectLst>
                  <a:outerShdw blurRad="50800" dist="38100" dir="5400000" algn="t" rotWithShape="0">
                    <a:prstClr val="black">
                      <a:alpha val="40000"/>
                    </a:prstClr>
                  </a:outerShdw>
                </a:effectLst>
              </a:rPr>
              <a:t>Matthew 6:12 doesn’t apply to the Gospel Age (Matt. 6:9-15; Luke 17:21; Rom. 3:21-26; Col. 1:13-14; 1 John 1:7). </a:t>
            </a:r>
            <a:endParaRPr lang="en-US" sz="3200" b="1" spc="-100" dirty="0">
              <a:effectLst>
                <a:outerShdw blurRad="50800" dist="38100" dir="5400000" algn="t" rotWithShape="0">
                  <a:prstClr val="black">
                    <a:alpha val="40000"/>
                  </a:prst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wirl.png"/>
          <p:cNvPicPr>
            <a:picLocks noChangeAspect="1"/>
          </p:cNvPicPr>
          <p:nvPr/>
        </p:nvPicPr>
        <p:blipFill>
          <a:blip r:embed="rId2" cstate="print"/>
          <a:stretch>
            <a:fillRect/>
          </a:stretch>
        </p:blipFill>
        <p:spPr>
          <a:xfrm>
            <a:off x="0" y="0"/>
            <a:ext cx="9144000" cy="3202682"/>
          </a:xfrm>
          <a:prstGeom prst="rect">
            <a:avLst/>
          </a:prstGeom>
        </p:spPr>
      </p:pic>
      <p:sp>
        <p:nvSpPr>
          <p:cNvPr id="2" name="Title 1"/>
          <p:cNvSpPr>
            <a:spLocks noGrp="1"/>
          </p:cNvSpPr>
          <p:nvPr>
            <p:ph type="title"/>
          </p:nvPr>
        </p:nvSpPr>
        <p:spPr>
          <a:xfrm>
            <a:off x="381000" y="914400"/>
            <a:ext cx="8382000" cy="1782476"/>
          </a:xfrm>
        </p:spPr>
        <p:txBody>
          <a:bodyPr/>
          <a:lstStyle/>
          <a:p>
            <a:pPr>
              <a:lnSpc>
                <a:spcPct val="70000"/>
              </a:lnSpc>
            </a:pPr>
            <a:r>
              <a:rPr lang="en-US" sz="5400" b="1" dirty="0" smtClean="0"/>
              <a:t>“Does a faithful Christian have to ask God for forgiveness in order to be forgiven?”</a:t>
            </a:r>
            <a:endParaRPr lang="en-US" sz="5400" b="1" dirty="0"/>
          </a:p>
        </p:txBody>
      </p:sp>
      <p:sp>
        <p:nvSpPr>
          <p:cNvPr id="3" name="Text Placeholder 2"/>
          <p:cNvSpPr>
            <a:spLocks noGrp="1"/>
          </p:cNvSpPr>
          <p:nvPr>
            <p:ph type="body" sz="quarter" idx="10"/>
          </p:nvPr>
        </p:nvSpPr>
        <p:spPr>
          <a:xfrm>
            <a:off x="381000" y="3352800"/>
            <a:ext cx="8382000" cy="3077766"/>
          </a:xfrm>
        </p:spPr>
        <p:txBody>
          <a:bodyPr/>
          <a:lstStyle/>
          <a:p>
            <a:pPr indent="-1588">
              <a:buNone/>
            </a:pPr>
            <a:r>
              <a:rPr lang="en-US" b="1" dirty="0" smtClean="0"/>
              <a:t>“It is as inappropriate to apply the future forgiveness clause of Christ’s model prayer as it is to apply the future kingdom clause”</a:t>
            </a:r>
          </a:p>
          <a:p>
            <a:pPr indent="-1588">
              <a:buNone/>
            </a:pPr>
            <a:endParaRPr lang="en-US" b="1" dirty="0" smtClean="0"/>
          </a:p>
          <a:p>
            <a:pPr indent="-1588" algn="r">
              <a:buNone/>
            </a:pPr>
            <a:r>
              <a:rPr lang="en-US" b="1" dirty="0" smtClean="0"/>
              <a:t>Larry Arnold</a:t>
            </a:r>
          </a:p>
          <a:p>
            <a:pPr indent="-1588" algn="r">
              <a:lnSpc>
                <a:spcPct val="70000"/>
              </a:lnSpc>
              <a:buNone/>
            </a:pPr>
            <a:r>
              <a:rPr lang="en-US" sz="2400" b="1" i="1" dirty="0" smtClean="0"/>
              <a:t>Firm Foundation</a:t>
            </a:r>
          </a:p>
          <a:p>
            <a:pPr indent="-1588" algn="r">
              <a:lnSpc>
                <a:spcPct val="70000"/>
              </a:lnSpc>
              <a:buNone/>
            </a:pPr>
            <a:r>
              <a:rPr lang="en-US" sz="2400" b="1" dirty="0" smtClean="0"/>
              <a:t>97 (Oct. 14, 1980): 661</a:t>
            </a:r>
            <a:endParaRPr lang="en-US" sz="2400" b="1"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p_book_glasses.jpg"/>
          <p:cNvPicPr>
            <a:picLocks noChangeAspect="1"/>
          </p:cNvPicPr>
          <p:nvPr/>
        </p:nvPicPr>
        <p:blipFill>
          <a:blip r:embed="rId3" cstate="print">
            <a:lum bright="-40000"/>
          </a:blip>
          <a:stretch>
            <a:fillRect/>
          </a:stretch>
        </p:blipFill>
        <p:spPr>
          <a:xfrm>
            <a:off x="5867400" y="304801"/>
            <a:ext cx="2800281" cy="1981199"/>
          </a:xfrm>
          <a:prstGeom prst="rect">
            <a:avLst/>
          </a:prstGeom>
          <a:ln w="12700">
            <a:solidFill>
              <a:schemeClr val="tx2">
                <a:lumMod val="90000"/>
              </a:schemeClr>
            </a:solidFill>
          </a:ln>
          <a:effectLst>
            <a:outerShdw blurRad="50800" dist="38100" dir="5400000" algn="t" rotWithShape="0">
              <a:prstClr val="black">
                <a:alpha val="40000"/>
              </a:prstClr>
            </a:outerShdw>
          </a:effectLst>
        </p:spPr>
      </p:pic>
      <p:sp>
        <p:nvSpPr>
          <p:cNvPr id="4" name="Text Placeholder 3"/>
          <p:cNvSpPr>
            <a:spLocks noGrp="1"/>
          </p:cNvSpPr>
          <p:nvPr>
            <p:ph type="body" sz="quarter" idx="10"/>
          </p:nvPr>
        </p:nvSpPr>
        <p:spPr>
          <a:xfrm>
            <a:off x="609600" y="533400"/>
            <a:ext cx="7690114" cy="1384994"/>
          </a:xfrm>
        </p:spPr>
        <p:txBody>
          <a:bodyPr/>
          <a:lstStyle/>
          <a:p>
            <a:pPr>
              <a:lnSpc>
                <a:spcPct val="70000"/>
              </a:lnSpc>
            </a:pPr>
            <a:r>
              <a:rPr sz="7200" spc="-500" dirty="0" smtClean="0"/>
              <a:t>S</a:t>
            </a:r>
            <a:r>
              <a:rPr lang="en-US" sz="7200" spc="-500" dirty="0" smtClean="0"/>
              <a:t>h</a:t>
            </a:r>
            <a:r>
              <a:rPr sz="7200" spc="-500" dirty="0" smtClean="0"/>
              <a:t>ould Christians Ask </a:t>
            </a:r>
            <a:r>
              <a:rPr sz="7200" spc="-400" dirty="0" smtClean="0"/>
              <a:t>God</a:t>
            </a:r>
            <a:r>
              <a:rPr sz="7200" spc="-500" dirty="0" smtClean="0"/>
              <a:t> for Forgiveness?</a:t>
            </a:r>
            <a:endParaRPr lang="en-US" sz="7200" spc="-500" dirty="0"/>
          </a:p>
        </p:txBody>
      </p:sp>
      <p:sp>
        <p:nvSpPr>
          <p:cNvPr id="8" name="TextBox 7"/>
          <p:cNvSpPr txBox="1"/>
          <p:nvPr/>
        </p:nvSpPr>
        <p:spPr>
          <a:xfrm>
            <a:off x="381000" y="2438400"/>
            <a:ext cx="8382000" cy="4278094"/>
          </a:xfrm>
          <a:prstGeom prst="rect">
            <a:avLst/>
          </a:prstGeom>
          <a:noFill/>
        </p:spPr>
        <p:txBody>
          <a:bodyPr wrap="square" rtlCol="0">
            <a:spAutoFit/>
          </a:bodyPr>
          <a:lstStyle/>
          <a:p>
            <a:pPr marL="457200" indent="-457200"/>
            <a:r>
              <a:rPr lang="en-US" sz="4000" b="1" spc="-100" dirty="0" smtClean="0">
                <a:effectLst>
                  <a:outerShdw blurRad="50800" dist="38100" dir="5400000" algn="t" rotWithShape="0">
                    <a:prstClr val="black">
                      <a:alpha val="40000"/>
                    </a:prstClr>
                  </a:outerShdw>
                </a:effectLst>
              </a:rPr>
              <a:t>II. If Christians Shouldn’t Ask God for Forgiveness We Must Assume… </a:t>
            </a:r>
          </a:p>
          <a:p>
            <a:pPr marL="971550" lvl="1" indent="-514350">
              <a:buAutoNum type="alphaUcPeriod"/>
            </a:pPr>
            <a:r>
              <a:rPr lang="en-US" sz="3200" b="1" spc="-100" dirty="0" smtClean="0">
                <a:effectLst>
                  <a:outerShdw blurRad="50800" dist="38100" dir="5400000" algn="t" rotWithShape="0">
                    <a:prstClr val="black">
                      <a:alpha val="40000"/>
                    </a:prstClr>
                  </a:outerShdw>
                </a:effectLst>
              </a:rPr>
              <a:t>Simon the sorcerer was an “unfaithful Christian” before Acts 8:14-25 (Acts 8:9-25; Matt. 16:21-23). </a:t>
            </a:r>
          </a:p>
          <a:p>
            <a:pPr marL="971550" lvl="1" indent="-514350">
              <a:buAutoNum type="alphaUcPeriod"/>
            </a:pPr>
            <a:r>
              <a:rPr lang="en-US" sz="3200" b="1" spc="-100" dirty="0" smtClean="0">
                <a:effectLst>
                  <a:outerShdw blurRad="50800" dist="38100" dir="5400000" algn="t" rotWithShape="0">
                    <a:prstClr val="black">
                      <a:alpha val="40000"/>
                    </a:prstClr>
                  </a:outerShdw>
                </a:effectLst>
              </a:rPr>
              <a:t>Matthew 6:12 doesn’t apply to the Gospel Age (Matt. 6:9-15; Luke 17:21; Rom. 3:21-26; Col. 1:13-14; 1 John 1:7). </a:t>
            </a:r>
            <a:endParaRPr lang="en-US" sz="3200" b="1" spc="-100" dirty="0">
              <a:effectLst>
                <a:outerShdw blurRad="50800" dist="38100" dir="5400000" algn="t" rotWithShape="0">
                  <a:prstClr val="black">
                    <a:alpha val="40000"/>
                  </a:prstClr>
                </a:outerShdw>
              </a:effectLst>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p_book_glasses.jpg"/>
          <p:cNvPicPr>
            <a:picLocks noChangeAspect="1"/>
          </p:cNvPicPr>
          <p:nvPr/>
        </p:nvPicPr>
        <p:blipFill>
          <a:blip r:embed="rId3" cstate="print">
            <a:lum bright="-40000"/>
          </a:blip>
          <a:stretch>
            <a:fillRect/>
          </a:stretch>
        </p:blipFill>
        <p:spPr>
          <a:xfrm>
            <a:off x="5867400" y="304801"/>
            <a:ext cx="2800281" cy="1981199"/>
          </a:xfrm>
          <a:prstGeom prst="rect">
            <a:avLst/>
          </a:prstGeom>
          <a:ln w="12700">
            <a:solidFill>
              <a:schemeClr val="tx2">
                <a:lumMod val="90000"/>
              </a:schemeClr>
            </a:solidFill>
          </a:ln>
          <a:effectLst>
            <a:outerShdw blurRad="50800" dist="38100" dir="5400000" algn="t" rotWithShape="0">
              <a:prstClr val="black">
                <a:alpha val="40000"/>
              </a:prstClr>
            </a:outerShdw>
          </a:effectLst>
        </p:spPr>
      </p:pic>
      <p:sp>
        <p:nvSpPr>
          <p:cNvPr id="4" name="Text Placeholder 3"/>
          <p:cNvSpPr>
            <a:spLocks noGrp="1"/>
          </p:cNvSpPr>
          <p:nvPr>
            <p:ph type="body" sz="quarter" idx="10"/>
          </p:nvPr>
        </p:nvSpPr>
        <p:spPr>
          <a:xfrm>
            <a:off x="609600" y="533400"/>
            <a:ext cx="7690114" cy="1384994"/>
          </a:xfrm>
        </p:spPr>
        <p:txBody>
          <a:bodyPr/>
          <a:lstStyle/>
          <a:p>
            <a:pPr>
              <a:lnSpc>
                <a:spcPct val="70000"/>
              </a:lnSpc>
            </a:pPr>
            <a:r>
              <a:rPr sz="7200" spc="-500" dirty="0" smtClean="0"/>
              <a:t>S</a:t>
            </a:r>
            <a:r>
              <a:rPr lang="en-US" sz="7200" spc="-500" dirty="0" smtClean="0"/>
              <a:t>h</a:t>
            </a:r>
            <a:r>
              <a:rPr sz="7200" spc="-500" dirty="0" smtClean="0"/>
              <a:t>ould Christians Ask </a:t>
            </a:r>
            <a:r>
              <a:rPr sz="7200" spc="-400" dirty="0" smtClean="0"/>
              <a:t>God</a:t>
            </a:r>
            <a:r>
              <a:rPr sz="7200" spc="-500" dirty="0" smtClean="0"/>
              <a:t> for Forgiveness?</a:t>
            </a:r>
            <a:endParaRPr lang="en-US" sz="7200" spc="-500" dirty="0"/>
          </a:p>
        </p:txBody>
      </p:sp>
      <p:sp>
        <p:nvSpPr>
          <p:cNvPr id="8" name="TextBox 7"/>
          <p:cNvSpPr txBox="1"/>
          <p:nvPr/>
        </p:nvSpPr>
        <p:spPr>
          <a:xfrm>
            <a:off x="381000" y="2438400"/>
            <a:ext cx="8382000" cy="2800767"/>
          </a:xfrm>
          <a:prstGeom prst="rect">
            <a:avLst/>
          </a:prstGeom>
          <a:noFill/>
        </p:spPr>
        <p:txBody>
          <a:bodyPr wrap="square" rtlCol="0">
            <a:spAutoFit/>
          </a:bodyPr>
          <a:lstStyle/>
          <a:p>
            <a:pPr marL="457200" indent="-457200"/>
            <a:r>
              <a:rPr lang="en-US" sz="4000" b="1" spc="-100" dirty="0" smtClean="0">
                <a:effectLst>
                  <a:outerShdw blurRad="50800" dist="38100" dir="5400000" algn="t" rotWithShape="0">
                    <a:prstClr val="black">
                      <a:alpha val="40000"/>
                    </a:prstClr>
                  </a:outerShdw>
                </a:effectLst>
              </a:rPr>
              <a:t>II. If Christians Shouldn’t Ask God for Forgiveness We Must Assume… </a:t>
            </a:r>
          </a:p>
          <a:p>
            <a:pPr marL="971550" lvl="1" indent="-514350">
              <a:buFont typeface="+mj-lt"/>
              <a:buAutoNum type="alphaUcPeriod" startAt="3"/>
            </a:pPr>
            <a:r>
              <a:rPr lang="en-US" sz="3200" b="1" spc="-100" dirty="0" smtClean="0">
                <a:effectLst>
                  <a:outerShdw blurRad="50800" dist="38100" dir="5400000" algn="t" rotWithShape="0">
                    <a:prstClr val="black">
                      <a:alpha val="40000"/>
                    </a:prstClr>
                  </a:outerShdw>
                </a:effectLst>
              </a:rPr>
              <a:t>The “Unfaithful Christian” MUST do what the Faithful Christian Should Not (Rev. 2:10; 1 Cor. 4:2; Heb. 10:26-27).</a:t>
            </a:r>
            <a:endParaRPr lang="en-US" sz="3200" b="1" spc="-100" dirty="0">
              <a:effectLst>
                <a:outerShdw blurRad="50800" dist="38100" dir="5400000" algn="t" rotWithShape="0">
                  <a:prstClr val="black">
                    <a:alpha val="40000"/>
                  </a:prst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Brushed metal and curves - Purple Segoe">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636E8B8-67D8-4A49-AD6A-F7349088EC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Purple Segoe</Template>
  <TotalTime>65</TotalTime>
  <Words>925</Words>
  <Application>Microsoft Office PowerPoint</Application>
  <PresentationFormat>On-screen Show (4:3)</PresentationFormat>
  <Paragraphs>51</Paragraphs>
  <Slides>7</Slides>
  <Notes>5</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1_Brushed metal and curves - Purple Segoe</vt:lpstr>
      <vt:lpstr>White with Courier font for code slides</vt:lpstr>
      <vt:lpstr>Slide 1</vt:lpstr>
      <vt:lpstr>“Does a faithful Christian have to ask God for forgiveness in order to be forgiven?”</vt:lpstr>
      <vt:lpstr>Slide 3</vt:lpstr>
      <vt:lpstr>Slide 4</vt:lpstr>
      <vt:lpstr>“Does a faithful Christian have to ask God for forgiveness in order to be forgiven?”</vt:lpstr>
      <vt:lpstr>Slide 6</vt:lpstr>
      <vt:lpstr>Slide 7</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OlsenParkLaptop</dc:creator>
  <cp:keywords/>
  <dc:description/>
  <cp:lastModifiedBy>OlsenParkLaptop</cp:lastModifiedBy>
  <cp:revision>7</cp:revision>
  <dcterms:created xsi:type="dcterms:W3CDTF">2011-03-11T21:50:35Z</dcterms:created>
  <dcterms:modified xsi:type="dcterms:W3CDTF">2011-03-14T23:18:18Z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TC102867259990</vt:lpwstr>
  </property>
</Properties>
</file>