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55"/>
  </p:notesMasterIdLst>
  <p:sldIdLst>
    <p:sldId id="565" r:id="rId2"/>
    <p:sldId id="623" r:id="rId3"/>
    <p:sldId id="256" r:id="rId4"/>
    <p:sldId id="344" r:id="rId5"/>
    <p:sldId id="258" r:id="rId6"/>
    <p:sldId id="259" r:id="rId7"/>
    <p:sldId id="260" r:id="rId8"/>
    <p:sldId id="262" r:id="rId9"/>
    <p:sldId id="257" r:id="rId10"/>
    <p:sldId id="261" r:id="rId11"/>
    <p:sldId id="263" r:id="rId12"/>
    <p:sldId id="264" r:id="rId13"/>
    <p:sldId id="265" r:id="rId14"/>
    <p:sldId id="266" r:id="rId15"/>
    <p:sldId id="267" r:id="rId16"/>
    <p:sldId id="268" r:id="rId17"/>
    <p:sldId id="269" r:id="rId18"/>
    <p:sldId id="270" r:id="rId19"/>
    <p:sldId id="289" r:id="rId20"/>
    <p:sldId id="290" r:id="rId21"/>
    <p:sldId id="291" r:id="rId22"/>
    <p:sldId id="292" r:id="rId23"/>
    <p:sldId id="293" r:id="rId24"/>
    <p:sldId id="294" r:id="rId25"/>
    <p:sldId id="305" r:id="rId26"/>
    <p:sldId id="271" r:id="rId27"/>
    <p:sldId id="295" r:id="rId28"/>
    <p:sldId id="306" r:id="rId29"/>
    <p:sldId id="307" r:id="rId30"/>
    <p:sldId id="296" r:id="rId31"/>
    <p:sldId id="308" r:id="rId32"/>
    <p:sldId id="309" r:id="rId33"/>
    <p:sldId id="310" r:id="rId34"/>
    <p:sldId id="311" r:id="rId35"/>
    <p:sldId id="312" r:id="rId36"/>
    <p:sldId id="313" r:id="rId37"/>
    <p:sldId id="314"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272" r:id="rId62"/>
    <p:sldId id="339" r:id="rId63"/>
    <p:sldId id="340" r:id="rId64"/>
    <p:sldId id="341" r:id="rId65"/>
    <p:sldId id="342" r:id="rId66"/>
    <p:sldId id="343" r:id="rId67"/>
    <p:sldId id="345" r:id="rId68"/>
    <p:sldId id="346" r:id="rId69"/>
    <p:sldId id="347" r:id="rId70"/>
    <p:sldId id="349" r:id="rId71"/>
    <p:sldId id="350" r:id="rId72"/>
    <p:sldId id="297" r:id="rId73"/>
    <p:sldId id="351" r:id="rId74"/>
    <p:sldId id="352" r:id="rId75"/>
    <p:sldId id="353" r:id="rId76"/>
    <p:sldId id="354" r:id="rId77"/>
    <p:sldId id="355" r:id="rId78"/>
    <p:sldId id="356" r:id="rId79"/>
    <p:sldId id="357" r:id="rId80"/>
    <p:sldId id="358" r:id="rId81"/>
    <p:sldId id="360" r:id="rId82"/>
    <p:sldId id="361" r:id="rId83"/>
    <p:sldId id="363" r:id="rId84"/>
    <p:sldId id="364" r:id="rId85"/>
    <p:sldId id="365" r:id="rId86"/>
    <p:sldId id="366" r:id="rId87"/>
    <p:sldId id="359" r:id="rId88"/>
    <p:sldId id="298" r:id="rId89"/>
    <p:sldId id="299" r:id="rId90"/>
    <p:sldId id="274" r:id="rId91"/>
    <p:sldId id="376" r:id="rId92"/>
    <p:sldId id="377" r:id="rId93"/>
    <p:sldId id="378" r:id="rId94"/>
    <p:sldId id="379" r:id="rId95"/>
    <p:sldId id="380" r:id="rId96"/>
    <p:sldId id="382"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6" r:id="rId111"/>
    <p:sldId id="397" r:id="rId112"/>
    <p:sldId id="398" r:id="rId113"/>
    <p:sldId id="275" r:id="rId114"/>
    <p:sldId id="424" r:id="rId115"/>
    <p:sldId id="425" r:id="rId116"/>
    <p:sldId id="426" r:id="rId117"/>
    <p:sldId id="427" r:id="rId118"/>
    <p:sldId id="428" r:id="rId119"/>
    <p:sldId id="430" r:id="rId120"/>
    <p:sldId id="431" r:id="rId121"/>
    <p:sldId id="432" r:id="rId122"/>
    <p:sldId id="433" r:id="rId123"/>
    <p:sldId id="434" r:id="rId124"/>
    <p:sldId id="435" r:id="rId125"/>
    <p:sldId id="436" r:id="rId126"/>
    <p:sldId id="437" r:id="rId127"/>
    <p:sldId id="276" r:id="rId128"/>
    <p:sldId id="438" r:id="rId129"/>
    <p:sldId id="439" r:id="rId130"/>
    <p:sldId id="440" r:id="rId131"/>
    <p:sldId id="441" r:id="rId132"/>
    <p:sldId id="442" r:id="rId133"/>
    <p:sldId id="443" r:id="rId134"/>
    <p:sldId id="444" r:id="rId135"/>
    <p:sldId id="445" r:id="rId136"/>
    <p:sldId id="446" r:id="rId137"/>
    <p:sldId id="447" r:id="rId138"/>
    <p:sldId id="448" r:id="rId139"/>
    <p:sldId id="449" r:id="rId140"/>
    <p:sldId id="450" r:id="rId141"/>
    <p:sldId id="451" r:id="rId142"/>
    <p:sldId id="452" r:id="rId143"/>
    <p:sldId id="453" r:id="rId144"/>
    <p:sldId id="454" r:id="rId145"/>
    <p:sldId id="455" r:id="rId146"/>
    <p:sldId id="456" r:id="rId147"/>
    <p:sldId id="457" r:id="rId148"/>
    <p:sldId id="458" r:id="rId149"/>
    <p:sldId id="277" r:id="rId150"/>
    <p:sldId id="459" r:id="rId151"/>
    <p:sldId id="460" r:id="rId152"/>
    <p:sldId id="461" r:id="rId153"/>
    <p:sldId id="462" r:id="rId154"/>
    <p:sldId id="463" r:id="rId155"/>
    <p:sldId id="464" r:id="rId156"/>
    <p:sldId id="465" r:id="rId157"/>
    <p:sldId id="466" r:id="rId158"/>
    <p:sldId id="467" r:id="rId159"/>
    <p:sldId id="468" r:id="rId160"/>
    <p:sldId id="469" r:id="rId161"/>
    <p:sldId id="470" r:id="rId162"/>
    <p:sldId id="471" r:id="rId163"/>
    <p:sldId id="472" r:id="rId164"/>
    <p:sldId id="473" r:id="rId165"/>
    <p:sldId id="476" r:id="rId166"/>
    <p:sldId id="474" r:id="rId167"/>
    <p:sldId id="475" r:id="rId168"/>
    <p:sldId id="477" r:id="rId169"/>
    <p:sldId id="478" r:id="rId170"/>
    <p:sldId id="479" r:id="rId171"/>
    <p:sldId id="480" r:id="rId172"/>
    <p:sldId id="481" r:id="rId173"/>
    <p:sldId id="278" r:id="rId174"/>
    <p:sldId id="300" r:id="rId175"/>
    <p:sldId id="400" r:id="rId176"/>
    <p:sldId id="401" r:id="rId177"/>
    <p:sldId id="402" r:id="rId178"/>
    <p:sldId id="403" r:id="rId179"/>
    <p:sldId id="404" r:id="rId180"/>
    <p:sldId id="405" r:id="rId181"/>
    <p:sldId id="406" r:id="rId182"/>
    <p:sldId id="407" r:id="rId183"/>
    <p:sldId id="279" r:id="rId184"/>
    <p:sldId id="408" r:id="rId185"/>
    <p:sldId id="409" r:id="rId186"/>
    <p:sldId id="410" r:id="rId187"/>
    <p:sldId id="411" r:id="rId188"/>
    <p:sldId id="412" r:id="rId189"/>
    <p:sldId id="413" r:id="rId190"/>
    <p:sldId id="414" r:id="rId191"/>
    <p:sldId id="415" r:id="rId192"/>
    <p:sldId id="416" r:id="rId193"/>
    <p:sldId id="417" r:id="rId194"/>
    <p:sldId id="418" r:id="rId195"/>
    <p:sldId id="419" r:id="rId196"/>
    <p:sldId id="420" r:id="rId197"/>
    <p:sldId id="421" r:id="rId198"/>
    <p:sldId id="422" r:id="rId199"/>
    <p:sldId id="423" r:id="rId200"/>
    <p:sldId id="280" r:id="rId201"/>
    <p:sldId id="482" r:id="rId202"/>
    <p:sldId id="399" r:id="rId203"/>
    <p:sldId id="483" r:id="rId204"/>
    <p:sldId id="484" r:id="rId205"/>
    <p:sldId id="485" r:id="rId206"/>
    <p:sldId id="486" r:id="rId207"/>
    <p:sldId id="487" r:id="rId208"/>
    <p:sldId id="488" r:id="rId209"/>
    <p:sldId id="489" r:id="rId210"/>
    <p:sldId id="490" r:id="rId211"/>
    <p:sldId id="491" r:id="rId212"/>
    <p:sldId id="281" r:id="rId213"/>
    <p:sldId id="495" r:id="rId214"/>
    <p:sldId id="510" r:id="rId215"/>
    <p:sldId id="511" r:id="rId216"/>
    <p:sldId id="512" r:id="rId217"/>
    <p:sldId id="513" r:id="rId218"/>
    <p:sldId id="514" r:id="rId219"/>
    <p:sldId id="515" r:id="rId220"/>
    <p:sldId id="516" r:id="rId221"/>
    <p:sldId id="517" r:id="rId222"/>
    <p:sldId id="518" r:id="rId223"/>
    <p:sldId id="519" r:id="rId224"/>
    <p:sldId id="520" r:id="rId225"/>
    <p:sldId id="509" r:id="rId226"/>
    <p:sldId id="505" r:id="rId227"/>
    <p:sldId id="504" r:id="rId228"/>
    <p:sldId id="506" r:id="rId229"/>
    <p:sldId id="507" r:id="rId230"/>
    <p:sldId id="508" r:id="rId231"/>
    <p:sldId id="502" r:id="rId232"/>
    <p:sldId id="503" r:id="rId233"/>
    <p:sldId id="501" r:id="rId234"/>
    <p:sldId id="301" r:id="rId235"/>
    <p:sldId id="498" r:id="rId236"/>
    <p:sldId id="500" r:id="rId237"/>
    <p:sldId id="499" r:id="rId238"/>
    <p:sldId id="496" r:id="rId239"/>
    <p:sldId id="497" r:id="rId240"/>
    <p:sldId id="492" r:id="rId241"/>
    <p:sldId id="493" r:id="rId242"/>
    <p:sldId id="494" r:id="rId243"/>
    <p:sldId id="282" r:id="rId244"/>
    <p:sldId id="566" r:id="rId245"/>
    <p:sldId id="567" r:id="rId246"/>
    <p:sldId id="568" r:id="rId247"/>
    <p:sldId id="570" r:id="rId248"/>
    <p:sldId id="571" r:id="rId249"/>
    <p:sldId id="572" r:id="rId250"/>
    <p:sldId id="573" r:id="rId251"/>
    <p:sldId id="575" r:id="rId252"/>
    <p:sldId id="576" r:id="rId253"/>
    <p:sldId id="577" r:id="rId254"/>
    <p:sldId id="578" r:id="rId255"/>
    <p:sldId id="579" r:id="rId256"/>
    <p:sldId id="283" r:id="rId257"/>
    <p:sldId id="580" r:id="rId258"/>
    <p:sldId id="581" r:id="rId259"/>
    <p:sldId id="582" r:id="rId260"/>
    <p:sldId id="583" r:id="rId261"/>
    <p:sldId id="585" r:id="rId262"/>
    <p:sldId id="586" r:id="rId263"/>
    <p:sldId id="587" r:id="rId264"/>
    <p:sldId id="588" r:id="rId265"/>
    <p:sldId id="589" r:id="rId266"/>
    <p:sldId id="590" r:id="rId267"/>
    <p:sldId id="591" r:id="rId268"/>
    <p:sldId id="592" r:id="rId269"/>
    <p:sldId id="593" r:id="rId270"/>
    <p:sldId id="595" r:id="rId271"/>
    <p:sldId id="594" r:id="rId272"/>
    <p:sldId id="596" r:id="rId273"/>
    <p:sldId id="597" r:id="rId274"/>
    <p:sldId id="302" r:id="rId275"/>
    <p:sldId id="598" r:id="rId276"/>
    <p:sldId id="599" r:id="rId277"/>
    <p:sldId id="600" r:id="rId278"/>
    <p:sldId id="284" r:id="rId279"/>
    <p:sldId id="367" r:id="rId280"/>
    <p:sldId id="605" r:id="rId281"/>
    <p:sldId id="606" r:id="rId282"/>
    <p:sldId id="608" r:id="rId283"/>
    <p:sldId id="609" r:id="rId284"/>
    <p:sldId id="610" r:id="rId285"/>
    <p:sldId id="611" r:id="rId286"/>
    <p:sldId id="612" r:id="rId287"/>
    <p:sldId id="613" r:id="rId288"/>
    <p:sldId id="614" r:id="rId289"/>
    <p:sldId id="616" r:id="rId290"/>
    <p:sldId id="617" r:id="rId291"/>
    <p:sldId id="618" r:id="rId292"/>
    <p:sldId id="620" r:id="rId293"/>
    <p:sldId id="621" r:id="rId294"/>
    <p:sldId id="622" r:id="rId295"/>
    <p:sldId id="601" r:id="rId296"/>
    <p:sldId id="602" r:id="rId297"/>
    <p:sldId id="603" r:id="rId298"/>
    <p:sldId id="303" r:id="rId299"/>
    <p:sldId id="285" r:id="rId300"/>
    <p:sldId id="604" r:id="rId301"/>
    <p:sldId id="369" r:id="rId302"/>
    <p:sldId id="370" r:id="rId303"/>
    <p:sldId id="371" r:id="rId304"/>
    <p:sldId id="372" r:id="rId305"/>
    <p:sldId id="373" r:id="rId306"/>
    <p:sldId id="374" r:id="rId307"/>
    <p:sldId id="539" r:id="rId308"/>
    <p:sldId id="286" r:id="rId309"/>
    <p:sldId id="549" r:id="rId310"/>
    <p:sldId id="551" r:id="rId311"/>
    <p:sldId id="550" r:id="rId312"/>
    <p:sldId id="552" r:id="rId313"/>
    <p:sldId id="553" r:id="rId314"/>
    <p:sldId id="554" r:id="rId315"/>
    <p:sldId id="555" r:id="rId316"/>
    <p:sldId id="556" r:id="rId317"/>
    <p:sldId id="557" r:id="rId318"/>
    <p:sldId id="558" r:id="rId319"/>
    <p:sldId id="560" r:id="rId320"/>
    <p:sldId id="561" r:id="rId321"/>
    <p:sldId id="562" r:id="rId322"/>
    <p:sldId id="563" r:id="rId323"/>
    <p:sldId id="564" r:id="rId324"/>
    <p:sldId id="287" r:id="rId325"/>
    <p:sldId id="537" r:id="rId326"/>
    <p:sldId id="375" r:id="rId327"/>
    <p:sldId id="540" r:id="rId328"/>
    <p:sldId id="541" r:id="rId329"/>
    <p:sldId id="542" r:id="rId330"/>
    <p:sldId id="543" r:id="rId331"/>
    <p:sldId id="544" r:id="rId332"/>
    <p:sldId id="304" r:id="rId333"/>
    <p:sldId id="545" r:id="rId334"/>
    <p:sldId id="546" r:id="rId335"/>
    <p:sldId id="547" r:id="rId336"/>
    <p:sldId id="548" r:id="rId337"/>
    <p:sldId id="288" r:id="rId338"/>
    <p:sldId id="521" r:id="rId339"/>
    <p:sldId id="522" r:id="rId340"/>
    <p:sldId id="524" r:id="rId341"/>
    <p:sldId id="523" r:id="rId342"/>
    <p:sldId id="525" r:id="rId343"/>
    <p:sldId id="526" r:id="rId344"/>
    <p:sldId id="527" r:id="rId345"/>
    <p:sldId id="528" r:id="rId346"/>
    <p:sldId id="529" r:id="rId347"/>
    <p:sldId id="530" r:id="rId348"/>
    <p:sldId id="531" r:id="rId349"/>
    <p:sldId id="532" r:id="rId350"/>
    <p:sldId id="533" r:id="rId351"/>
    <p:sldId id="534" r:id="rId352"/>
    <p:sldId id="535" r:id="rId353"/>
    <p:sldId id="624" r:id="rId35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6"/>
    <p:restoredTop sz="94697"/>
  </p:normalViewPr>
  <p:slideViewPr>
    <p:cSldViewPr snapToGrid="0" snapToObjects="1">
      <p:cViewPr varScale="1">
        <p:scale>
          <a:sx n="96" d="100"/>
          <a:sy n="96"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viewProps" Target="viewProp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tableStyles" Target="tableStyles.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notesMaster" Target="notesMasters/notesMaster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presProps" Target="presProps.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theme" Target="theme/theme1.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EAD69-7FFA-A845-8799-20122C9825FE}" type="datetimeFigureOut">
              <a:rPr lang="en-US" smtClean="0"/>
              <a:t>2/9/22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25D0D-1AD8-BA46-8355-773FDD0BC731}" type="slidenum">
              <a:rPr lang="en-US" smtClean="0"/>
              <a:t>‹#›</a:t>
            </a:fld>
            <a:endParaRPr lang="en-US"/>
          </a:p>
        </p:txBody>
      </p:sp>
    </p:spTree>
    <p:extLst>
      <p:ext uri="{BB962C8B-B14F-4D97-AF65-F5344CB8AC3E}">
        <p14:creationId xmlns:p14="http://schemas.microsoft.com/office/powerpoint/2010/main" val="310196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30</a:t>
            </a:fld>
            <a:endParaRPr lang="en-US"/>
          </a:p>
        </p:txBody>
      </p:sp>
    </p:spTree>
    <p:extLst>
      <p:ext uri="{BB962C8B-B14F-4D97-AF65-F5344CB8AC3E}">
        <p14:creationId xmlns:p14="http://schemas.microsoft.com/office/powerpoint/2010/main" val="81308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137</a:t>
            </a:fld>
            <a:endParaRPr lang="en-US"/>
          </a:p>
        </p:txBody>
      </p:sp>
    </p:spTree>
    <p:extLst>
      <p:ext uri="{BB962C8B-B14F-4D97-AF65-F5344CB8AC3E}">
        <p14:creationId xmlns:p14="http://schemas.microsoft.com/office/powerpoint/2010/main" val="280535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138</a:t>
            </a:fld>
            <a:endParaRPr lang="en-US"/>
          </a:p>
        </p:txBody>
      </p:sp>
    </p:spTree>
    <p:extLst>
      <p:ext uri="{BB962C8B-B14F-4D97-AF65-F5344CB8AC3E}">
        <p14:creationId xmlns:p14="http://schemas.microsoft.com/office/powerpoint/2010/main" val="250515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139</a:t>
            </a:fld>
            <a:endParaRPr lang="en-US"/>
          </a:p>
        </p:txBody>
      </p:sp>
    </p:spTree>
    <p:extLst>
      <p:ext uri="{BB962C8B-B14F-4D97-AF65-F5344CB8AC3E}">
        <p14:creationId xmlns:p14="http://schemas.microsoft.com/office/powerpoint/2010/main" val="388635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140</a:t>
            </a:fld>
            <a:endParaRPr lang="en-US"/>
          </a:p>
        </p:txBody>
      </p:sp>
    </p:spTree>
    <p:extLst>
      <p:ext uri="{BB962C8B-B14F-4D97-AF65-F5344CB8AC3E}">
        <p14:creationId xmlns:p14="http://schemas.microsoft.com/office/powerpoint/2010/main" val="2048251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141</a:t>
            </a:fld>
            <a:endParaRPr lang="en-US"/>
          </a:p>
        </p:txBody>
      </p:sp>
    </p:spTree>
    <p:extLst>
      <p:ext uri="{BB962C8B-B14F-4D97-AF65-F5344CB8AC3E}">
        <p14:creationId xmlns:p14="http://schemas.microsoft.com/office/powerpoint/2010/main" val="343197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142</a:t>
            </a:fld>
            <a:endParaRPr lang="en-US"/>
          </a:p>
        </p:txBody>
      </p:sp>
    </p:spTree>
    <p:extLst>
      <p:ext uri="{BB962C8B-B14F-4D97-AF65-F5344CB8AC3E}">
        <p14:creationId xmlns:p14="http://schemas.microsoft.com/office/powerpoint/2010/main" val="53411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143</a:t>
            </a:fld>
            <a:endParaRPr lang="en-US"/>
          </a:p>
        </p:txBody>
      </p:sp>
    </p:spTree>
    <p:extLst>
      <p:ext uri="{BB962C8B-B14F-4D97-AF65-F5344CB8AC3E}">
        <p14:creationId xmlns:p14="http://schemas.microsoft.com/office/powerpoint/2010/main" val="331292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144</a:t>
            </a:fld>
            <a:endParaRPr lang="en-US"/>
          </a:p>
        </p:txBody>
      </p:sp>
    </p:spTree>
    <p:extLst>
      <p:ext uri="{BB962C8B-B14F-4D97-AF65-F5344CB8AC3E}">
        <p14:creationId xmlns:p14="http://schemas.microsoft.com/office/powerpoint/2010/main" val="314854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145</a:t>
            </a:fld>
            <a:endParaRPr lang="en-US"/>
          </a:p>
        </p:txBody>
      </p:sp>
    </p:spTree>
    <p:extLst>
      <p:ext uri="{BB962C8B-B14F-4D97-AF65-F5344CB8AC3E}">
        <p14:creationId xmlns:p14="http://schemas.microsoft.com/office/powerpoint/2010/main" val="3488511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146</a:t>
            </a:fld>
            <a:endParaRPr lang="en-US"/>
          </a:p>
        </p:txBody>
      </p:sp>
    </p:spTree>
    <p:extLst>
      <p:ext uri="{BB962C8B-B14F-4D97-AF65-F5344CB8AC3E}">
        <p14:creationId xmlns:p14="http://schemas.microsoft.com/office/powerpoint/2010/main" val="356994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72</a:t>
            </a:fld>
            <a:endParaRPr lang="en-US"/>
          </a:p>
        </p:txBody>
      </p:sp>
    </p:spTree>
    <p:extLst>
      <p:ext uri="{BB962C8B-B14F-4D97-AF65-F5344CB8AC3E}">
        <p14:creationId xmlns:p14="http://schemas.microsoft.com/office/powerpoint/2010/main" val="3909457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147</a:t>
            </a:fld>
            <a:endParaRPr lang="en-US"/>
          </a:p>
        </p:txBody>
      </p:sp>
    </p:spTree>
    <p:extLst>
      <p:ext uri="{BB962C8B-B14F-4D97-AF65-F5344CB8AC3E}">
        <p14:creationId xmlns:p14="http://schemas.microsoft.com/office/powerpoint/2010/main" val="2341252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148</a:t>
            </a:fld>
            <a:endParaRPr lang="en-US"/>
          </a:p>
        </p:txBody>
      </p:sp>
    </p:spTree>
    <p:extLst>
      <p:ext uri="{BB962C8B-B14F-4D97-AF65-F5344CB8AC3E}">
        <p14:creationId xmlns:p14="http://schemas.microsoft.com/office/powerpoint/2010/main" val="180836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150</a:t>
            </a:fld>
            <a:endParaRPr lang="en-US"/>
          </a:p>
        </p:txBody>
      </p:sp>
    </p:spTree>
    <p:extLst>
      <p:ext uri="{BB962C8B-B14F-4D97-AF65-F5344CB8AC3E}">
        <p14:creationId xmlns:p14="http://schemas.microsoft.com/office/powerpoint/2010/main" val="1597512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151</a:t>
            </a:fld>
            <a:endParaRPr lang="en-US"/>
          </a:p>
        </p:txBody>
      </p:sp>
    </p:spTree>
    <p:extLst>
      <p:ext uri="{BB962C8B-B14F-4D97-AF65-F5344CB8AC3E}">
        <p14:creationId xmlns:p14="http://schemas.microsoft.com/office/powerpoint/2010/main" val="4238840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152</a:t>
            </a:fld>
            <a:endParaRPr lang="en-US"/>
          </a:p>
        </p:txBody>
      </p:sp>
    </p:spTree>
    <p:extLst>
      <p:ext uri="{BB962C8B-B14F-4D97-AF65-F5344CB8AC3E}">
        <p14:creationId xmlns:p14="http://schemas.microsoft.com/office/powerpoint/2010/main" val="79039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153</a:t>
            </a:fld>
            <a:endParaRPr lang="en-US"/>
          </a:p>
        </p:txBody>
      </p:sp>
    </p:spTree>
    <p:extLst>
      <p:ext uri="{BB962C8B-B14F-4D97-AF65-F5344CB8AC3E}">
        <p14:creationId xmlns:p14="http://schemas.microsoft.com/office/powerpoint/2010/main" val="1762251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154</a:t>
            </a:fld>
            <a:endParaRPr lang="en-US"/>
          </a:p>
        </p:txBody>
      </p:sp>
    </p:spTree>
    <p:extLst>
      <p:ext uri="{BB962C8B-B14F-4D97-AF65-F5344CB8AC3E}">
        <p14:creationId xmlns:p14="http://schemas.microsoft.com/office/powerpoint/2010/main" val="2959495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155</a:t>
            </a:fld>
            <a:endParaRPr lang="en-US"/>
          </a:p>
        </p:txBody>
      </p:sp>
    </p:spTree>
    <p:extLst>
      <p:ext uri="{BB962C8B-B14F-4D97-AF65-F5344CB8AC3E}">
        <p14:creationId xmlns:p14="http://schemas.microsoft.com/office/powerpoint/2010/main" val="3043036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156</a:t>
            </a:fld>
            <a:endParaRPr lang="en-US"/>
          </a:p>
        </p:txBody>
      </p:sp>
    </p:spTree>
    <p:extLst>
      <p:ext uri="{BB962C8B-B14F-4D97-AF65-F5344CB8AC3E}">
        <p14:creationId xmlns:p14="http://schemas.microsoft.com/office/powerpoint/2010/main" val="414122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157</a:t>
            </a:fld>
            <a:endParaRPr lang="en-US"/>
          </a:p>
        </p:txBody>
      </p:sp>
    </p:spTree>
    <p:extLst>
      <p:ext uri="{BB962C8B-B14F-4D97-AF65-F5344CB8AC3E}">
        <p14:creationId xmlns:p14="http://schemas.microsoft.com/office/powerpoint/2010/main" val="381621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73</a:t>
            </a:fld>
            <a:endParaRPr lang="en-US"/>
          </a:p>
        </p:txBody>
      </p:sp>
    </p:spTree>
    <p:extLst>
      <p:ext uri="{BB962C8B-B14F-4D97-AF65-F5344CB8AC3E}">
        <p14:creationId xmlns:p14="http://schemas.microsoft.com/office/powerpoint/2010/main" val="1988728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158</a:t>
            </a:fld>
            <a:endParaRPr lang="en-US"/>
          </a:p>
        </p:txBody>
      </p:sp>
    </p:spTree>
    <p:extLst>
      <p:ext uri="{BB962C8B-B14F-4D97-AF65-F5344CB8AC3E}">
        <p14:creationId xmlns:p14="http://schemas.microsoft.com/office/powerpoint/2010/main" val="724214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159</a:t>
            </a:fld>
            <a:endParaRPr lang="en-US"/>
          </a:p>
        </p:txBody>
      </p:sp>
    </p:spTree>
    <p:extLst>
      <p:ext uri="{BB962C8B-B14F-4D97-AF65-F5344CB8AC3E}">
        <p14:creationId xmlns:p14="http://schemas.microsoft.com/office/powerpoint/2010/main" val="2655687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160</a:t>
            </a:fld>
            <a:endParaRPr lang="en-US"/>
          </a:p>
        </p:txBody>
      </p:sp>
    </p:spTree>
    <p:extLst>
      <p:ext uri="{BB962C8B-B14F-4D97-AF65-F5344CB8AC3E}">
        <p14:creationId xmlns:p14="http://schemas.microsoft.com/office/powerpoint/2010/main" val="3698376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161</a:t>
            </a:fld>
            <a:endParaRPr lang="en-US"/>
          </a:p>
        </p:txBody>
      </p:sp>
    </p:spTree>
    <p:extLst>
      <p:ext uri="{BB962C8B-B14F-4D97-AF65-F5344CB8AC3E}">
        <p14:creationId xmlns:p14="http://schemas.microsoft.com/office/powerpoint/2010/main" val="163741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162</a:t>
            </a:fld>
            <a:endParaRPr lang="en-US"/>
          </a:p>
        </p:txBody>
      </p:sp>
    </p:spTree>
    <p:extLst>
      <p:ext uri="{BB962C8B-B14F-4D97-AF65-F5344CB8AC3E}">
        <p14:creationId xmlns:p14="http://schemas.microsoft.com/office/powerpoint/2010/main" val="1451829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163</a:t>
            </a:fld>
            <a:endParaRPr lang="en-US"/>
          </a:p>
        </p:txBody>
      </p:sp>
    </p:spTree>
    <p:extLst>
      <p:ext uri="{BB962C8B-B14F-4D97-AF65-F5344CB8AC3E}">
        <p14:creationId xmlns:p14="http://schemas.microsoft.com/office/powerpoint/2010/main" val="3683181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164</a:t>
            </a:fld>
            <a:endParaRPr lang="en-US"/>
          </a:p>
        </p:txBody>
      </p:sp>
    </p:spTree>
    <p:extLst>
      <p:ext uri="{BB962C8B-B14F-4D97-AF65-F5344CB8AC3E}">
        <p14:creationId xmlns:p14="http://schemas.microsoft.com/office/powerpoint/2010/main" val="1573245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165</a:t>
            </a:fld>
            <a:endParaRPr lang="en-US"/>
          </a:p>
        </p:txBody>
      </p:sp>
    </p:spTree>
    <p:extLst>
      <p:ext uri="{BB962C8B-B14F-4D97-AF65-F5344CB8AC3E}">
        <p14:creationId xmlns:p14="http://schemas.microsoft.com/office/powerpoint/2010/main" val="3572200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166</a:t>
            </a:fld>
            <a:endParaRPr lang="en-US"/>
          </a:p>
        </p:txBody>
      </p:sp>
    </p:spTree>
    <p:extLst>
      <p:ext uri="{BB962C8B-B14F-4D97-AF65-F5344CB8AC3E}">
        <p14:creationId xmlns:p14="http://schemas.microsoft.com/office/powerpoint/2010/main" val="1381645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167</a:t>
            </a:fld>
            <a:endParaRPr lang="en-US"/>
          </a:p>
        </p:txBody>
      </p:sp>
    </p:spTree>
    <p:extLst>
      <p:ext uri="{BB962C8B-B14F-4D97-AF65-F5344CB8AC3E}">
        <p14:creationId xmlns:p14="http://schemas.microsoft.com/office/powerpoint/2010/main" val="115094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74</a:t>
            </a:fld>
            <a:endParaRPr lang="en-US"/>
          </a:p>
        </p:txBody>
      </p:sp>
    </p:spTree>
    <p:extLst>
      <p:ext uri="{BB962C8B-B14F-4D97-AF65-F5344CB8AC3E}">
        <p14:creationId xmlns:p14="http://schemas.microsoft.com/office/powerpoint/2010/main" val="1200669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168</a:t>
            </a:fld>
            <a:endParaRPr lang="en-US"/>
          </a:p>
        </p:txBody>
      </p:sp>
    </p:spTree>
    <p:extLst>
      <p:ext uri="{BB962C8B-B14F-4D97-AF65-F5344CB8AC3E}">
        <p14:creationId xmlns:p14="http://schemas.microsoft.com/office/powerpoint/2010/main" val="816144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169</a:t>
            </a:fld>
            <a:endParaRPr lang="en-US"/>
          </a:p>
        </p:txBody>
      </p:sp>
    </p:spTree>
    <p:extLst>
      <p:ext uri="{BB962C8B-B14F-4D97-AF65-F5344CB8AC3E}">
        <p14:creationId xmlns:p14="http://schemas.microsoft.com/office/powerpoint/2010/main" val="2205530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170</a:t>
            </a:fld>
            <a:endParaRPr lang="en-US"/>
          </a:p>
        </p:txBody>
      </p:sp>
    </p:spTree>
    <p:extLst>
      <p:ext uri="{BB962C8B-B14F-4D97-AF65-F5344CB8AC3E}">
        <p14:creationId xmlns:p14="http://schemas.microsoft.com/office/powerpoint/2010/main" val="410950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171</a:t>
            </a:fld>
            <a:endParaRPr lang="en-US"/>
          </a:p>
        </p:txBody>
      </p:sp>
    </p:spTree>
    <p:extLst>
      <p:ext uri="{BB962C8B-B14F-4D97-AF65-F5344CB8AC3E}">
        <p14:creationId xmlns:p14="http://schemas.microsoft.com/office/powerpoint/2010/main" val="307382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172</a:t>
            </a:fld>
            <a:endParaRPr lang="en-US"/>
          </a:p>
        </p:txBody>
      </p:sp>
    </p:spTree>
    <p:extLst>
      <p:ext uri="{BB962C8B-B14F-4D97-AF65-F5344CB8AC3E}">
        <p14:creationId xmlns:p14="http://schemas.microsoft.com/office/powerpoint/2010/main" val="2834463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174</a:t>
            </a:fld>
            <a:endParaRPr lang="en-US"/>
          </a:p>
        </p:txBody>
      </p:sp>
    </p:spTree>
    <p:extLst>
      <p:ext uri="{BB962C8B-B14F-4D97-AF65-F5344CB8AC3E}">
        <p14:creationId xmlns:p14="http://schemas.microsoft.com/office/powerpoint/2010/main" val="676839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175</a:t>
            </a:fld>
            <a:endParaRPr lang="en-US"/>
          </a:p>
        </p:txBody>
      </p:sp>
    </p:spTree>
    <p:extLst>
      <p:ext uri="{BB962C8B-B14F-4D97-AF65-F5344CB8AC3E}">
        <p14:creationId xmlns:p14="http://schemas.microsoft.com/office/powerpoint/2010/main" val="750191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176</a:t>
            </a:fld>
            <a:endParaRPr lang="en-US"/>
          </a:p>
        </p:txBody>
      </p:sp>
    </p:spTree>
    <p:extLst>
      <p:ext uri="{BB962C8B-B14F-4D97-AF65-F5344CB8AC3E}">
        <p14:creationId xmlns:p14="http://schemas.microsoft.com/office/powerpoint/2010/main" val="2493370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177</a:t>
            </a:fld>
            <a:endParaRPr lang="en-US"/>
          </a:p>
        </p:txBody>
      </p:sp>
    </p:spTree>
    <p:extLst>
      <p:ext uri="{BB962C8B-B14F-4D97-AF65-F5344CB8AC3E}">
        <p14:creationId xmlns:p14="http://schemas.microsoft.com/office/powerpoint/2010/main" val="2119569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178</a:t>
            </a:fld>
            <a:endParaRPr lang="en-US"/>
          </a:p>
        </p:txBody>
      </p:sp>
    </p:spTree>
    <p:extLst>
      <p:ext uri="{BB962C8B-B14F-4D97-AF65-F5344CB8AC3E}">
        <p14:creationId xmlns:p14="http://schemas.microsoft.com/office/powerpoint/2010/main" val="244678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88</a:t>
            </a:fld>
            <a:endParaRPr lang="en-US"/>
          </a:p>
        </p:txBody>
      </p:sp>
    </p:spTree>
    <p:extLst>
      <p:ext uri="{BB962C8B-B14F-4D97-AF65-F5344CB8AC3E}">
        <p14:creationId xmlns:p14="http://schemas.microsoft.com/office/powerpoint/2010/main" val="8845627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186</a:t>
            </a:fld>
            <a:endParaRPr lang="en-US"/>
          </a:p>
        </p:txBody>
      </p:sp>
    </p:spTree>
    <p:extLst>
      <p:ext uri="{BB962C8B-B14F-4D97-AF65-F5344CB8AC3E}">
        <p14:creationId xmlns:p14="http://schemas.microsoft.com/office/powerpoint/2010/main" val="2290027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187</a:t>
            </a:fld>
            <a:endParaRPr lang="en-US"/>
          </a:p>
        </p:txBody>
      </p:sp>
    </p:spTree>
    <p:extLst>
      <p:ext uri="{BB962C8B-B14F-4D97-AF65-F5344CB8AC3E}">
        <p14:creationId xmlns:p14="http://schemas.microsoft.com/office/powerpoint/2010/main" val="2190950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188</a:t>
            </a:fld>
            <a:endParaRPr lang="en-US"/>
          </a:p>
        </p:txBody>
      </p:sp>
    </p:spTree>
    <p:extLst>
      <p:ext uri="{BB962C8B-B14F-4D97-AF65-F5344CB8AC3E}">
        <p14:creationId xmlns:p14="http://schemas.microsoft.com/office/powerpoint/2010/main" val="18850792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189</a:t>
            </a:fld>
            <a:endParaRPr lang="en-US"/>
          </a:p>
        </p:txBody>
      </p:sp>
    </p:spTree>
    <p:extLst>
      <p:ext uri="{BB962C8B-B14F-4D97-AF65-F5344CB8AC3E}">
        <p14:creationId xmlns:p14="http://schemas.microsoft.com/office/powerpoint/2010/main" val="1713886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190</a:t>
            </a:fld>
            <a:endParaRPr lang="en-US"/>
          </a:p>
        </p:txBody>
      </p:sp>
    </p:spTree>
    <p:extLst>
      <p:ext uri="{BB962C8B-B14F-4D97-AF65-F5344CB8AC3E}">
        <p14:creationId xmlns:p14="http://schemas.microsoft.com/office/powerpoint/2010/main" val="31108139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202</a:t>
            </a:fld>
            <a:endParaRPr lang="en-US"/>
          </a:p>
        </p:txBody>
      </p:sp>
    </p:spTree>
    <p:extLst>
      <p:ext uri="{BB962C8B-B14F-4D97-AF65-F5344CB8AC3E}">
        <p14:creationId xmlns:p14="http://schemas.microsoft.com/office/powerpoint/2010/main" val="1715905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234</a:t>
            </a:fld>
            <a:endParaRPr lang="en-US"/>
          </a:p>
        </p:txBody>
      </p:sp>
    </p:spTree>
    <p:extLst>
      <p:ext uri="{BB962C8B-B14F-4D97-AF65-F5344CB8AC3E}">
        <p14:creationId xmlns:p14="http://schemas.microsoft.com/office/powerpoint/2010/main" val="35784012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274</a:t>
            </a:fld>
            <a:endParaRPr lang="en-US"/>
          </a:p>
        </p:txBody>
      </p:sp>
    </p:spTree>
    <p:extLst>
      <p:ext uri="{BB962C8B-B14F-4D97-AF65-F5344CB8AC3E}">
        <p14:creationId xmlns:p14="http://schemas.microsoft.com/office/powerpoint/2010/main" val="1674430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298</a:t>
            </a:fld>
            <a:endParaRPr lang="en-US"/>
          </a:p>
        </p:txBody>
      </p:sp>
    </p:spTree>
    <p:extLst>
      <p:ext uri="{BB962C8B-B14F-4D97-AF65-F5344CB8AC3E}">
        <p14:creationId xmlns:p14="http://schemas.microsoft.com/office/powerpoint/2010/main" val="25283796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302</a:t>
            </a:fld>
            <a:endParaRPr lang="en-US"/>
          </a:p>
        </p:txBody>
      </p:sp>
    </p:spTree>
    <p:extLst>
      <p:ext uri="{BB962C8B-B14F-4D97-AF65-F5344CB8AC3E}">
        <p14:creationId xmlns:p14="http://schemas.microsoft.com/office/powerpoint/2010/main" val="305203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89</a:t>
            </a:fld>
            <a:endParaRPr lang="en-US"/>
          </a:p>
        </p:txBody>
      </p:sp>
    </p:spTree>
    <p:extLst>
      <p:ext uri="{BB962C8B-B14F-4D97-AF65-F5344CB8AC3E}">
        <p14:creationId xmlns:p14="http://schemas.microsoft.com/office/powerpoint/2010/main" val="38051738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325</a:t>
            </a:fld>
            <a:endParaRPr lang="en-US"/>
          </a:p>
        </p:txBody>
      </p:sp>
    </p:spTree>
    <p:extLst>
      <p:ext uri="{BB962C8B-B14F-4D97-AF65-F5344CB8AC3E}">
        <p14:creationId xmlns:p14="http://schemas.microsoft.com/office/powerpoint/2010/main" val="297341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134</a:t>
            </a:fld>
            <a:endParaRPr lang="en-US"/>
          </a:p>
        </p:txBody>
      </p:sp>
    </p:spTree>
    <p:extLst>
      <p:ext uri="{BB962C8B-B14F-4D97-AF65-F5344CB8AC3E}">
        <p14:creationId xmlns:p14="http://schemas.microsoft.com/office/powerpoint/2010/main" val="101810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135</a:t>
            </a:fld>
            <a:endParaRPr lang="en-US"/>
          </a:p>
        </p:txBody>
      </p:sp>
    </p:spTree>
    <p:extLst>
      <p:ext uri="{BB962C8B-B14F-4D97-AF65-F5344CB8AC3E}">
        <p14:creationId xmlns:p14="http://schemas.microsoft.com/office/powerpoint/2010/main" val="370218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25D0D-1AD8-BA46-8355-773FDD0BC731}" type="slidenum">
              <a:rPr lang="en-US" smtClean="0"/>
              <a:t>136</a:t>
            </a:fld>
            <a:endParaRPr lang="en-US"/>
          </a:p>
        </p:txBody>
      </p:sp>
    </p:spTree>
    <p:extLst>
      <p:ext uri="{BB962C8B-B14F-4D97-AF65-F5344CB8AC3E}">
        <p14:creationId xmlns:p14="http://schemas.microsoft.com/office/powerpoint/2010/main" val="138341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BA2F71-D004-9F47-B90F-88702877C894}"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197744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A2F71-D004-9F47-B90F-88702877C894}"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231490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A2F71-D004-9F47-B90F-88702877C894}"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52823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A2F71-D004-9F47-B90F-88702877C894}"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321955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BA2F71-D004-9F47-B90F-88702877C894}"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113408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BA2F71-D004-9F47-B90F-88702877C894}"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168090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BA2F71-D004-9F47-B90F-88702877C894}" type="datetimeFigureOut">
              <a:rPr lang="en-US" smtClean="0"/>
              <a:t>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231461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BA2F71-D004-9F47-B90F-88702877C894}" type="datetimeFigureOut">
              <a:rPr lang="en-US" smtClean="0"/>
              <a:t>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78642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A2F71-D004-9F47-B90F-88702877C894}" type="datetimeFigureOut">
              <a:rPr lang="en-US" smtClean="0"/>
              <a:t>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265884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DBA2F71-D004-9F47-B90F-88702877C894}"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966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DBA2F71-D004-9F47-B90F-88702877C894}"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16F2-D329-A642-A06A-F587C65E66FD}" type="slidenum">
              <a:rPr lang="en-US" smtClean="0"/>
              <a:t>‹#›</a:t>
            </a:fld>
            <a:endParaRPr lang="en-US"/>
          </a:p>
        </p:txBody>
      </p:sp>
    </p:spTree>
    <p:extLst>
      <p:ext uri="{BB962C8B-B14F-4D97-AF65-F5344CB8AC3E}">
        <p14:creationId xmlns:p14="http://schemas.microsoft.com/office/powerpoint/2010/main" val="5730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2/9/22</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descr="Night sky full of stars in the forest">
            <a:extLst>
              <a:ext uri="{FF2B5EF4-FFF2-40B4-BE49-F238E27FC236}">
                <a16:creationId xmlns:a16="http://schemas.microsoft.com/office/drawing/2014/main" id="{E5EFABF9-019D-8747-BD26-EEF179ABDAAF}"/>
              </a:ext>
            </a:extLst>
          </p:cNvPr>
          <p:cNvPicPr>
            <a:picLocks noChangeAspect="1"/>
          </p:cNvPicPr>
          <p:nvPr userDrawn="1"/>
        </p:nvPicPr>
        <p:blipFill rotWithShape="1">
          <a:blip r:embed="rId13">
            <a:alphaModFix amt="50000"/>
          </a:blip>
          <a:srcRect t="15730"/>
          <a:stretch/>
        </p:blipFill>
        <p:spPr>
          <a:xfrm>
            <a:off x="16" y="1375318"/>
            <a:ext cx="9143985" cy="4339684"/>
          </a:xfrm>
          <a:prstGeom prst="rect">
            <a:avLst/>
          </a:prstGeom>
        </p:spPr>
      </p:pic>
      <p:pic>
        <p:nvPicPr>
          <p:cNvPr id="8" name="Picture 7">
            <a:extLst>
              <a:ext uri="{FF2B5EF4-FFF2-40B4-BE49-F238E27FC236}">
                <a16:creationId xmlns:a16="http://schemas.microsoft.com/office/drawing/2014/main" id="{1A79430C-3E11-B84A-8DD9-79D46CC300EE}"/>
              </a:ext>
            </a:extLst>
          </p:cNvPr>
          <p:cNvPicPr>
            <a:picLocks noChangeAspect="1"/>
          </p:cNvPicPr>
          <p:nvPr userDrawn="1"/>
        </p:nvPicPr>
        <p:blipFill rotWithShape="1">
          <a:blip r:embed="rId14">
            <a:alphaModFix amt="54000"/>
          </a:blip>
          <a:srcRect l="33222" r="2059"/>
          <a:stretch/>
        </p:blipFill>
        <p:spPr>
          <a:xfrm>
            <a:off x="0" y="1"/>
            <a:ext cx="9144000" cy="1385454"/>
          </a:xfrm>
          <a:prstGeom prst="rect">
            <a:avLst/>
          </a:prstGeom>
        </p:spPr>
      </p:pic>
    </p:spTree>
    <p:extLst>
      <p:ext uri="{BB962C8B-B14F-4D97-AF65-F5344CB8AC3E}">
        <p14:creationId xmlns:p14="http://schemas.microsoft.com/office/powerpoint/2010/main" val="2819897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324E23-A2B4-5142-A265-359B05891D5B}"/>
              </a:ext>
            </a:extLst>
          </p:cNvPr>
          <p:cNvSpPr txBox="1"/>
          <p:nvPr/>
        </p:nvSpPr>
        <p:spPr>
          <a:xfrm>
            <a:off x="611321" y="1254542"/>
            <a:ext cx="7800814" cy="2975302"/>
          </a:xfrm>
          <a:prstGeom prst="rect">
            <a:avLst/>
          </a:prstGeom>
          <a:noFill/>
        </p:spPr>
        <p:txBody>
          <a:bodyPr wrap="square" rtlCol="0">
            <a:spAutoFit/>
          </a:bodyPr>
          <a:lstStyle/>
          <a:p>
            <a:pPr algn="ctr"/>
            <a:r>
              <a:rPr lang="en-US" sz="6667" b="1" dirty="0"/>
              <a:t>Answering </a:t>
            </a:r>
          </a:p>
          <a:p>
            <a:pPr algn="ctr"/>
            <a:r>
              <a:rPr lang="en-US" sz="6667" b="1" dirty="0"/>
              <a:t>Don K. Preston</a:t>
            </a:r>
          </a:p>
          <a:p>
            <a:pPr algn="ctr"/>
            <a:r>
              <a:rPr lang="en-US" sz="4800" b="1" dirty="0"/>
              <a:t>February 2022</a:t>
            </a:r>
            <a:endParaRPr lang="en-US" sz="2400" dirty="0"/>
          </a:p>
        </p:txBody>
      </p:sp>
    </p:spTree>
    <p:extLst>
      <p:ext uri="{BB962C8B-B14F-4D97-AF65-F5344CB8AC3E}">
        <p14:creationId xmlns:p14="http://schemas.microsoft.com/office/powerpoint/2010/main" val="19243543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869627" y="2032000"/>
            <a:ext cx="7456408" cy="1597104"/>
          </a:xfrm>
          <a:prstGeom prst="rect">
            <a:avLst/>
          </a:prstGeom>
          <a:noFill/>
        </p:spPr>
        <p:txBody>
          <a:bodyPr wrap="square" rtlCol="0">
            <a:spAutoFit/>
          </a:bodyPr>
          <a:lstStyle/>
          <a:p>
            <a:pPr algn="ctr">
              <a:spcAft>
                <a:spcPts val="2000"/>
              </a:spcAft>
            </a:pPr>
            <a:r>
              <a:rPr lang="en-US" sz="4889" b="1" dirty="0"/>
              <a:t>I have no interest in pursuing this any further.</a:t>
            </a:r>
            <a:endParaRPr lang="en-US" sz="4889" dirty="0"/>
          </a:p>
        </p:txBody>
      </p:sp>
    </p:spTree>
    <p:extLst>
      <p:ext uri="{BB962C8B-B14F-4D97-AF65-F5344CB8AC3E}">
        <p14:creationId xmlns:p14="http://schemas.microsoft.com/office/powerpoint/2010/main" val="3360929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799" y="1698106"/>
            <a:ext cx="8521149" cy="3657411"/>
          </a:xfrm>
          <a:prstGeom prst="rect">
            <a:avLst/>
          </a:prstGeom>
          <a:noFill/>
        </p:spPr>
        <p:txBody>
          <a:bodyPr wrap="square" rtlCol="0">
            <a:spAutoFit/>
          </a:bodyPr>
          <a:lstStyle/>
          <a:p>
            <a:pPr algn="ctr">
              <a:spcAft>
                <a:spcPts val="1333"/>
              </a:spcAft>
            </a:pPr>
            <a:r>
              <a:rPr lang="en-US" sz="3400" b="1" dirty="0"/>
              <a:t>That is not true! Please read more closely.</a:t>
            </a:r>
          </a:p>
          <a:p>
            <a:pPr algn="ctr">
              <a:spcAft>
                <a:spcPts val="1333"/>
              </a:spcAft>
            </a:pPr>
            <a:r>
              <a:rPr lang="en-US" sz="3400" b="1" dirty="0"/>
              <a:t>He may have had some opponents who argued that about the “new heavens and a new earth in which righteousness dwells” (2 Pet. 3:12). </a:t>
            </a:r>
          </a:p>
          <a:p>
            <a:pPr algn="ctr">
              <a:spcAft>
                <a:spcPts val="1333"/>
              </a:spcAft>
            </a:pPr>
            <a:r>
              <a:rPr lang="en-US" sz="4000" b="1" dirty="0"/>
              <a:t>I do not.</a:t>
            </a:r>
          </a:p>
        </p:txBody>
      </p:sp>
    </p:spTree>
    <p:extLst>
      <p:ext uri="{BB962C8B-B14F-4D97-AF65-F5344CB8AC3E}">
        <p14:creationId xmlns:p14="http://schemas.microsoft.com/office/powerpoint/2010/main" val="636290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1698106"/>
            <a:ext cx="8468140" cy="3470309"/>
          </a:xfrm>
          <a:prstGeom prst="rect">
            <a:avLst/>
          </a:prstGeom>
          <a:noFill/>
        </p:spPr>
        <p:txBody>
          <a:bodyPr wrap="square" rtlCol="0">
            <a:spAutoFit/>
          </a:bodyPr>
          <a:lstStyle/>
          <a:p>
            <a:pPr algn="ctr">
              <a:spcAft>
                <a:spcPts val="1333"/>
              </a:spcAft>
            </a:pPr>
            <a:r>
              <a:rPr lang="en-US" sz="3400" b="1" dirty="0"/>
              <a:t>Chapter begins by speaking literally of what God created (3:5), destroyed during the flood (3:6), and will destroy with fire (3:7, 10, 12).</a:t>
            </a:r>
          </a:p>
          <a:p>
            <a:pPr algn="ctr">
              <a:spcAft>
                <a:spcPts val="1333"/>
              </a:spcAft>
            </a:pPr>
            <a:r>
              <a:rPr lang="en-US" sz="3556" b="1" dirty="0"/>
              <a:t>like Revelation 21:1-2, he literally promises a new and different eternal home for the righteous. </a:t>
            </a:r>
          </a:p>
        </p:txBody>
      </p:sp>
    </p:spTree>
    <p:extLst>
      <p:ext uri="{BB962C8B-B14F-4D97-AF65-F5344CB8AC3E}">
        <p14:creationId xmlns:p14="http://schemas.microsoft.com/office/powerpoint/2010/main" val="351655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939190"/>
            <a:ext cx="8521148" cy="1938992"/>
          </a:xfrm>
          <a:prstGeom prst="rect">
            <a:avLst/>
          </a:prstGeom>
          <a:noFill/>
        </p:spPr>
        <p:txBody>
          <a:bodyPr wrap="square" rtlCol="0">
            <a:spAutoFit/>
          </a:bodyPr>
          <a:lstStyle/>
          <a:p>
            <a:pPr algn="ctr">
              <a:spcAft>
                <a:spcPts val="1333"/>
              </a:spcAft>
            </a:pPr>
            <a:r>
              <a:rPr lang="en-US" sz="4000" b="1" dirty="0"/>
              <a:t>It is not a rejuvenated version of the current “heaven and earth,” but it is a literal, tangible, and spiritual existence. </a:t>
            </a:r>
          </a:p>
        </p:txBody>
      </p:sp>
    </p:spTree>
    <p:extLst>
      <p:ext uri="{BB962C8B-B14F-4D97-AF65-F5344CB8AC3E}">
        <p14:creationId xmlns:p14="http://schemas.microsoft.com/office/powerpoint/2010/main" val="484349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8052" y="1698105"/>
            <a:ext cx="8454888" cy="3872855"/>
          </a:xfrm>
          <a:prstGeom prst="rect">
            <a:avLst/>
          </a:prstGeom>
          <a:noFill/>
        </p:spPr>
        <p:txBody>
          <a:bodyPr wrap="square" rtlCol="0">
            <a:spAutoFit/>
          </a:bodyPr>
          <a:lstStyle/>
          <a:p>
            <a:pPr algn="ctr">
              <a:spcAft>
                <a:spcPts val="1333"/>
              </a:spcAft>
            </a:pPr>
            <a:r>
              <a:rPr lang="en-US" sz="3200" b="1" dirty="0"/>
              <a:t>Throughout videos, Preston argues Scripture never promises an end of the material universe.</a:t>
            </a:r>
          </a:p>
          <a:p>
            <a:pPr algn="ctr">
              <a:spcAft>
                <a:spcPts val="1333"/>
              </a:spcAft>
            </a:pPr>
            <a:r>
              <a:rPr lang="en-US" sz="3200" b="1" dirty="0"/>
              <a:t>An argument that depends upon his narrow interpretation of apocalyptic language. </a:t>
            </a:r>
          </a:p>
          <a:p>
            <a:pPr algn="ctr">
              <a:spcAft>
                <a:spcPts val="1333"/>
              </a:spcAft>
            </a:pPr>
            <a:r>
              <a:rPr lang="en-US" sz="3200" b="1" dirty="0"/>
              <a:t>In video six appeals to the flood as imagined proof God will never destroy the material universe.</a:t>
            </a:r>
          </a:p>
        </p:txBody>
      </p:sp>
    </p:spTree>
    <p:extLst>
      <p:ext uri="{BB962C8B-B14F-4D97-AF65-F5344CB8AC3E}">
        <p14:creationId xmlns:p14="http://schemas.microsoft.com/office/powerpoint/2010/main" val="3688584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698106"/>
            <a:ext cx="8468140" cy="2995051"/>
          </a:xfrm>
          <a:prstGeom prst="rect">
            <a:avLst/>
          </a:prstGeom>
          <a:noFill/>
        </p:spPr>
        <p:txBody>
          <a:bodyPr wrap="square" rtlCol="0">
            <a:spAutoFit/>
          </a:bodyPr>
          <a:lstStyle/>
          <a:p>
            <a:pPr algn="ctr">
              <a:spcAft>
                <a:spcPts val="1333"/>
              </a:spcAft>
            </a:pPr>
            <a:r>
              <a:rPr lang="en-US" sz="3556" b="1" dirty="0"/>
              <a:t>In 2 Peter 3 the Holy Spirit promises that the world that was destroyed by the flood (3:6) is “reserved for fire” (3:7).</a:t>
            </a:r>
          </a:p>
          <a:p>
            <a:pPr algn="ctr">
              <a:spcAft>
                <a:spcPts val="1333"/>
              </a:spcAft>
            </a:pPr>
            <a:r>
              <a:rPr lang="en-US" sz="3556" b="1" dirty="0"/>
              <a:t>In video six, Preston appeals to the Lord’s words after the flood. </a:t>
            </a:r>
          </a:p>
        </p:txBody>
      </p:sp>
    </p:spTree>
    <p:extLst>
      <p:ext uri="{BB962C8B-B14F-4D97-AF65-F5344CB8AC3E}">
        <p14:creationId xmlns:p14="http://schemas.microsoft.com/office/powerpoint/2010/main" val="2442718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57809" y="1698106"/>
            <a:ext cx="8428382" cy="3539430"/>
          </a:xfrm>
          <a:prstGeom prst="rect">
            <a:avLst/>
          </a:prstGeom>
          <a:noFill/>
        </p:spPr>
        <p:txBody>
          <a:bodyPr wrap="square" rtlCol="0">
            <a:spAutoFit/>
          </a:bodyPr>
          <a:lstStyle/>
          <a:p>
            <a:pPr algn="ctr">
              <a:spcAft>
                <a:spcPts val="1333"/>
              </a:spcAft>
            </a:pPr>
            <a:r>
              <a:rPr lang="en-US" sz="3200" b="1" dirty="0"/>
              <a:t>“I will never again curse the ground for man’s sake, although the imagination of man’s heart is evil from his youth; nor will I again destroy every living thing as I have done. While the earth remains, seedtime and harvest, cold and heat, winter and summer, and day and night shall not cease” (Gen. 8:21b-22). </a:t>
            </a:r>
          </a:p>
        </p:txBody>
      </p:sp>
    </p:spTree>
    <p:extLst>
      <p:ext uri="{BB962C8B-B14F-4D97-AF65-F5344CB8AC3E}">
        <p14:creationId xmlns:p14="http://schemas.microsoft.com/office/powerpoint/2010/main" val="1594809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4557" y="1698106"/>
            <a:ext cx="8428382" cy="3441968"/>
          </a:xfrm>
          <a:prstGeom prst="rect">
            <a:avLst/>
          </a:prstGeom>
          <a:noFill/>
        </p:spPr>
        <p:txBody>
          <a:bodyPr wrap="square" rtlCol="0">
            <a:spAutoFit/>
          </a:bodyPr>
          <a:lstStyle/>
          <a:p>
            <a:pPr algn="ctr">
              <a:spcAft>
                <a:spcPts val="1333"/>
              </a:spcAft>
            </a:pPr>
            <a:r>
              <a:rPr lang="en-US" sz="3000" b="1" dirty="0"/>
              <a:t>Preston addresses this text in response to evidence I offer in the book </a:t>
            </a:r>
            <a:r>
              <a:rPr lang="en-US" sz="3000" b="1"/>
              <a:t>from Genesis </a:t>
            </a:r>
            <a:r>
              <a:rPr lang="en-US" sz="3000" b="1" dirty="0"/>
              <a:t>8:22.</a:t>
            </a:r>
          </a:p>
          <a:p>
            <a:pPr algn="ctr">
              <a:spcAft>
                <a:spcPts val="1333"/>
              </a:spcAft>
            </a:pPr>
            <a:r>
              <a:rPr lang="en-US" sz="3600" b="1" dirty="0"/>
              <a:t>Literally, it reads, “as long as all the days of the earth.” </a:t>
            </a:r>
          </a:p>
          <a:p>
            <a:pPr algn="ctr">
              <a:spcAft>
                <a:spcPts val="1333"/>
              </a:spcAft>
            </a:pPr>
            <a:r>
              <a:rPr lang="en-US" sz="3200" b="1" dirty="0"/>
              <a:t>Necessarily infers the days of the earth are finite in number.</a:t>
            </a:r>
          </a:p>
        </p:txBody>
      </p:sp>
    </p:spTree>
    <p:extLst>
      <p:ext uri="{BB962C8B-B14F-4D97-AF65-F5344CB8AC3E}">
        <p14:creationId xmlns:p14="http://schemas.microsoft.com/office/powerpoint/2010/main" val="3631053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508682"/>
            <a:ext cx="8428384" cy="3718967"/>
          </a:xfrm>
          <a:prstGeom prst="rect">
            <a:avLst/>
          </a:prstGeom>
          <a:noFill/>
        </p:spPr>
        <p:txBody>
          <a:bodyPr wrap="square" rtlCol="0">
            <a:spAutoFit/>
          </a:bodyPr>
          <a:lstStyle/>
          <a:p>
            <a:pPr algn="ctr">
              <a:spcAft>
                <a:spcPts val="1333"/>
              </a:spcAft>
            </a:pPr>
            <a:r>
              <a:rPr lang="en-US" sz="3000" b="1" dirty="0"/>
              <a:t>Preston dismisses this and argues that the Lord’s words in 8:21b teach that God will never destroy the material universe.</a:t>
            </a:r>
          </a:p>
          <a:p>
            <a:pPr algn="ctr">
              <a:spcAft>
                <a:spcPts val="1333"/>
              </a:spcAft>
            </a:pPr>
            <a:r>
              <a:rPr lang="en-US" sz="3000" b="1" dirty="0"/>
              <a:t>The text qualities the Lord’s promise with the words “as I have done.” </a:t>
            </a:r>
          </a:p>
          <a:p>
            <a:pPr algn="ctr">
              <a:spcAft>
                <a:spcPts val="1333"/>
              </a:spcAft>
            </a:pPr>
            <a:r>
              <a:rPr lang="en-US" sz="3200" b="1" dirty="0"/>
              <a:t>2 Peter explains, not with “water,” but “reserved for fire.”</a:t>
            </a:r>
          </a:p>
        </p:txBody>
      </p:sp>
    </p:spTree>
    <p:extLst>
      <p:ext uri="{BB962C8B-B14F-4D97-AF65-F5344CB8AC3E}">
        <p14:creationId xmlns:p14="http://schemas.microsoft.com/office/powerpoint/2010/main" val="1819581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8052" y="1749766"/>
            <a:ext cx="8468140" cy="2413481"/>
          </a:xfrm>
          <a:prstGeom prst="rect">
            <a:avLst/>
          </a:prstGeom>
          <a:noFill/>
        </p:spPr>
        <p:txBody>
          <a:bodyPr wrap="square" rtlCol="0">
            <a:spAutoFit/>
          </a:bodyPr>
          <a:lstStyle/>
          <a:p>
            <a:pPr algn="ctr">
              <a:spcAft>
                <a:spcPts val="1333"/>
              </a:spcAft>
            </a:pPr>
            <a:r>
              <a:rPr lang="en-US" sz="3400" b="1" dirty="0"/>
              <a:t>Preston argues that would make God “more concerned with method than mercy!” </a:t>
            </a:r>
          </a:p>
          <a:p>
            <a:pPr algn="ctr">
              <a:spcAft>
                <a:spcPts val="1333"/>
              </a:spcAft>
            </a:pPr>
            <a:r>
              <a:rPr lang="en-US" sz="3600" b="1" dirty="0"/>
              <a:t>That is a subjective appeal to emotionalism, not an exegesis of the text.</a:t>
            </a:r>
          </a:p>
        </p:txBody>
      </p:sp>
    </p:spTree>
    <p:extLst>
      <p:ext uri="{BB962C8B-B14F-4D97-AF65-F5344CB8AC3E}">
        <p14:creationId xmlns:p14="http://schemas.microsoft.com/office/powerpoint/2010/main" val="40836927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749766"/>
            <a:ext cx="8415132" cy="3542252"/>
          </a:xfrm>
          <a:prstGeom prst="rect">
            <a:avLst/>
          </a:prstGeom>
          <a:noFill/>
        </p:spPr>
        <p:txBody>
          <a:bodyPr wrap="square" rtlCol="0">
            <a:spAutoFit/>
          </a:bodyPr>
          <a:lstStyle/>
          <a:p>
            <a:pPr algn="ctr">
              <a:spcAft>
                <a:spcPts val="1333"/>
              </a:spcAft>
            </a:pPr>
            <a:r>
              <a:rPr lang="en-US" sz="3556" b="1" dirty="0"/>
              <a:t>If 2 Peter is consistently talking about material creation, it is inescapably promising destruction by fire of that same material creation. </a:t>
            </a:r>
          </a:p>
          <a:p>
            <a:pPr algn="ctr">
              <a:spcAft>
                <a:spcPts val="1333"/>
              </a:spcAft>
            </a:pPr>
            <a:r>
              <a:rPr lang="en-US" sz="3556" b="1" dirty="0"/>
              <a:t>Appeals to an emotional response to that reality do not change what it says.</a:t>
            </a:r>
          </a:p>
        </p:txBody>
      </p:sp>
    </p:spTree>
    <p:extLst>
      <p:ext uri="{BB962C8B-B14F-4D97-AF65-F5344CB8AC3E}">
        <p14:creationId xmlns:p14="http://schemas.microsoft.com/office/powerpoint/2010/main" val="551930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869627" y="1873662"/>
            <a:ext cx="7456408" cy="1938992"/>
          </a:xfrm>
          <a:prstGeom prst="rect">
            <a:avLst/>
          </a:prstGeom>
          <a:noFill/>
        </p:spPr>
        <p:txBody>
          <a:bodyPr wrap="square" rtlCol="0">
            <a:spAutoFit/>
          </a:bodyPr>
          <a:lstStyle/>
          <a:p>
            <a:pPr algn="ctr">
              <a:spcAft>
                <a:spcPts val="2000"/>
              </a:spcAft>
            </a:pPr>
            <a:r>
              <a:rPr lang="en-US" sz="6000" b="1" dirty="0"/>
              <a:t>What the AD 70 Doctrine Teaches</a:t>
            </a:r>
            <a:endParaRPr lang="en-US" sz="6000" dirty="0"/>
          </a:p>
        </p:txBody>
      </p:sp>
    </p:spTree>
    <p:extLst>
      <p:ext uri="{BB962C8B-B14F-4D97-AF65-F5344CB8AC3E}">
        <p14:creationId xmlns:p14="http://schemas.microsoft.com/office/powerpoint/2010/main" val="3160340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4557" y="1749767"/>
            <a:ext cx="8401878" cy="2967479"/>
          </a:xfrm>
          <a:prstGeom prst="rect">
            <a:avLst/>
          </a:prstGeom>
          <a:noFill/>
        </p:spPr>
        <p:txBody>
          <a:bodyPr wrap="square" rtlCol="0">
            <a:spAutoFit/>
          </a:bodyPr>
          <a:lstStyle/>
          <a:p>
            <a:pPr algn="ctr">
              <a:spcAft>
                <a:spcPts val="1333"/>
              </a:spcAft>
            </a:pPr>
            <a:r>
              <a:rPr lang="en-US" sz="4000" b="1" dirty="0"/>
              <a:t>In same video, Preston claimed I ignore Psalm 148. </a:t>
            </a:r>
          </a:p>
          <a:p>
            <a:pPr algn="ctr">
              <a:spcAft>
                <a:spcPts val="1333"/>
              </a:spcAft>
            </a:pPr>
            <a:r>
              <a:rPr lang="en-US" sz="3200" b="1" dirty="0"/>
              <a:t>In verse six, speaking of “heavens of heavens,” and “waters above the heavens” (v. 5), it says God “established them forever and ever.”</a:t>
            </a:r>
          </a:p>
        </p:txBody>
      </p:sp>
    </p:spTree>
    <p:extLst>
      <p:ext uri="{BB962C8B-B14F-4D97-AF65-F5344CB8AC3E}">
        <p14:creationId xmlns:p14="http://schemas.microsoft.com/office/powerpoint/2010/main" val="2028884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8052" y="1749767"/>
            <a:ext cx="8468140" cy="3321230"/>
          </a:xfrm>
          <a:prstGeom prst="rect">
            <a:avLst/>
          </a:prstGeom>
          <a:noFill/>
        </p:spPr>
        <p:txBody>
          <a:bodyPr wrap="square" rtlCol="0">
            <a:spAutoFit/>
          </a:bodyPr>
          <a:lstStyle/>
          <a:p>
            <a:pPr algn="ctr">
              <a:spcAft>
                <a:spcPts val="1333"/>
              </a:spcAft>
            </a:pPr>
            <a:r>
              <a:rPr lang="en-US" sz="3300" b="1" dirty="0"/>
              <a:t>I devote three pages to it specifically addressing the force of the Hebrew word </a:t>
            </a:r>
            <a:r>
              <a:rPr lang="en-US" sz="3300" b="1" i="1" dirty="0"/>
              <a:t>’</a:t>
            </a:r>
            <a:r>
              <a:rPr lang="en-US" sz="3300" b="1" i="1" dirty="0" err="1"/>
              <a:t>ōlam</a:t>
            </a:r>
            <a:r>
              <a:rPr lang="en-US" sz="3300" b="1" dirty="0"/>
              <a:t> “forever” (</a:t>
            </a:r>
            <a:r>
              <a:rPr lang="en-US" sz="3300" b="1" i="1" dirty="0"/>
              <a:t>Thinking about AD 70</a:t>
            </a:r>
            <a:r>
              <a:rPr lang="en-US" sz="3300" b="1" dirty="0"/>
              <a:t>, 32-34). </a:t>
            </a:r>
          </a:p>
          <a:p>
            <a:pPr algn="ctr">
              <a:spcAft>
                <a:spcPts val="1333"/>
              </a:spcAft>
            </a:pPr>
            <a:r>
              <a:rPr lang="en-US" sz="3333" b="1" dirty="0"/>
              <a:t>I document evidence that </a:t>
            </a:r>
            <a:r>
              <a:rPr lang="en-US" sz="3333" b="1" i="1" dirty="0"/>
              <a:t>’</a:t>
            </a:r>
            <a:r>
              <a:rPr lang="en-US" sz="3333" b="1" i="1" dirty="0" err="1"/>
              <a:t>ōlam</a:t>
            </a:r>
            <a:r>
              <a:rPr lang="en-US" sz="3333" b="1" dirty="0"/>
              <a:t> describes “something whose vanishing point is concealed.”</a:t>
            </a:r>
          </a:p>
        </p:txBody>
      </p:sp>
    </p:spTree>
    <p:extLst>
      <p:ext uri="{BB962C8B-B14F-4D97-AF65-F5344CB8AC3E}">
        <p14:creationId xmlns:p14="http://schemas.microsoft.com/office/powerpoint/2010/main" val="3938920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829" y="1749767"/>
            <a:ext cx="9161220" cy="2926442"/>
          </a:xfrm>
          <a:prstGeom prst="rect">
            <a:avLst/>
          </a:prstGeom>
          <a:noFill/>
        </p:spPr>
        <p:txBody>
          <a:bodyPr wrap="square" rtlCol="0">
            <a:spAutoFit/>
          </a:bodyPr>
          <a:lstStyle/>
          <a:p>
            <a:pPr algn="ctr">
              <a:spcAft>
                <a:spcPts val="1333"/>
              </a:spcAft>
            </a:pPr>
            <a:r>
              <a:rPr lang="en-US" sz="3556" b="1" dirty="0"/>
              <a:t>Context demonstrates whether it describes things actually unending by nature (God) or that seem unending from man’s perspective.</a:t>
            </a:r>
          </a:p>
          <a:p>
            <a:pPr algn="ctr">
              <a:spcAft>
                <a:spcPts val="1333"/>
              </a:spcAft>
            </a:pPr>
            <a:r>
              <a:rPr lang="en-US" sz="3333" b="1" dirty="0"/>
              <a:t>Preston actually claimed to agree with this evidence but dismissed its force in Psalm 148:6.</a:t>
            </a:r>
          </a:p>
        </p:txBody>
      </p:sp>
    </p:spTree>
    <p:extLst>
      <p:ext uri="{BB962C8B-B14F-4D97-AF65-F5344CB8AC3E}">
        <p14:creationId xmlns:p14="http://schemas.microsoft.com/office/powerpoint/2010/main" val="35425372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662983" y="1925323"/>
            <a:ext cx="7766372" cy="1938992"/>
          </a:xfrm>
          <a:prstGeom prst="rect">
            <a:avLst/>
          </a:prstGeom>
          <a:noFill/>
        </p:spPr>
        <p:txBody>
          <a:bodyPr wrap="square" rtlCol="0">
            <a:spAutoFit/>
          </a:bodyPr>
          <a:lstStyle/>
          <a:p>
            <a:pPr algn="ctr">
              <a:spcAft>
                <a:spcPts val="2000"/>
              </a:spcAft>
            </a:pPr>
            <a:r>
              <a:rPr lang="en-US" sz="6000" b="1" dirty="0"/>
              <a:t>“By This the Iniquity of Jacob Will be Covered”</a:t>
            </a:r>
            <a:endParaRPr lang="en-US" sz="6000" dirty="0"/>
          </a:p>
        </p:txBody>
      </p:sp>
    </p:spTree>
    <p:extLst>
      <p:ext uri="{BB962C8B-B14F-4D97-AF65-F5344CB8AC3E}">
        <p14:creationId xmlns:p14="http://schemas.microsoft.com/office/powerpoint/2010/main" val="1087740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3657411"/>
          </a:xfrm>
          <a:prstGeom prst="rect">
            <a:avLst/>
          </a:prstGeom>
          <a:noFill/>
        </p:spPr>
        <p:txBody>
          <a:bodyPr wrap="square" rtlCol="0">
            <a:spAutoFit/>
          </a:bodyPr>
          <a:lstStyle/>
          <a:p>
            <a:pPr algn="ctr">
              <a:spcAft>
                <a:spcPts val="1333"/>
              </a:spcAft>
            </a:pPr>
            <a:r>
              <a:rPr lang="en-US" sz="3000" b="1" dirty="0"/>
              <a:t>AD 70 Doctrine much like Gnosticism</a:t>
            </a:r>
          </a:p>
          <a:p>
            <a:pPr algn="ctr">
              <a:spcAft>
                <a:spcPts val="1333"/>
              </a:spcAft>
            </a:pPr>
            <a:r>
              <a:rPr lang="en-US" sz="3000" b="1" dirty="0"/>
              <a:t>Proponents become convinced they have discovered a hidden key to knowledge that few have understood. </a:t>
            </a:r>
          </a:p>
          <a:p>
            <a:pPr algn="ctr">
              <a:spcAft>
                <a:spcPts val="1333"/>
              </a:spcAft>
            </a:pPr>
            <a:r>
              <a:rPr lang="en-US" sz="3000" b="1" dirty="0"/>
              <a:t>They take great pride in what they supposedly understand that has eluded the vast majority of lesser minds.</a:t>
            </a:r>
          </a:p>
        </p:txBody>
      </p:sp>
    </p:spTree>
    <p:extLst>
      <p:ext uri="{BB962C8B-B14F-4D97-AF65-F5344CB8AC3E}">
        <p14:creationId xmlns:p14="http://schemas.microsoft.com/office/powerpoint/2010/main" val="3311739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2782813"/>
          </a:xfrm>
          <a:prstGeom prst="rect">
            <a:avLst/>
          </a:prstGeom>
          <a:noFill/>
        </p:spPr>
        <p:txBody>
          <a:bodyPr wrap="square" rtlCol="0">
            <a:spAutoFit/>
          </a:bodyPr>
          <a:lstStyle/>
          <a:p>
            <a:pPr algn="ctr">
              <a:spcAft>
                <a:spcPts val="1333"/>
              </a:spcAft>
            </a:pPr>
            <a:r>
              <a:rPr lang="en-US" sz="3200" b="1" dirty="0"/>
              <a:t>In accepting this—which to them is “falsely called knowledge” (1 Tim. 6:20), they often allow themselves to adopt radically heretical concepts with little hesitation.</a:t>
            </a:r>
          </a:p>
          <a:p>
            <a:pPr algn="ctr">
              <a:spcAft>
                <a:spcPts val="1333"/>
              </a:spcAft>
            </a:pPr>
            <a:r>
              <a:rPr lang="en-US" sz="3600" b="1" dirty="0"/>
              <a:t>Isaiah 27 is a classic example. </a:t>
            </a:r>
          </a:p>
        </p:txBody>
      </p:sp>
    </p:spTree>
    <p:extLst>
      <p:ext uri="{BB962C8B-B14F-4D97-AF65-F5344CB8AC3E}">
        <p14:creationId xmlns:p14="http://schemas.microsoft.com/office/powerpoint/2010/main" val="2791527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2290371"/>
          </a:xfrm>
          <a:prstGeom prst="rect">
            <a:avLst/>
          </a:prstGeom>
          <a:noFill/>
        </p:spPr>
        <p:txBody>
          <a:bodyPr wrap="square" rtlCol="0">
            <a:spAutoFit/>
          </a:bodyPr>
          <a:lstStyle/>
          <a:p>
            <a:pPr algn="ctr">
              <a:spcAft>
                <a:spcPts val="1333"/>
              </a:spcAft>
            </a:pPr>
            <a:r>
              <a:rPr lang="en-US" sz="3200" b="1" dirty="0"/>
              <a:t>Advocates seek out any passage that says anything about Jerusalem, the temple, or siege terminology and apply it to AD 70.</a:t>
            </a:r>
          </a:p>
          <a:p>
            <a:pPr algn="ctr">
              <a:spcAft>
                <a:spcPts val="1333"/>
              </a:spcAft>
            </a:pPr>
            <a:r>
              <a:rPr lang="en-US" sz="3600" b="1" dirty="0"/>
              <a:t>Isaiah 27:9 is a favorite. </a:t>
            </a:r>
          </a:p>
        </p:txBody>
      </p:sp>
    </p:spTree>
    <p:extLst>
      <p:ext uri="{BB962C8B-B14F-4D97-AF65-F5344CB8AC3E}">
        <p14:creationId xmlns:p14="http://schemas.microsoft.com/office/powerpoint/2010/main" val="10455805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3046988"/>
          </a:xfrm>
          <a:prstGeom prst="rect">
            <a:avLst/>
          </a:prstGeom>
          <a:noFill/>
        </p:spPr>
        <p:txBody>
          <a:bodyPr wrap="square" rtlCol="0">
            <a:spAutoFit/>
          </a:bodyPr>
          <a:lstStyle/>
          <a:p>
            <a:pPr algn="ctr">
              <a:spcAft>
                <a:spcPts val="1333"/>
              </a:spcAft>
            </a:pPr>
            <a:r>
              <a:rPr lang="en-US" sz="3200" b="1" dirty="0"/>
              <a:t>“Therefore by this the iniquity of Jacob will be covered; and this is all the fruit of taking away his sin: when he makes all the stones of the altar like chalkstones that are beaten to dust, wooden images and incense altars shall not stand” (Isa. 27:9, NKJV).</a:t>
            </a:r>
            <a:endParaRPr lang="en-US" sz="3600" b="1" dirty="0"/>
          </a:p>
        </p:txBody>
      </p:sp>
    </p:spTree>
    <p:extLst>
      <p:ext uri="{BB962C8B-B14F-4D97-AF65-F5344CB8AC3E}">
        <p14:creationId xmlns:p14="http://schemas.microsoft.com/office/powerpoint/2010/main" val="40215030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3670236"/>
          </a:xfrm>
          <a:prstGeom prst="rect">
            <a:avLst/>
          </a:prstGeom>
          <a:noFill/>
        </p:spPr>
        <p:txBody>
          <a:bodyPr wrap="square" rtlCol="0">
            <a:spAutoFit/>
          </a:bodyPr>
          <a:lstStyle/>
          <a:p>
            <a:pPr algn="ctr">
              <a:spcAft>
                <a:spcPts val="1333"/>
              </a:spcAft>
            </a:pPr>
            <a:r>
              <a:rPr lang="en-US" sz="4000" b="1" dirty="0"/>
              <a:t>Isaiah wrote these things before: </a:t>
            </a:r>
          </a:p>
          <a:p>
            <a:pPr algn="ctr">
              <a:spcAft>
                <a:spcPts val="1333"/>
              </a:spcAft>
            </a:pPr>
            <a:r>
              <a:rPr lang="en-US" sz="3200" b="1" dirty="0"/>
              <a:t>The destruction of Jerusalem and the temple under Nebuchadnezzar in 587 BC </a:t>
            </a:r>
          </a:p>
          <a:p>
            <a:pPr algn="ctr">
              <a:spcAft>
                <a:spcPts val="1333"/>
              </a:spcAft>
            </a:pPr>
            <a:r>
              <a:rPr lang="en-US" sz="3200" b="1" dirty="0"/>
              <a:t>The Babylonian exile that would follow</a:t>
            </a:r>
          </a:p>
          <a:p>
            <a:pPr algn="ctr">
              <a:spcAft>
                <a:spcPts val="1333"/>
              </a:spcAft>
            </a:pPr>
            <a:r>
              <a:rPr lang="en-US" sz="3200" b="1" dirty="0"/>
              <a:t>Evidence within this text points to those events, not to AD 70</a:t>
            </a:r>
          </a:p>
        </p:txBody>
      </p:sp>
    </p:spTree>
    <p:extLst>
      <p:ext uri="{BB962C8B-B14F-4D97-AF65-F5344CB8AC3E}">
        <p14:creationId xmlns:p14="http://schemas.microsoft.com/office/powerpoint/2010/main" val="701913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3213700"/>
          </a:xfrm>
          <a:prstGeom prst="rect">
            <a:avLst/>
          </a:prstGeom>
          <a:noFill/>
        </p:spPr>
        <p:txBody>
          <a:bodyPr wrap="square" rtlCol="0">
            <a:spAutoFit/>
          </a:bodyPr>
          <a:lstStyle/>
          <a:p>
            <a:pPr algn="ctr">
              <a:spcAft>
                <a:spcPts val="1333"/>
              </a:spcAft>
            </a:pPr>
            <a:r>
              <a:rPr lang="en-US" sz="3200" b="1" dirty="0"/>
              <a:t>The last verse of the chapter promises those “about to perish in the land of Assyria, and they who are outcasts in the land of Egypt” a time when they “shall worship the LORD in the holy mount at Jerusalem” (27:13). </a:t>
            </a:r>
          </a:p>
          <a:p>
            <a:pPr algn="ctr">
              <a:spcAft>
                <a:spcPts val="1333"/>
              </a:spcAft>
            </a:pPr>
            <a:r>
              <a:rPr lang="en-US" sz="3200" b="1" dirty="0"/>
              <a:t>That points to the return from exile.</a:t>
            </a:r>
          </a:p>
        </p:txBody>
      </p:sp>
    </p:spTree>
    <p:extLst>
      <p:ext uri="{BB962C8B-B14F-4D97-AF65-F5344CB8AC3E}">
        <p14:creationId xmlns:p14="http://schemas.microsoft.com/office/powerpoint/2010/main" val="2957597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789998" y="1477820"/>
            <a:ext cx="7456408" cy="3802708"/>
          </a:xfrm>
          <a:prstGeom prst="rect">
            <a:avLst/>
          </a:prstGeom>
          <a:noFill/>
        </p:spPr>
        <p:txBody>
          <a:bodyPr wrap="square" rtlCol="0">
            <a:spAutoFit/>
          </a:bodyPr>
          <a:lstStyle/>
          <a:p>
            <a:pPr algn="ctr">
              <a:spcAft>
                <a:spcPts val="2000"/>
              </a:spcAft>
            </a:pPr>
            <a:r>
              <a:rPr lang="en-US" sz="4444" b="1" dirty="0"/>
              <a:t>1. </a:t>
            </a:r>
            <a:r>
              <a:rPr lang="en-US" sz="3000" b="1" dirty="0"/>
              <a:t>All OT apocalyptic cosmological language was only figurative of significant judgments of God and did not foreshadow any future literal fulfillments. </a:t>
            </a:r>
          </a:p>
          <a:p>
            <a:pPr algn="ctr">
              <a:spcAft>
                <a:spcPts val="2000"/>
              </a:spcAft>
            </a:pPr>
            <a:r>
              <a:rPr lang="en-US" sz="3000" b="1" dirty="0"/>
              <a:t>That demands that all NT texts with similar language must also be interpreted figuratively.</a:t>
            </a:r>
            <a:endParaRPr lang="en-US" sz="3000" dirty="0"/>
          </a:p>
        </p:txBody>
      </p:sp>
    </p:spTree>
    <p:extLst>
      <p:ext uri="{BB962C8B-B14F-4D97-AF65-F5344CB8AC3E}">
        <p14:creationId xmlns:p14="http://schemas.microsoft.com/office/powerpoint/2010/main" val="2148038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3275256"/>
          </a:xfrm>
          <a:prstGeom prst="rect">
            <a:avLst/>
          </a:prstGeom>
          <a:noFill/>
        </p:spPr>
        <p:txBody>
          <a:bodyPr wrap="square" rtlCol="0">
            <a:spAutoFit/>
          </a:bodyPr>
          <a:lstStyle/>
          <a:p>
            <a:pPr algn="ctr">
              <a:spcAft>
                <a:spcPts val="1333"/>
              </a:spcAft>
            </a:pPr>
            <a:r>
              <a:rPr lang="en-US" sz="2800" b="1" dirty="0"/>
              <a:t>In Hebrew, the word translated “wooden images” in 27:9 is “</a:t>
            </a:r>
            <a:r>
              <a:rPr lang="en-US" sz="2800" b="1" dirty="0" err="1"/>
              <a:t>Asherim</a:t>
            </a:r>
            <a:r>
              <a:rPr lang="en-US" sz="2800" b="1" dirty="0"/>
              <a:t>” (NASB), referring to Canaanite deities worshipped by apostate Jews throughout OT history (cf. 2 Chron. 34:3, 4, 7, et al.).</a:t>
            </a:r>
          </a:p>
          <a:p>
            <a:pPr algn="ctr">
              <a:spcAft>
                <a:spcPts val="1333"/>
              </a:spcAft>
            </a:pPr>
            <a:r>
              <a:rPr lang="en-US" sz="2800" b="1" dirty="0"/>
              <a:t>In the context, the most likely interpretation is that it is prophesying the fall of Jerusalem to Babylon and Israel’s return after this exile.</a:t>
            </a:r>
          </a:p>
        </p:txBody>
      </p:sp>
    </p:spTree>
    <p:extLst>
      <p:ext uri="{BB962C8B-B14F-4D97-AF65-F5344CB8AC3E}">
        <p14:creationId xmlns:p14="http://schemas.microsoft.com/office/powerpoint/2010/main" val="23892667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3244478"/>
          </a:xfrm>
          <a:prstGeom prst="rect">
            <a:avLst/>
          </a:prstGeom>
          <a:noFill/>
        </p:spPr>
        <p:txBody>
          <a:bodyPr wrap="square" rtlCol="0">
            <a:spAutoFit/>
          </a:bodyPr>
          <a:lstStyle/>
          <a:p>
            <a:pPr algn="ctr">
              <a:spcAft>
                <a:spcPts val="1333"/>
              </a:spcAft>
            </a:pPr>
            <a:r>
              <a:rPr lang="en-US" sz="3200" b="1" dirty="0"/>
              <a:t>In spite of this, Full-preterists argue that it is talking about AD 70!</a:t>
            </a:r>
          </a:p>
          <a:p>
            <a:pPr algn="ctr">
              <a:spcAft>
                <a:spcPts val="1333"/>
              </a:spcAft>
            </a:pPr>
            <a:r>
              <a:rPr lang="en-US" sz="2600" b="1" dirty="0"/>
              <a:t>Preston actually argues that the words, “by this the iniquity of Jacob will be covered; and this is all the fruit of taking away his sin” mean that atonement for sin was not actually accomplished by Christ’s death on the cross but achieved by the destruction of Jerusalem </a:t>
            </a:r>
            <a:r>
              <a:rPr lang="en-US" sz="2000" b="1" dirty="0"/>
              <a:t>(video fifteen).</a:t>
            </a:r>
            <a:endParaRPr lang="en-US" sz="2600" b="1" dirty="0"/>
          </a:p>
        </p:txBody>
      </p:sp>
    </p:spTree>
    <p:extLst>
      <p:ext uri="{BB962C8B-B14F-4D97-AF65-F5344CB8AC3E}">
        <p14:creationId xmlns:p14="http://schemas.microsoft.com/office/powerpoint/2010/main" val="37587961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3257302"/>
          </a:xfrm>
          <a:prstGeom prst="rect">
            <a:avLst/>
          </a:prstGeom>
          <a:noFill/>
        </p:spPr>
        <p:txBody>
          <a:bodyPr wrap="square" rtlCol="0">
            <a:spAutoFit/>
          </a:bodyPr>
          <a:lstStyle/>
          <a:p>
            <a:pPr algn="ctr">
              <a:spcAft>
                <a:spcPts val="1333"/>
              </a:spcAft>
            </a:pPr>
            <a:r>
              <a:rPr lang="en-US" sz="3000" b="1" dirty="0"/>
              <a:t>Before the cross sacrifice and punishment were demanded to make atonement. </a:t>
            </a:r>
          </a:p>
          <a:p>
            <a:pPr algn="ctr">
              <a:spcAft>
                <a:spcPts val="1333"/>
              </a:spcAft>
            </a:pPr>
            <a:r>
              <a:rPr lang="en-US" sz="3000" b="1" dirty="0"/>
              <a:t>After the cross, Hebrews said Jesus, “offered one sacrifice for sins forever” (Heb. 10:12).</a:t>
            </a:r>
          </a:p>
          <a:p>
            <a:pPr algn="ctr">
              <a:spcAft>
                <a:spcPts val="1333"/>
              </a:spcAft>
            </a:pPr>
            <a:r>
              <a:rPr lang="en-US" sz="3200" b="1" dirty="0"/>
              <a:t>“There no longer remains a sacrifice for sins” (Heb. 10:26b)</a:t>
            </a:r>
          </a:p>
        </p:txBody>
      </p:sp>
    </p:spTree>
    <p:extLst>
      <p:ext uri="{BB962C8B-B14F-4D97-AF65-F5344CB8AC3E}">
        <p14:creationId xmlns:p14="http://schemas.microsoft.com/office/powerpoint/2010/main" val="3008438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2813591"/>
          </a:xfrm>
          <a:prstGeom prst="rect">
            <a:avLst/>
          </a:prstGeom>
          <a:noFill/>
        </p:spPr>
        <p:txBody>
          <a:bodyPr wrap="square" rtlCol="0">
            <a:spAutoFit/>
          </a:bodyPr>
          <a:lstStyle/>
          <a:p>
            <a:pPr algn="ctr">
              <a:spcAft>
                <a:spcPts val="1333"/>
              </a:spcAft>
            </a:pPr>
            <a:r>
              <a:rPr lang="en-US" sz="3200" b="1" dirty="0"/>
              <a:t>How could Jerusalem’s punishment atone for sins if there was no longer a “sacrifice for sins”? </a:t>
            </a:r>
          </a:p>
          <a:p>
            <a:pPr algn="ctr">
              <a:spcAft>
                <a:spcPts val="1333"/>
              </a:spcAft>
            </a:pPr>
            <a:r>
              <a:rPr lang="en-US" sz="3400" b="1" dirty="0"/>
              <a:t>John wrote that Jesus is “the propitiation for our sins” and those of the “whole world” (1 John 2:2).</a:t>
            </a:r>
          </a:p>
        </p:txBody>
      </p:sp>
    </p:spTree>
    <p:extLst>
      <p:ext uri="{BB962C8B-B14F-4D97-AF65-F5344CB8AC3E}">
        <p14:creationId xmlns:p14="http://schemas.microsoft.com/office/powerpoint/2010/main" val="5319604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3398366"/>
          </a:xfrm>
          <a:prstGeom prst="rect">
            <a:avLst/>
          </a:prstGeom>
          <a:noFill/>
        </p:spPr>
        <p:txBody>
          <a:bodyPr wrap="square" rtlCol="0">
            <a:spAutoFit/>
          </a:bodyPr>
          <a:lstStyle/>
          <a:p>
            <a:pPr algn="ctr">
              <a:spcAft>
                <a:spcPts val="1333"/>
              </a:spcAft>
            </a:pPr>
            <a:r>
              <a:rPr lang="en-US" sz="3200" b="1" dirty="0"/>
              <a:t>Preston tries to equate this with Daniel 9:24-27, —prophecy about AD 70 destruction of temple. </a:t>
            </a:r>
          </a:p>
          <a:p>
            <a:pPr algn="ctr">
              <a:spcAft>
                <a:spcPts val="1333"/>
              </a:spcAft>
            </a:pPr>
            <a:r>
              <a:rPr lang="en-US" sz="2800" b="1" dirty="0"/>
              <a:t>By including the fall of Jerusalem with all the events involved in the coming of the Messiah it speaks of this as a time, “to finish the transgression, to make an end of sins, to make reconciliation for iniquity, to bring in everlasting righteousness” (Dan. 9:24b).</a:t>
            </a:r>
          </a:p>
        </p:txBody>
      </p:sp>
    </p:spTree>
    <p:extLst>
      <p:ext uri="{BB962C8B-B14F-4D97-AF65-F5344CB8AC3E}">
        <p14:creationId xmlns:p14="http://schemas.microsoft.com/office/powerpoint/2010/main" val="18908161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749767"/>
            <a:ext cx="8309114" cy="2782813"/>
          </a:xfrm>
          <a:prstGeom prst="rect">
            <a:avLst/>
          </a:prstGeom>
          <a:noFill/>
        </p:spPr>
        <p:txBody>
          <a:bodyPr wrap="square" rtlCol="0">
            <a:spAutoFit/>
          </a:bodyPr>
          <a:lstStyle/>
          <a:p>
            <a:pPr algn="ctr">
              <a:spcAft>
                <a:spcPts val="1333"/>
              </a:spcAft>
            </a:pPr>
            <a:r>
              <a:rPr lang="en-US" sz="3200" b="1" i="1" dirty="0"/>
              <a:t>Finishing</a:t>
            </a:r>
            <a:r>
              <a:rPr lang="en-US" sz="3200" b="1" dirty="0"/>
              <a:t> transgression and </a:t>
            </a:r>
            <a:r>
              <a:rPr lang="en-US" sz="3200" b="1" i="1" dirty="0"/>
              <a:t>ending</a:t>
            </a:r>
            <a:r>
              <a:rPr lang="en-US" sz="3200" b="1" dirty="0"/>
              <a:t> sin is far different from arguing that atonement after the cross was accomplished by destroying “the city and the sanctuary” (Dan. 9:26b). </a:t>
            </a:r>
          </a:p>
          <a:p>
            <a:pPr algn="ctr">
              <a:spcAft>
                <a:spcPts val="1333"/>
              </a:spcAft>
            </a:pPr>
            <a:r>
              <a:rPr lang="en-US" sz="3600" b="1" dirty="0"/>
              <a:t>Daniel doesn’t say that nor does Isaiah</a:t>
            </a:r>
            <a:r>
              <a:rPr lang="en-US" sz="3200" b="1" dirty="0"/>
              <a:t>.</a:t>
            </a:r>
          </a:p>
        </p:txBody>
      </p:sp>
    </p:spTree>
    <p:extLst>
      <p:ext uri="{BB962C8B-B14F-4D97-AF65-F5344CB8AC3E}">
        <p14:creationId xmlns:p14="http://schemas.microsoft.com/office/powerpoint/2010/main" val="2487113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966743"/>
            <a:ext cx="8309114" cy="1938992"/>
          </a:xfrm>
          <a:prstGeom prst="rect">
            <a:avLst/>
          </a:prstGeom>
          <a:noFill/>
        </p:spPr>
        <p:txBody>
          <a:bodyPr wrap="square" rtlCol="0">
            <a:spAutoFit/>
          </a:bodyPr>
          <a:lstStyle/>
          <a:p>
            <a:pPr algn="ctr">
              <a:spcAft>
                <a:spcPts val="1333"/>
              </a:spcAft>
            </a:pPr>
            <a:r>
              <a:rPr lang="en-US" sz="4000" b="1" dirty="0"/>
              <a:t>I urge Preston to recognize how his flawed assumptions have led him to adopt truly radical heretical views!</a:t>
            </a:r>
          </a:p>
        </p:txBody>
      </p:sp>
    </p:spTree>
    <p:extLst>
      <p:ext uri="{BB962C8B-B14F-4D97-AF65-F5344CB8AC3E}">
        <p14:creationId xmlns:p14="http://schemas.microsoft.com/office/powerpoint/2010/main" val="18578072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1099930" y="1925323"/>
            <a:ext cx="6898918" cy="1938992"/>
          </a:xfrm>
          <a:prstGeom prst="rect">
            <a:avLst/>
          </a:prstGeom>
          <a:noFill/>
        </p:spPr>
        <p:txBody>
          <a:bodyPr wrap="square" rtlCol="0">
            <a:spAutoFit/>
          </a:bodyPr>
          <a:lstStyle/>
          <a:p>
            <a:pPr algn="ctr">
              <a:spcAft>
                <a:spcPts val="2000"/>
              </a:spcAft>
            </a:pPr>
            <a:r>
              <a:rPr lang="en-US" sz="6000" b="1" dirty="0"/>
              <a:t>Jesus and the Death of Adam</a:t>
            </a:r>
            <a:endParaRPr lang="en-US" sz="6000" dirty="0"/>
          </a:p>
        </p:txBody>
      </p:sp>
    </p:spTree>
    <p:extLst>
      <p:ext uri="{BB962C8B-B14F-4D97-AF65-F5344CB8AC3E}">
        <p14:creationId xmlns:p14="http://schemas.microsoft.com/office/powerpoint/2010/main" val="5409800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4070" y="1966743"/>
            <a:ext cx="8309114" cy="2062103"/>
          </a:xfrm>
          <a:prstGeom prst="rect">
            <a:avLst/>
          </a:prstGeom>
          <a:noFill/>
        </p:spPr>
        <p:txBody>
          <a:bodyPr wrap="square" rtlCol="0">
            <a:spAutoFit/>
          </a:bodyPr>
          <a:lstStyle/>
          <a:p>
            <a:pPr algn="ctr">
              <a:spcAft>
                <a:spcPts val="1333"/>
              </a:spcAft>
            </a:pPr>
            <a:r>
              <a:rPr lang="en-US" sz="3200" b="1" dirty="0" err="1"/>
              <a:t>Anotherexample</a:t>
            </a:r>
            <a:r>
              <a:rPr lang="en-US" sz="3200" b="1" dirty="0"/>
              <a:t> of realized eschatology’s willingness to embrace blatant falsehood is seen in some of Preston’s comments about the death Jesus experienced on our behalf.</a:t>
            </a:r>
          </a:p>
        </p:txBody>
      </p:sp>
    </p:spTree>
    <p:extLst>
      <p:ext uri="{BB962C8B-B14F-4D97-AF65-F5344CB8AC3E}">
        <p14:creationId xmlns:p14="http://schemas.microsoft.com/office/powerpoint/2010/main" val="4202657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635439"/>
            <a:ext cx="8309114" cy="3213700"/>
          </a:xfrm>
          <a:prstGeom prst="rect">
            <a:avLst/>
          </a:prstGeom>
          <a:noFill/>
        </p:spPr>
        <p:txBody>
          <a:bodyPr wrap="square" rtlCol="0">
            <a:spAutoFit/>
          </a:bodyPr>
          <a:lstStyle/>
          <a:p>
            <a:pPr algn="ctr">
              <a:spcAft>
                <a:spcPts val="1333"/>
              </a:spcAft>
            </a:pPr>
            <a:r>
              <a:rPr lang="en-US" sz="3200" b="1" dirty="0"/>
              <a:t>In his ninth video, Preston made the claim that churches of Christ teach that we die physically because of sin.</a:t>
            </a:r>
          </a:p>
          <a:p>
            <a:pPr algn="ctr">
              <a:spcAft>
                <a:spcPts val="1333"/>
              </a:spcAft>
            </a:pPr>
            <a:r>
              <a:rPr lang="en-US" sz="3200" b="1" dirty="0"/>
              <a:t>Preston makes much of the fact that he is (or was) a “fifth generation member of the churches of Christ.” </a:t>
            </a:r>
          </a:p>
        </p:txBody>
      </p:sp>
    </p:spTree>
    <p:extLst>
      <p:ext uri="{BB962C8B-B14F-4D97-AF65-F5344CB8AC3E}">
        <p14:creationId xmlns:p14="http://schemas.microsoft.com/office/powerpoint/2010/main" val="33759041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816503" y="1688936"/>
            <a:ext cx="7456408" cy="2622898"/>
          </a:xfrm>
          <a:prstGeom prst="rect">
            <a:avLst/>
          </a:prstGeom>
          <a:noFill/>
        </p:spPr>
        <p:txBody>
          <a:bodyPr wrap="square" rtlCol="0">
            <a:spAutoFit/>
          </a:bodyPr>
          <a:lstStyle/>
          <a:p>
            <a:pPr algn="ctr">
              <a:spcAft>
                <a:spcPts val="2000"/>
              </a:spcAft>
            </a:pPr>
            <a:r>
              <a:rPr lang="en-US" sz="4444" b="1" dirty="0"/>
              <a:t>2. </a:t>
            </a:r>
            <a:r>
              <a:rPr lang="en-US" sz="3000" b="1" dirty="0"/>
              <a:t>All biblical time statements (e.g. shortly, quickly, soon, immediately) must be interpreted hyper-literally with fulfillments coming within the generation to whom they were first addressed.</a:t>
            </a:r>
            <a:endParaRPr lang="en-US" sz="3000" dirty="0"/>
          </a:p>
        </p:txBody>
      </p:sp>
    </p:spTree>
    <p:extLst>
      <p:ext uri="{BB962C8B-B14F-4D97-AF65-F5344CB8AC3E}">
        <p14:creationId xmlns:p14="http://schemas.microsoft.com/office/powerpoint/2010/main" val="29633212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81213"/>
            <a:ext cx="8309114" cy="2228815"/>
          </a:xfrm>
          <a:prstGeom prst="rect">
            <a:avLst/>
          </a:prstGeom>
          <a:noFill/>
        </p:spPr>
        <p:txBody>
          <a:bodyPr wrap="square" rtlCol="0">
            <a:spAutoFit/>
          </a:bodyPr>
          <a:lstStyle/>
          <a:p>
            <a:pPr algn="ctr">
              <a:spcAft>
                <a:spcPts val="1333"/>
              </a:spcAft>
            </a:pPr>
            <a:r>
              <a:rPr lang="en-US" sz="3200" b="1" dirty="0"/>
              <a:t>It is unclear if he still considers himself to be associated with churches of Christ or not. </a:t>
            </a:r>
          </a:p>
          <a:p>
            <a:pPr algn="ctr">
              <a:spcAft>
                <a:spcPts val="1333"/>
              </a:spcAft>
            </a:pPr>
            <a:r>
              <a:rPr lang="en-US" sz="3200" b="1" dirty="0"/>
              <a:t>Most of his comments speak quite disparagingly about churches of Christ and what they teach.</a:t>
            </a:r>
          </a:p>
        </p:txBody>
      </p:sp>
    </p:spTree>
    <p:extLst>
      <p:ext uri="{BB962C8B-B14F-4D97-AF65-F5344CB8AC3E}">
        <p14:creationId xmlns:p14="http://schemas.microsoft.com/office/powerpoint/2010/main" val="30904536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2413481"/>
          </a:xfrm>
          <a:prstGeom prst="rect">
            <a:avLst/>
          </a:prstGeom>
          <a:noFill/>
        </p:spPr>
        <p:txBody>
          <a:bodyPr wrap="square" rtlCol="0">
            <a:spAutoFit/>
          </a:bodyPr>
          <a:lstStyle/>
          <a:p>
            <a:pPr algn="ctr">
              <a:spcAft>
                <a:spcPts val="1333"/>
              </a:spcAft>
            </a:pPr>
            <a:r>
              <a:rPr lang="en-US" sz="3200" b="1" dirty="0"/>
              <a:t>Perhaps he has encountered some in the church who would describe physical death in this way.</a:t>
            </a:r>
          </a:p>
          <a:p>
            <a:pPr algn="ctr">
              <a:spcAft>
                <a:spcPts val="1333"/>
              </a:spcAft>
            </a:pPr>
            <a:r>
              <a:rPr lang="en-US" sz="3800" b="1" dirty="0"/>
              <a:t>I do not, nor do brethren with whom I have been associated.</a:t>
            </a:r>
          </a:p>
        </p:txBody>
      </p:sp>
    </p:spTree>
    <p:extLst>
      <p:ext uri="{BB962C8B-B14F-4D97-AF65-F5344CB8AC3E}">
        <p14:creationId xmlns:p14="http://schemas.microsoft.com/office/powerpoint/2010/main" val="41683577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3688189"/>
          </a:xfrm>
          <a:prstGeom prst="rect">
            <a:avLst/>
          </a:prstGeom>
          <a:noFill/>
        </p:spPr>
        <p:txBody>
          <a:bodyPr wrap="square" rtlCol="0">
            <a:spAutoFit/>
          </a:bodyPr>
          <a:lstStyle/>
          <a:p>
            <a:pPr algn="ctr">
              <a:spcAft>
                <a:spcPts val="1333"/>
              </a:spcAft>
            </a:pPr>
            <a:r>
              <a:rPr lang="en-US" sz="3200" b="1" dirty="0"/>
              <a:t>Adam was warned “in the day that you eat of it you shall surely die” (Gen. 2:17. NKJV). </a:t>
            </a:r>
          </a:p>
          <a:p>
            <a:pPr algn="ctr">
              <a:spcAft>
                <a:spcPts val="1333"/>
              </a:spcAft>
            </a:pPr>
            <a:r>
              <a:rPr lang="en-US" sz="3200" b="1" dirty="0"/>
              <a:t>From the moment that he sinned Adam was separated from God.</a:t>
            </a:r>
          </a:p>
          <a:p>
            <a:pPr algn="ctr">
              <a:spcAft>
                <a:spcPts val="1333"/>
              </a:spcAft>
            </a:pPr>
            <a:r>
              <a:rPr lang="en-US" sz="2800" b="1" dirty="0"/>
              <a:t>A process repeated for all of Adam’s descendant when they first sinned against God (cf. Isa. 59:1-2; Ezek. 18:20; Jas. 1:14-15; Eph. 2:1-3).</a:t>
            </a:r>
          </a:p>
        </p:txBody>
      </p:sp>
    </p:spTree>
    <p:extLst>
      <p:ext uri="{BB962C8B-B14F-4D97-AF65-F5344CB8AC3E}">
        <p14:creationId xmlns:p14="http://schemas.microsoft.com/office/powerpoint/2010/main" val="2753137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2567369"/>
          </a:xfrm>
          <a:prstGeom prst="rect">
            <a:avLst/>
          </a:prstGeom>
          <a:noFill/>
        </p:spPr>
        <p:txBody>
          <a:bodyPr wrap="square" rtlCol="0">
            <a:spAutoFit/>
          </a:bodyPr>
          <a:lstStyle/>
          <a:p>
            <a:pPr algn="ctr">
              <a:spcAft>
                <a:spcPts val="1333"/>
              </a:spcAft>
            </a:pPr>
            <a:r>
              <a:rPr lang="en-US" sz="3000" b="1" dirty="0"/>
              <a:t>Physical death did not come to Adam (nor does it come to us) as a </a:t>
            </a:r>
            <a:r>
              <a:rPr lang="en-US" sz="3000" b="1" i="1" dirty="0"/>
              <a:t>direct</a:t>
            </a:r>
            <a:r>
              <a:rPr lang="en-US" sz="3000" b="1" dirty="0"/>
              <a:t> result of sin, but it did come as a </a:t>
            </a:r>
            <a:r>
              <a:rPr lang="en-US" sz="3000" b="1" i="1" dirty="0"/>
              <a:t>consequence</a:t>
            </a:r>
            <a:r>
              <a:rPr lang="en-US" sz="3000" b="1" dirty="0"/>
              <a:t> of sin.</a:t>
            </a:r>
          </a:p>
          <a:p>
            <a:pPr algn="ctr">
              <a:spcAft>
                <a:spcPts val="1333"/>
              </a:spcAft>
            </a:pPr>
            <a:r>
              <a:rPr lang="en-US" sz="3000" b="1" dirty="0"/>
              <a:t>While in the garden with access to “the tree of life” they could “eat and live forever” (Gen. 3:22).</a:t>
            </a:r>
          </a:p>
        </p:txBody>
      </p:sp>
    </p:spTree>
    <p:extLst>
      <p:ext uri="{BB962C8B-B14F-4D97-AF65-F5344CB8AC3E}">
        <p14:creationId xmlns:p14="http://schemas.microsoft.com/office/powerpoint/2010/main" val="299665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3029034"/>
          </a:xfrm>
          <a:prstGeom prst="rect">
            <a:avLst/>
          </a:prstGeom>
          <a:noFill/>
        </p:spPr>
        <p:txBody>
          <a:bodyPr wrap="square" rtlCol="0">
            <a:spAutoFit/>
          </a:bodyPr>
          <a:lstStyle/>
          <a:p>
            <a:pPr algn="ctr">
              <a:spcAft>
                <a:spcPts val="1333"/>
              </a:spcAft>
            </a:pPr>
            <a:r>
              <a:rPr lang="en-US" sz="3600" b="1" dirty="0"/>
              <a:t>When they were cast out of the garden, they and all of their posterity lost access to the “tree of life.” </a:t>
            </a:r>
          </a:p>
          <a:p>
            <a:pPr algn="ctr">
              <a:spcAft>
                <a:spcPts val="1333"/>
              </a:spcAft>
            </a:pPr>
            <a:r>
              <a:rPr lang="en-US" sz="3600" b="1" dirty="0"/>
              <a:t>Physical death comes to all as a consequence of this.</a:t>
            </a:r>
          </a:p>
        </p:txBody>
      </p:sp>
    </p:spTree>
    <p:extLst>
      <p:ext uri="{BB962C8B-B14F-4D97-AF65-F5344CB8AC3E}">
        <p14:creationId xmlns:p14="http://schemas.microsoft.com/office/powerpoint/2010/main" val="2722830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3380413"/>
          </a:xfrm>
          <a:prstGeom prst="rect">
            <a:avLst/>
          </a:prstGeom>
          <a:noFill/>
        </p:spPr>
        <p:txBody>
          <a:bodyPr wrap="square" rtlCol="0">
            <a:spAutoFit/>
          </a:bodyPr>
          <a:lstStyle/>
          <a:p>
            <a:pPr algn="ctr">
              <a:spcAft>
                <a:spcPts val="1333"/>
              </a:spcAft>
            </a:pPr>
            <a:r>
              <a:rPr lang="en-US" sz="3200" b="1" dirty="0"/>
              <a:t>While this distinction is evident in Scripture, Holy Spirit does not specify in every text “this is spiritual death” or “this is physical death.” </a:t>
            </a:r>
          </a:p>
          <a:p>
            <a:pPr algn="ctr">
              <a:spcAft>
                <a:spcPts val="1333"/>
              </a:spcAft>
            </a:pPr>
            <a:r>
              <a:rPr lang="en-US" sz="3200" b="1" dirty="0"/>
              <a:t>Didn’t God understand this could be confusing? </a:t>
            </a:r>
          </a:p>
          <a:p>
            <a:pPr algn="ctr">
              <a:spcAft>
                <a:spcPts val="1333"/>
              </a:spcAft>
            </a:pPr>
            <a:r>
              <a:rPr lang="en-US" sz="3200" b="1" dirty="0"/>
              <a:t>Of course, He “knows all things” (1 John 3:20; cf. Acts 15:18). </a:t>
            </a:r>
          </a:p>
        </p:txBody>
      </p:sp>
    </p:spTree>
    <p:extLst>
      <p:ext uri="{BB962C8B-B14F-4D97-AF65-F5344CB8AC3E}">
        <p14:creationId xmlns:p14="http://schemas.microsoft.com/office/powerpoint/2010/main" val="25915460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3046988"/>
          </a:xfrm>
          <a:prstGeom prst="rect">
            <a:avLst/>
          </a:prstGeom>
          <a:noFill/>
        </p:spPr>
        <p:txBody>
          <a:bodyPr wrap="square" rtlCol="0">
            <a:spAutoFit/>
          </a:bodyPr>
          <a:lstStyle/>
          <a:p>
            <a:pPr algn="ctr">
              <a:spcAft>
                <a:spcPts val="1333"/>
              </a:spcAft>
            </a:pPr>
            <a:r>
              <a:rPr lang="en-US" sz="3200" b="1" dirty="0"/>
              <a:t>This deliberate ambiguity and correlation between spiritual death (that comes </a:t>
            </a:r>
            <a:r>
              <a:rPr lang="en-US" sz="3200" b="1" i="1" dirty="0"/>
              <a:t>directly</a:t>
            </a:r>
            <a:r>
              <a:rPr lang="en-US" sz="3200" b="1" dirty="0"/>
              <a:t> because of sin) and physical death (that comes as an </a:t>
            </a:r>
            <a:r>
              <a:rPr lang="en-US" sz="3200" b="1" i="1" dirty="0"/>
              <a:t>indirect consequence</a:t>
            </a:r>
            <a:r>
              <a:rPr lang="en-US" sz="3200" b="1" dirty="0"/>
              <a:t> of sin) allows for the principle of sacrifice and atonement to have meaning.</a:t>
            </a:r>
          </a:p>
        </p:txBody>
      </p:sp>
    </p:spTree>
    <p:extLst>
      <p:ext uri="{BB962C8B-B14F-4D97-AF65-F5344CB8AC3E}">
        <p14:creationId xmlns:p14="http://schemas.microsoft.com/office/powerpoint/2010/main" val="8655239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2228815"/>
          </a:xfrm>
          <a:prstGeom prst="rect">
            <a:avLst/>
          </a:prstGeom>
          <a:noFill/>
        </p:spPr>
        <p:txBody>
          <a:bodyPr wrap="square" rtlCol="0">
            <a:spAutoFit/>
          </a:bodyPr>
          <a:lstStyle/>
          <a:p>
            <a:pPr algn="ctr">
              <a:spcAft>
                <a:spcPts val="1333"/>
              </a:spcAft>
            </a:pPr>
            <a:r>
              <a:rPr lang="en-US" sz="3200" b="1" dirty="0"/>
              <a:t>Why did God declare that “it is the blood that makes atonement for the soul” (Lev. 17:11b)? </a:t>
            </a:r>
          </a:p>
          <a:p>
            <a:pPr algn="ctr">
              <a:spcAft>
                <a:spcPts val="1333"/>
              </a:spcAft>
            </a:pPr>
            <a:r>
              <a:rPr lang="en-US" sz="3200" b="1" dirty="0"/>
              <a:t>Ultimately, because it would set the stage for what God would accomplish through Christ. </a:t>
            </a:r>
          </a:p>
        </p:txBody>
      </p:sp>
    </p:spTree>
    <p:extLst>
      <p:ext uri="{BB962C8B-B14F-4D97-AF65-F5344CB8AC3E}">
        <p14:creationId xmlns:p14="http://schemas.microsoft.com/office/powerpoint/2010/main" val="31859538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3075201"/>
          </a:xfrm>
          <a:prstGeom prst="rect">
            <a:avLst/>
          </a:prstGeom>
          <a:noFill/>
        </p:spPr>
        <p:txBody>
          <a:bodyPr wrap="square" rtlCol="0">
            <a:spAutoFit/>
          </a:bodyPr>
          <a:lstStyle/>
          <a:p>
            <a:pPr algn="ctr">
              <a:spcAft>
                <a:spcPts val="1333"/>
              </a:spcAft>
            </a:pPr>
            <a:r>
              <a:rPr lang="en-US" sz="2900" b="1" dirty="0"/>
              <a:t>Full-preterists try to argue that physical death existed before Adam’s sin—removing any correlation between physical death and spiritual death. </a:t>
            </a:r>
          </a:p>
          <a:p>
            <a:pPr algn="ctr">
              <a:spcAft>
                <a:spcPts val="1333"/>
              </a:spcAft>
            </a:pPr>
            <a:r>
              <a:rPr lang="en-US" sz="3200" b="1" dirty="0"/>
              <a:t>That completely removes any connection between physical sacrifice and spiritual atonement for sin. </a:t>
            </a:r>
          </a:p>
        </p:txBody>
      </p:sp>
    </p:spTree>
    <p:extLst>
      <p:ext uri="{BB962C8B-B14F-4D97-AF65-F5344CB8AC3E}">
        <p14:creationId xmlns:p14="http://schemas.microsoft.com/office/powerpoint/2010/main" val="1989375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2369880"/>
          </a:xfrm>
          <a:prstGeom prst="rect">
            <a:avLst/>
          </a:prstGeom>
          <a:noFill/>
        </p:spPr>
        <p:txBody>
          <a:bodyPr wrap="square" rtlCol="0">
            <a:spAutoFit/>
          </a:bodyPr>
          <a:lstStyle/>
          <a:p>
            <a:pPr algn="ctr">
              <a:spcAft>
                <a:spcPts val="1333"/>
              </a:spcAft>
            </a:pPr>
            <a:r>
              <a:rPr lang="en-US" sz="2900" b="1" dirty="0"/>
              <a:t>In video eighteen, Preston tried to refute my point that Paul’s description of Jesus as “the </a:t>
            </a:r>
            <a:r>
              <a:rPr lang="en-US" sz="2900" b="1" dirty="0" err="1"/>
              <a:t>firstfruits</a:t>
            </a:r>
            <a:r>
              <a:rPr lang="en-US" sz="2900" b="1" dirty="0"/>
              <a:t> of those who have fallen asleep” (1 Cor. 15:20) shows a correlation between His resurrection and the future resurrection of the righteous</a:t>
            </a:r>
            <a:r>
              <a:rPr lang="en-US" sz="3200" b="1" dirty="0"/>
              <a:t>. </a:t>
            </a:r>
          </a:p>
        </p:txBody>
      </p:sp>
    </p:spTree>
    <p:extLst>
      <p:ext uri="{BB962C8B-B14F-4D97-AF65-F5344CB8AC3E}">
        <p14:creationId xmlns:p14="http://schemas.microsoft.com/office/powerpoint/2010/main" val="1039474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776690" y="1636159"/>
            <a:ext cx="7456408" cy="3341043"/>
          </a:xfrm>
          <a:prstGeom prst="rect">
            <a:avLst/>
          </a:prstGeom>
          <a:noFill/>
        </p:spPr>
        <p:txBody>
          <a:bodyPr wrap="square" rtlCol="0">
            <a:spAutoFit/>
          </a:bodyPr>
          <a:lstStyle/>
          <a:p>
            <a:pPr algn="ctr">
              <a:spcAft>
                <a:spcPts val="2000"/>
              </a:spcAft>
            </a:pPr>
            <a:r>
              <a:rPr lang="en-US" sz="4444" b="1" dirty="0"/>
              <a:t>3. </a:t>
            </a:r>
            <a:r>
              <a:rPr lang="en-US" sz="3000" b="1" dirty="0"/>
              <a:t>Jesus spiritually came in the destruction of Jerusalem by the Romans in AD 70 and will never return again. </a:t>
            </a:r>
          </a:p>
          <a:p>
            <a:pPr algn="ctr">
              <a:spcAft>
                <a:spcPts val="2000"/>
              </a:spcAft>
            </a:pPr>
            <a:r>
              <a:rPr lang="en-US" sz="3000" b="1" dirty="0"/>
              <a:t>There will be no future universal judgment day—all souls are judged individually when they die.</a:t>
            </a:r>
            <a:endParaRPr lang="en-US" sz="3000" dirty="0"/>
          </a:p>
        </p:txBody>
      </p:sp>
    </p:spTree>
    <p:extLst>
      <p:ext uri="{BB962C8B-B14F-4D97-AF65-F5344CB8AC3E}">
        <p14:creationId xmlns:p14="http://schemas.microsoft.com/office/powerpoint/2010/main" val="46493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2536592"/>
          </a:xfrm>
          <a:prstGeom prst="rect">
            <a:avLst/>
          </a:prstGeom>
          <a:noFill/>
        </p:spPr>
        <p:txBody>
          <a:bodyPr wrap="square" rtlCol="0">
            <a:spAutoFit/>
          </a:bodyPr>
          <a:lstStyle/>
          <a:p>
            <a:pPr algn="ctr">
              <a:spcAft>
                <a:spcPts val="1333"/>
              </a:spcAft>
            </a:pPr>
            <a:r>
              <a:rPr lang="en-US" sz="2900" b="1" dirty="0"/>
              <a:t>Preston argued Jesus was not the first to be raised from the dead, quickly dismissing: Jesus was raised never to die again. </a:t>
            </a:r>
          </a:p>
          <a:p>
            <a:pPr algn="ctr">
              <a:spcAft>
                <a:spcPts val="1333"/>
              </a:spcAft>
            </a:pPr>
            <a:r>
              <a:rPr lang="en-US" sz="2900" b="1" dirty="0"/>
              <a:t>He then made the shocking assertion that Jesus was “the first to be raised from the death of Adam.”</a:t>
            </a:r>
            <a:r>
              <a:rPr lang="en-US" sz="3200" b="1" dirty="0"/>
              <a:t> </a:t>
            </a:r>
          </a:p>
        </p:txBody>
      </p:sp>
    </p:spTree>
    <p:extLst>
      <p:ext uri="{BB962C8B-B14F-4D97-AF65-F5344CB8AC3E}">
        <p14:creationId xmlns:p14="http://schemas.microsoft.com/office/powerpoint/2010/main" val="1366900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3090590"/>
          </a:xfrm>
          <a:prstGeom prst="rect">
            <a:avLst/>
          </a:prstGeom>
          <a:noFill/>
        </p:spPr>
        <p:txBody>
          <a:bodyPr wrap="square" rtlCol="0">
            <a:spAutoFit/>
          </a:bodyPr>
          <a:lstStyle/>
          <a:p>
            <a:pPr algn="ctr">
              <a:spcAft>
                <a:spcPts val="1333"/>
              </a:spcAft>
            </a:pPr>
            <a:r>
              <a:rPr lang="en-US" sz="3600" b="1" dirty="0"/>
              <a:t>Calvinistic Doctrine of Imputation</a:t>
            </a:r>
          </a:p>
          <a:p>
            <a:pPr algn="ctr">
              <a:spcAft>
                <a:spcPts val="1333"/>
              </a:spcAft>
            </a:pPr>
            <a:r>
              <a:rPr lang="en-US" sz="2900" b="1" dirty="0"/>
              <a:t>Argues that Adam’s sin was literally imputed to all his posterity, and so the only way to overcome that was for the righteous deeds of Jesus to be literally imputed to the saved and the sins of the whole world to be literally imputed to Jesus.</a:t>
            </a:r>
            <a:r>
              <a:rPr lang="en-US" sz="3200" b="1" dirty="0"/>
              <a:t> </a:t>
            </a:r>
          </a:p>
        </p:txBody>
      </p:sp>
    </p:spTree>
    <p:extLst>
      <p:ext uri="{BB962C8B-B14F-4D97-AF65-F5344CB8AC3E}">
        <p14:creationId xmlns:p14="http://schemas.microsoft.com/office/powerpoint/2010/main" val="4214382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2290371"/>
          </a:xfrm>
          <a:prstGeom prst="rect">
            <a:avLst/>
          </a:prstGeom>
          <a:noFill/>
        </p:spPr>
        <p:txBody>
          <a:bodyPr wrap="square" rtlCol="0">
            <a:spAutoFit/>
          </a:bodyPr>
          <a:lstStyle/>
          <a:p>
            <a:pPr algn="ctr">
              <a:spcAft>
                <a:spcPts val="1333"/>
              </a:spcAft>
            </a:pPr>
            <a:r>
              <a:rPr lang="en-US" sz="3600" b="1" dirty="0"/>
              <a:t>Calvinistic Doctrine of Imputation</a:t>
            </a:r>
          </a:p>
          <a:p>
            <a:pPr algn="ctr">
              <a:spcAft>
                <a:spcPts val="1333"/>
              </a:spcAft>
            </a:pPr>
            <a:r>
              <a:rPr lang="en-US" sz="3200" b="1" dirty="0"/>
              <a:t>Many unfamiliar with these issues might say with little thought “Jesus took all our sins upon Himself!”</a:t>
            </a:r>
            <a:endParaRPr lang="en-US" sz="3600" b="1" dirty="0"/>
          </a:p>
        </p:txBody>
      </p:sp>
    </p:spTree>
    <p:extLst>
      <p:ext uri="{BB962C8B-B14F-4D97-AF65-F5344CB8AC3E}">
        <p14:creationId xmlns:p14="http://schemas.microsoft.com/office/powerpoint/2010/main" val="3766685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3793346"/>
          </a:xfrm>
          <a:prstGeom prst="rect">
            <a:avLst/>
          </a:prstGeom>
          <a:noFill/>
        </p:spPr>
        <p:txBody>
          <a:bodyPr wrap="square" rtlCol="0">
            <a:spAutoFit/>
          </a:bodyPr>
          <a:lstStyle/>
          <a:p>
            <a:pPr algn="ctr">
              <a:spcAft>
                <a:spcPts val="1333"/>
              </a:spcAft>
            </a:pPr>
            <a:r>
              <a:rPr lang="en-US" sz="3600" b="1" dirty="0"/>
              <a:t>Calvinistic Doctrine of Imputation</a:t>
            </a:r>
          </a:p>
          <a:p>
            <a:pPr algn="ctr">
              <a:spcAft>
                <a:spcPts val="1333"/>
              </a:spcAft>
            </a:pPr>
            <a:r>
              <a:rPr lang="en-US" sz="2800" b="1" dirty="0"/>
              <a:t>Isaiah: Jesus would “bear their iniquities” (Isa. 53:11)—Paul: God “made Him who knew no sin to be sin for us” (2 Cor. 5:21). </a:t>
            </a:r>
          </a:p>
          <a:p>
            <a:pPr algn="ctr">
              <a:spcAft>
                <a:spcPts val="1333"/>
              </a:spcAft>
            </a:pPr>
            <a:r>
              <a:rPr lang="en-US" sz="2800" b="1" dirty="0"/>
              <a:t>Literally guilty of sin? No! </a:t>
            </a:r>
          </a:p>
          <a:p>
            <a:pPr algn="ctr">
              <a:spcAft>
                <a:spcPts val="1333"/>
              </a:spcAft>
            </a:pPr>
            <a:r>
              <a:rPr lang="en-US" sz="2800" b="1" dirty="0"/>
              <a:t>If so, not: “lamb without blemish and without spot” (1 Pet. 1:10).</a:t>
            </a:r>
          </a:p>
        </p:txBody>
      </p:sp>
    </p:spTree>
    <p:extLst>
      <p:ext uri="{BB962C8B-B14F-4D97-AF65-F5344CB8AC3E}">
        <p14:creationId xmlns:p14="http://schemas.microsoft.com/office/powerpoint/2010/main" val="7284230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67961"/>
            <a:ext cx="8309114" cy="2518638"/>
          </a:xfrm>
          <a:prstGeom prst="rect">
            <a:avLst/>
          </a:prstGeom>
          <a:noFill/>
        </p:spPr>
        <p:txBody>
          <a:bodyPr wrap="square" rtlCol="0">
            <a:spAutoFit/>
          </a:bodyPr>
          <a:lstStyle/>
          <a:p>
            <a:pPr algn="ctr">
              <a:spcAft>
                <a:spcPts val="1333"/>
              </a:spcAft>
            </a:pPr>
            <a:r>
              <a:rPr lang="en-US" sz="3200" b="1" dirty="0"/>
              <a:t>“Death of Adam” = Spiritual Death?</a:t>
            </a:r>
          </a:p>
          <a:p>
            <a:pPr algn="ctr">
              <a:spcAft>
                <a:spcPts val="1333"/>
              </a:spcAft>
            </a:pPr>
            <a:r>
              <a:rPr lang="en-US" sz="3200" b="1" dirty="0"/>
              <a:t>Spiritual Death = Separation from God</a:t>
            </a:r>
          </a:p>
          <a:p>
            <a:pPr algn="ctr">
              <a:spcAft>
                <a:spcPts val="1333"/>
              </a:spcAft>
            </a:pPr>
            <a:r>
              <a:rPr lang="en-US" sz="3600" b="1" dirty="0"/>
              <a:t>Was Jesus, God the Son, ever literally separated from God the Father?</a:t>
            </a:r>
            <a:endParaRPr lang="en-US" sz="5400" b="1" dirty="0"/>
          </a:p>
        </p:txBody>
      </p:sp>
    </p:spTree>
    <p:extLst>
      <p:ext uri="{BB962C8B-B14F-4D97-AF65-F5344CB8AC3E}">
        <p14:creationId xmlns:p14="http://schemas.microsoft.com/office/powerpoint/2010/main" val="1905864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566483"/>
            <a:ext cx="8309114" cy="3775393"/>
          </a:xfrm>
          <a:prstGeom prst="rect">
            <a:avLst/>
          </a:prstGeom>
          <a:noFill/>
        </p:spPr>
        <p:txBody>
          <a:bodyPr wrap="square" rtlCol="0">
            <a:spAutoFit/>
          </a:bodyPr>
          <a:lstStyle/>
          <a:p>
            <a:pPr algn="ctr">
              <a:spcAft>
                <a:spcPts val="1333"/>
              </a:spcAft>
            </a:pPr>
            <a:r>
              <a:rPr lang="en-US" sz="3200" b="1" dirty="0"/>
              <a:t>If so, then Christ either:</a:t>
            </a:r>
          </a:p>
          <a:p>
            <a:pPr algn="ctr">
              <a:spcAft>
                <a:spcPts val="1333"/>
              </a:spcAft>
            </a:pPr>
            <a:r>
              <a:rPr lang="en-US" sz="3200" b="1" dirty="0"/>
              <a:t>Stopped being God during this separation </a:t>
            </a:r>
          </a:p>
          <a:p>
            <a:pPr algn="ctr">
              <a:spcAft>
                <a:spcPts val="1333"/>
              </a:spcAft>
            </a:pPr>
            <a:r>
              <a:rPr lang="en-US" sz="3200" b="1" dirty="0"/>
              <a:t>Or, there were two Gods for awhile. </a:t>
            </a:r>
          </a:p>
          <a:p>
            <a:pPr algn="ctr">
              <a:spcAft>
                <a:spcPts val="1333"/>
              </a:spcAft>
            </a:pPr>
            <a:r>
              <a:rPr lang="en-US" sz="3200" b="1" dirty="0"/>
              <a:t>Is Preston ready to accept either one of those heretical conclusions? </a:t>
            </a:r>
          </a:p>
          <a:p>
            <a:pPr algn="ctr">
              <a:spcAft>
                <a:spcPts val="1333"/>
              </a:spcAft>
            </a:pPr>
            <a:r>
              <a:rPr lang="en-US" sz="3600" b="1" dirty="0"/>
              <a:t>Let’s hope not!</a:t>
            </a:r>
            <a:endParaRPr lang="en-US" sz="6000" b="1" dirty="0"/>
          </a:p>
        </p:txBody>
      </p:sp>
    </p:spTree>
    <p:extLst>
      <p:ext uri="{BB962C8B-B14F-4D97-AF65-F5344CB8AC3E}">
        <p14:creationId xmlns:p14="http://schemas.microsoft.com/office/powerpoint/2010/main" val="301022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566483"/>
            <a:ext cx="8309114" cy="3441968"/>
          </a:xfrm>
          <a:prstGeom prst="rect">
            <a:avLst/>
          </a:prstGeom>
          <a:noFill/>
        </p:spPr>
        <p:txBody>
          <a:bodyPr wrap="square" rtlCol="0">
            <a:spAutoFit/>
          </a:bodyPr>
          <a:lstStyle/>
          <a:p>
            <a:pPr algn="ctr">
              <a:spcAft>
                <a:spcPts val="1333"/>
              </a:spcAft>
            </a:pPr>
            <a:r>
              <a:rPr lang="en-US" sz="3200" b="1" dirty="0"/>
              <a:t>“I am not alone, because the Father is with Me” (John 16:32b).</a:t>
            </a:r>
          </a:p>
          <a:p>
            <a:pPr algn="ctr">
              <a:spcAft>
                <a:spcPts val="1333"/>
              </a:spcAft>
            </a:pPr>
            <a:r>
              <a:rPr lang="en-US" sz="3200" b="1" dirty="0"/>
              <a:t>“Forsaken” on cross (Matt. 27:46; Mark 15:34); symbolic as sacrificial propitiation for sin. </a:t>
            </a:r>
          </a:p>
          <a:p>
            <a:pPr algn="ctr">
              <a:spcAft>
                <a:spcPts val="1333"/>
              </a:spcAft>
            </a:pPr>
            <a:r>
              <a:rPr lang="en-US" sz="3200" b="1" dirty="0"/>
              <a:t>“The death He died, He died for sin, once for all” (Rom. 6:10).</a:t>
            </a:r>
            <a:endParaRPr lang="en-US" sz="6000" b="1" dirty="0"/>
          </a:p>
        </p:txBody>
      </p:sp>
    </p:spTree>
    <p:extLst>
      <p:ext uri="{BB962C8B-B14F-4D97-AF65-F5344CB8AC3E}">
        <p14:creationId xmlns:p14="http://schemas.microsoft.com/office/powerpoint/2010/main" val="2882640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566483"/>
            <a:ext cx="8309114" cy="3872855"/>
          </a:xfrm>
          <a:prstGeom prst="rect">
            <a:avLst/>
          </a:prstGeom>
          <a:noFill/>
        </p:spPr>
        <p:txBody>
          <a:bodyPr wrap="square" rtlCol="0">
            <a:spAutoFit/>
          </a:bodyPr>
          <a:lstStyle/>
          <a:p>
            <a:pPr algn="ctr">
              <a:spcAft>
                <a:spcPts val="1333"/>
              </a:spcAft>
            </a:pPr>
            <a:r>
              <a:rPr lang="en-US" sz="3200" b="1" dirty="0"/>
              <a:t>Jesus died physically as a sinless sacrifice for the sins of all of mankind.</a:t>
            </a:r>
          </a:p>
          <a:p>
            <a:pPr algn="ctr">
              <a:spcAft>
                <a:spcPts val="1333"/>
              </a:spcAft>
            </a:pPr>
            <a:r>
              <a:rPr lang="en-US" sz="3200" b="1" dirty="0"/>
              <a:t>God accepted this as atonement for sin. </a:t>
            </a:r>
          </a:p>
          <a:p>
            <a:pPr algn="ctr">
              <a:spcAft>
                <a:spcPts val="1333"/>
              </a:spcAft>
            </a:pPr>
            <a:r>
              <a:rPr lang="en-US" sz="3200" b="1" dirty="0"/>
              <a:t>Correlation between physical death and spiritual death (from beginning) how blood of Christ could accomplish this atonement for the souls of mankind (cf. Lev. 17:11b).</a:t>
            </a:r>
            <a:endParaRPr lang="en-US" sz="6000" b="1" dirty="0"/>
          </a:p>
        </p:txBody>
      </p:sp>
    </p:spTree>
    <p:extLst>
      <p:ext uri="{BB962C8B-B14F-4D97-AF65-F5344CB8AC3E}">
        <p14:creationId xmlns:p14="http://schemas.microsoft.com/office/powerpoint/2010/main" val="1166488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674971"/>
            <a:ext cx="8309114" cy="2782813"/>
          </a:xfrm>
          <a:prstGeom prst="rect">
            <a:avLst/>
          </a:prstGeom>
          <a:noFill/>
        </p:spPr>
        <p:txBody>
          <a:bodyPr wrap="square" rtlCol="0">
            <a:spAutoFit/>
          </a:bodyPr>
          <a:lstStyle/>
          <a:p>
            <a:pPr algn="ctr">
              <a:spcAft>
                <a:spcPts val="1333"/>
              </a:spcAft>
            </a:pPr>
            <a:r>
              <a:rPr lang="en-US" sz="3200" b="1" dirty="0"/>
              <a:t>If Preston is arguing that Jesus died spiritually, he is allowing his flawed eschatological assumptions to lead him to embrace yet another radical false doctrine! </a:t>
            </a:r>
          </a:p>
          <a:p>
            <a:pPr algn="ctr">
              <a:spcAft>
                <a:spcPts val="1333"/>
              </a:spcAft>
            </a:pPr>
            <a:r>
              <a:rPr lang="en-US" sz="3600" b="1" dirty="0"/>
              <a:t>I beg him to consider the error of his ways.</a:t>
            </a:r>
            <a:endParaRPr lang="en-US" sz="6600" b="1" dirty="0"/>
          </a:p>
        </p:txBody>
      </p:sp>
    </p:spTree>
    <p:extLst>
      <p:ext uri="{BB962C8B-B14F-4D97-AF65-F5344CB8AC3E}">
        <p14:creationId xmlns:p14="http://schemas.microsoft.com/office/powerpoint/2010/main" val="1408249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980661" y="1925323"/>
            <a:ext cx="7018187" cy="1938992"/>
          </a:xfrm>
          <a:prstGeom prst="rect">
            <a:avLst/>
          </a:prstGeom>
          <a:noFill/>
        </p:spPr>
        <p:txBody>
          <a:bodyPr wrap="square" rtlCol="0">
            <a:spAutoFit/>
          </a:bodyPr>
          <a:lstStyle/>
          <a:p>
            <a:pPr algn="ctr">
              <a:spcAft>
                <a:spcPts val="2000"/>
              </a:spcAft>
            </a:pPr>
            <a:r>
              <a:rPr lang="en-US" sz="6000" b="1" dirty="0"/>
              <a:t>“Since There Was a Nation”</a:t>
            </a:r>
            <a:endParaRPr lang="en-US" sz="6000" dirty="0"/>
          </a:p>
        </p:txBody>
      </p:sp>
    </p:spTree>
    <p:extLst>
      <p:ext uri="{BB962C8B-B14F-4D97-AF65-F5344CB8AC3E}">
        <p14:creationId xmlns:p14="http://schemas.microsoft.com/office/powerpoint/2010/main" val="4293315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750186" y="1781189"/>
            <a:ext cx="7456408" cy="2161233"/>
          </a:xfrm>
          <a:prstGeom prst="rect">
            <a:avLst/>
          </a:prstGeom>
          <a:noFill/>
        </p:spPr>
        <p:txBody>
          <a:bodyPr wrap="square" rtlCol="0">
            <a:spAutoFit/>
          </a:bodyPr>
          <a:lstStyle/>
          <a:p>
            <a:pPr algn="ctr">
              <a:spcAft>
                <a:spcPts val="2000"/>
              </a:spcAft>
            </a:pPr>
            <a:r>
              <a:rPr lang="en-US" sz="4444" b="1" dirty="0"/>
              <a:t>4. </a:t>
            </a:r>
            <a:r>
              <a:rPr lang="en-US" sz="3000" b="1" dirty="0"/>
              <a:t>A spiritual resurrection of souls coming out of hades occurred in AD 70 and there will never be a future universal bodily resurrection.</a:t>
            </a:r>
            <a:endParaRPr lang="en-US" sz="3000" dirty="0"/>
          </a:p>
        </p:txBody>
      </p:sp>
    </p:spTree>
    <p:extLst>
      <p:ext uri="{BB962C8B-B14F-4D97-AF65-F5344CB8AC3E}">
        <p14:creationId xmlns:p14="http://schemas.microsoft.com/office/powerpoint/2010/main" val="27586658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674971"/>
            <a:ext cx="8309114" cy="3275256"/>
          </a:xfrm>
          <a:prstGeom prst="rect">
            <a:avLst/>
          </a:prstGeom>
          <a:noFill/>
        </p:spPr>
        <p:txBody>
          <a:bodyPr wrap="square" rtlCol="0">
            <a:spAutoFit/>
          </a:bodyPr>
          <a:lstStyle/>
          <a:p>
            <a:pPr algn="ctr">
              <a:spcAft>
                <a:spcPts val="1333"/>
              </a:spcAft>
            </a:pPr>
            <a:r>
              <a:rPr lang="en-US" sz="3200" b="1" dirty="0"/>
              <a:t>“And many of those who sleep in the dust of the earth shall awake, some to everlasting life, some to shame and everlasting contempt” (Dan. 12:2, NKJV). </a:t>
            </a:r>
          </a:p>
          <a:p>
            <a:pPr algn="ctr">
              <a:spcAft>
                <a:spcPts val="1333"/>
              </a:spcAft>
            </a:pPr>
            <a:r>
              <a:rPr lang="en-US" sz="3200" b="1" dirty="0"/>
              <a:t>This is the most explicit OT prophecy about resurrection and judgment</a:t>
            </a:r>
            <a:r>
              <a:rPr lang="en-US" sz="3600" b="1" dirty="0"/>
              <a:t>.</a:t>
            </a:r>
            <a:endParaRPr lang="en-US" sz="6600" b="1" dirty="0"/>
          </a:p>
        </p:txBody>
      </p:sp>
    </p:spTree>
    <p:extLst>
      <p:ext uri="{BB962C8B-B14F-4D97-AF65-F5344CB8AC3E}">
        <p14:creationId xmlns:p14="http://schemas.microsoft.com/office/powerpoint/2010/main" val="3674680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674971"/>
            <a:ext cx="8309114" cy="3842077"/>
          </a:xfrm>
          <a:prstGeom prst="rect">
            <a:avLst/>
          </a:prstGeom>
          <a:noFill/>
        </p:spPr>
        <p:txBody>
          <a:bodyPr wrap="square" rtlCol="0">
            <a:spAutoFit/>
          </a:bodyPr>
          <a:lstStyle/>
          <a:p>
            <a:pPr algn="ctr">
              <a:spcAft>
                <a:spcPts val="1333"/>
              </a:spcAft>
            </a:pPr>
            <a:r>
              <a:rPr lang="en-US" sz="3600" b="1" dirty="0"/>
              <a:t>When is this text saying it would happen? </a:t>
            </a:r>
          </a:p>
          <a:p>
            <a:pPr algn="ctr">
              <a:spcAft>
                <a:spcPts val="1333"/>
              </a:spcAft>
            </a:pPr>
            <a:r>
              <a:rPr lang="en-US" sz="3000" b="1" dirty="0"/>
              <a:t>In chapter 9 the coming of the Messiah and even the destruction of the temple in AD 70 was prophesied (Dan. 9:24-27). </a:t>
            </a:r>
          </a:p>
          <a:p>
            <a:pPr algn="ctr">
              <a:spcAft>
                <a:spcPts val="1333"/>
              </a:spcAft>
            </a:pPr>
            <a:r>
              <a:rPr lang="en-US" sz="3000" b="1" dirty="0"/>
              <a:t>Chapter 12 concludes a vision that began in chapter 11 about the rise of “the realm of Greece” (Dan. 11:2).</a:t>
            </a:r>
          </a:p>
        </p:txBody>
      </p:sp>
    </p:spTree>
    <p:extLst>
      <p:ext uri="{BB962C8B-B14F-4D97-AF65-F5344CB8AC3E}">
        <p14:creationId xmlns:p14="http://schemas.microsoft.com/office/powerpoint/2010/main" val="24593575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674971"/>
            <a:ext cx="8309114" cy="3490699"/>
          </a:xfrm>
          <a:prstGeom prst="rect">
            <a:avLst/>
          </a:prstGeom>
          <a:noFill/>
        </p:spPr>
        <p:txBody>
          <a:bodyPr wrap="square" rtlCol="0">
            <a:spAutoFit/>
          </a:bodyPr>
          <a:lstStyle/>
          <a:p>
            <a:pPr algn="ctr">
              <a:spcAft>
                <a:spcPts val="1333"/>
              </a:spcAft>
            </a:pPr>
            <a:r>
              <a:rPr lang="en-US" sz="3000" b="1" dirty="0"/>
              <a:t>Prophetically describes rise of Alexander the Great and division of his kingdom among his generals after his death. </a:t>
            </a:r>
          </a:p>
          <a:p>
            <a:pPr algn="ctr">
              <a:spcAft>
                <a:spcPts val="1333"/>
              </a:spcAft>
            </a:pPr>
            <a:r>
              <a:rPr lang="en-US" sz="3000" b="1" dirty="0"/>
              <a:t>In great detail how Israel would become caught in the power struggles between the Seleucids in Syria (to the north) and the Ptolemies in Egypt (to the south).</a:t>
            </a:r>
          </a:p>
        </p:txBody>
      </p:sp>
    </p:spTree>
    <p:extLst>
      <p:ext uri="{BB962C8B-B14F-4D97-AF65-F5344CB8AC3E}">
        <p14:creationId xmlns:p14="http://schemas.microsoft.com/office/powerpoint/2010/main" val="397741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674971"/>
            <a:ext cx="8309114" cy="3257302"/>
          </a:xfrm>
          <a:prstGeom prst="rect">
            <a:avLst/>
          </a:prstGeom>
          <a:noFill/>
        </p:spPr>
        <p:txBody>
          <a:bodyPr wrap="square" rtlCol="0">
            <a:spAutoFit/>
          </a:bodyPr>
          <a:lstStyle/>
          <a:p>
            <a:pPr algn="ctr">
              <a:spcAft>
                <a:spcPts val="1333"/>
              </a:spcAft>
            </a:pPr>
            <a:r>
              <a:rPr lang="en-US" sz="2800" b="1" dirty="0"/>
              <a:t>So detailed it has led some liberal scholars to argue it must have been written during the time of those events and then added to the older sections of Daniel.</a:t>
            </a:r>
          </a:p>
          <a:p>
            <a:pPr algn="ctr">
              <a:spcAft>
                <a:spcPts val="1333"/>
              </a:spcAft>
            </a:pPr>
            <a:r>
              <a:rPr lang="en-US" sz="3200" b="1" dirty="0"/>
              <a:t>Reject that conclusion!  It is inspired revelation and evidence of Divine foreknowledge. </a:t>
            </a:r>
          </a:p>
          <a:p>
            <a:pPr algn="ctr">
              <a:spcAft>
                <a:spcPts val="1333"/>
              </a:spcAft>
            </a:pPr>
            <a:r>
              <a:rPr lang="en-US" sz="3600" b="1" dirty="0"/>
              <a:t>I’m sure Preston would agree.</a:t>
            </a:r>
          </a:p>
        </p:txBody>
      </p:sp>
    </p:spTree>
    <p:extLst>
      <p:ext uri="{BB962C8B-B14F-4D97-AF65-F5344CB8AC3E}">
        <p14:creationId xmlns:p14="http://schemas.microsoft.com/office/powerpoint/2010/main" val="3930596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674971"/>
            <a:ext cx="8309114" cy="3947234"/>
          </a:xfrm>
          <a:prstGeom prst="rect">
            <a:avLst/>
          </a:prstGeom>
          <a:noFill/>
        </p:spPr>
        <p:txBody>
          <a:bodyPr wrap="square" rtlCol="0">
            <a:spAutoFit/>
          </a:bodyPr>
          <a:lstStyle/>
          <a:p>
            <a:pPr algn="ctr">
              <a:spcAft>
                <a:spcPts val="1333"/>
              </a:spcAft>
            </a:pPr>
            <a:r>
              <a:rPr lang="en-US" sz="3000" b="1" dirty="0"/>
              <a:t>Part addresses brutal persecution of Jews under Seleucid king, Antiochus IV (175–164 BC).</a:t>
            </a:r>
          </a:p>
          <a:p>
            <a:pPr algn="ctr">
              <a:spcAft>
                <a:spcPts val="1333"/>
              </a:spcAft>
            </a:pPr>
            <a:r>
              <a:rPr lang="en-US" sz="3000" b="1" dirty="0"/>
              <a:t>Addressed immediately before chapter 12 </a:t>
            </a:r>
          </a:p>
          <a:p>
            <a:pPr algn="ctr">
              <a:spcAft>
                <a:spcPts val="1333"/>
              </a:spcAft>
            </a:pPr>
            <a:r>
              <a:rPr lang="en-US" sz="2800" b="1" dirty="0"/>
              <a:t>“And there shall be a time of trouble, such as never was since there was a nation” (Dan. 12:1b).</a:t>
            </a:r>
          </a:p>
          <a:p>
            <a:pPr algn="ctr">
              <a:spcAft>
                <a:spcPts val="1333"/>
              </a:spcAft>
            </a:pPr>
            <a:r>
              <a:rPr lang="en-US" sz="3200" b="1" dirty="0"/>
              <a:t>Would resurrection occur during that persecution? No.</a:t>
            </a:r>
          </a:p>
        </p:txBody>
      </p:sp>
    </p:spTree>
    <p:extLst>
      <p:ext uri="{BB962C8B-B14F-4D97-AF65-F5344CB8AC3E}">
        <p14:creationId xmlns:p14="http://schemas.microsoft.com/office/powerpoint/2010/main" val="2263518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674971"/>
            <a:ext cx="8309114" cy="3441968"/>
          </a:xfrm>
          <a:prstGeom prst="rect">
            <a:avLst/>
          </a:prstGeom>
          <a:noFill/>
        </p:spPr>
        <p:txBody>
          <a:bodyPr wrap="square" rtlCol="0">
            <a:spAutoFit/>
          </a:bodyPr>
          <a:lstStyle/>
          <a:p>
            <a:pPr algn="ctr">
              <a:spcAft>
                <a:spcPts val="1333"/>
              </a:spcAft>
            </a:pPr>
            <a:r>
              <a:rPr lang="en-US" sz="2800" b="1" dirty="0"/>
              <a:t>Persecuted promised: “those of understanding shall fall, to refine them, purify them, and make them white, until the time of the end” (Dan. 11:35). </a:t>
            </a:r>
          </a:p>
          <a:p>
            <a:pPr algn="ctr">
              <a:spcAft>
                <a:spcPts val="1333"/>
              </a:spcAft>
            </a:pPr>
            <a:r>
              <a:rPr lang="en-US" sz="2800" b="1" dirty="0"/>
              <a:t>Promises a post-death deliverance (cf. 12:1c) that would come at “the time of the end.”</a:t>
            </a:r>
          </a:p>
          <a:p>
            <a:pPr algn="ctr">
              <a:spcAft>
                <a:spcPts val="1333"/>
              </a:spcAft>
            </a:pPr>
            <a:r>
              <a:rPr lang="en-US" sz="2800" b="1" dirty="0"/>
              <a:t>Daniel is promised he will arise to his inheritance at “the end of the days” (12:13).</a:t>
            </a:r>
          </a:p>
        </p:txBody>
      </p:sp>
    </p:spTree>
    <p:extLst>
      <p:ext uri="{BB962C8B-B14F-4D97-AF65-F5344CB8AC3E}">
        <p14:creationId xmlns:p14="http://schemas.microsoft.com/office/powerpoint/2010/main" val="23612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783458"/>
            <a:ext cx="8309114" cy="2290371"/>
          </a:xfrm>
          <a:prstGeom prst="rect">
            <a:avLst/>
          </a:prstGeom>
          <a:noFill/>
        </p:spPr>
        <p:txBody>
          <a:bodyPr wrap="square" rtlCol="0">
            <a:spAutoFit/>
          </a:bodyPr>
          <a:lstStyle/>
          <a:p>
            <a:pPr algn="ctr">
              <a:spcAft>
                <a:spcPts val="1333"/>
              </a:spcAft>
            </a:pPr>
            <a:r>
              <a:rPr lang="en-US" sz="3200" b="1" dirty="0"/>
              <a:t>Proponents of the AD 70 Doctrine reject this clear and simple evidence from the context and argue that AD 70 is the time of “the end.”</a:t>
            </a:r>
          </a:p>
          <a:p>
            <a:pPr algn="ctr">
              <a:spcAft>
                <a:spcPts val="1333"/>
              </a:spcAft>
            </a:pPr>
            <a:r>
              <a:rPr lang="en-US" sz="3600" b="1" dirty="0"/>
              <a:t>How do they justify this?</a:t>
            </a:r>
          </a:p>
        </p:txBody>
      </p:sp>
    </p:spTree>
    <p:extLst>
      <p:ext uri="{BB962C8B-B14F-4D97-AF65-F5344CB8AC3E}">
        <p14:creationId xmlns:p14="http://schemas.microsoft.com/office/powerpoint/2010/main" val="2894537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3411190"/>
          </a:xfrm>
          <a:prstGeom prst="rect">
            <a:avLst/>
          </a:prstGeom>
          <a:noFill/>
        </p:spPr>
        <p:txBody>
          <a:bodyPr wrap="square" rtlCol="0">
            <a:spAutoFit/>
          </a:bodyPr>
          <a:lstStyle/>
          <a:p>
            <a:pPr algn="ctr">
              <a:spcAft>
                <a:spcPts val="1333"/>
              </a:spcAft>
            </a:pPr>
            <a:r>
              <a:rPr lang="en-US" sz="5400" b="1" dirty="0"/>
              <a:t>1. </a:t>
            </a:r>
            <a:r>
              <a:rPr lang="en-US" sz="3600" b="1" dirty="0"/>
              <a:t>They must argue for a transition verse.</a:t>
            </a:r>
          </a:p>
          <a:p>
            <a:pPr algn="ctr">
              <a:spcAft>
                <a:spcPts val="1333"/>
              </a:spcAft>
            </a:pPr>
            <a:r>
              <a:rPr lang="en-US" sz="2800" b="1" dirty="0"/>
              <a:t>In video sixteen, Preston accused me of inserting a 2,500-year transition from Daniel 12:1 to verse 2.</a:t>
            </a:r>
          </a:p>
          <a:p>
            <a:pPr algn="ctr">
              <a:spcAft>
                <a:spcPts val="1333"/>
              </a:spcAft>
            </a:pPr>
            <a:r>
              <a:rPr lang="en-US" sz="2800" b="1" dirty="0"/>
              <a:t>That isn’t true—I have no idea when the Lord will return and bring the universal bodily resurrection of all human beings.</a:t>
            </a:r>
          </a:p>
        </p:txBody>
      </p:sp>
    </p:spTree>
    <p:extLst>
      <p:ext uri="{BB962C8B-B14F-4D97-AF65-F5344CB8AC3E}">
        <p14:creationId xmlns:p14="http://schemas.microsoft.com/office/powerpoint/2010/main" val="1703273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2672526"/>
          </a:xfrm>
          <a:prstGeom prst="rect">
            <a:avLst/>
          </a:prstGeom>
          <a:noFill/>
        </p:spPr>
        <p:txBody>
          <a:bodyPr wrap="square" rtlCol="0">
            <a:spAutoFit/>
          </a:bodyPr>
          <a:lstStyle/>
          <a:p>
            <a:pPr algn="ctr">
              <a:spcAft>
                <a:spcPts val="1333"/>
              </a:spcAft>
            </a:pPr>
            <a:r>
              <a:rPr lang="en-US" sz="5400" b="1" dirty="0"/>
              <a:t>1. </a:t>
            </a:r>
            <a:r>
              <a:rPr lang="en-US" sz="3600" b="1" dirty="0"/>
              <a:t>They must argue for a transition verse.</a:t>
            </a:r>
          </a:p>
          <a:p>
            <a:pPr algn="ctr">
              <a:spcAft>
                <a:spcPts val="1333"/>
              </a:spcAft>
            </a:pPr>
            <a:r>
              <a:rPr lang="en-US" sz="3200" b="1" dirty="0"/>
              <a:t>Point of Daniel is that those who have served God can be assured of a post-death deliverance. </a:t>
            </a:r>
          </a:p>
          <a:p>
            <a:pPr algn="ctr">
              <a:spcAft>
                <a:spcPts val="1333"/>
              </a:spcAft>
            </a:pPr>
            <a:r>
              <a:rPr lang="en-US" sz="2800" b="1" dirty="0"/>
              <a:t>It does not identify when “the time of the end” will be.</a:t>
            </a:r>
          </a:p>
        </p:txBody>
      </p:sp>
    </p:spTree>
    <p:extLst>
      <p:ext uri="{BB962C8B-B14F-4D97-AF65-F5344CB8AC3E}">
        <p14:creationId xmlns:p14="http://schemas.microsoft.com/office/powerpoint/2010/main" val="2447096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3041858"/>
          </a:xfrm>
          <a:prstGeom prst="rect">
            <a:avLst/>
          </a:prstGeom>
          <a:noFill/>
        </p:spPr>
        <p:txBody>
          <a:bodyPr wrap="square" rtlCol="0">
            <a:spAutoFit/>
          </a:bodyPr>
          <a:lstStyle/>
          <a:p>
            <a:pPr algn="ctr">
              <a:spcAft>
                <a:spcPts val="1333"/>
              </a:spcAft>
            </a:pPr>
            <a:r>
              <a:rPr lang="en-US" sz="5400" b="1" dirty="0"/>
              <a:t>1. </a:t>
            </a:r>
            <a:r>
              <a:rPr lang="en-US" sz="3600" b="1" dirty="0"/>
              <a:t>They must argue for a transition verse.</a:t>
            </a:r>
          </a:p>
          <a:p>
            <a:pPr algn="ctr">
              <a:spcAft>
                <a:spcPts val="1333"/>
              </a:spcAft>
            </a:pPr>
            <a:r>
              <a:rPr lang="en-US" sz="2900" b="1" dirty="0"/>
              <a:t>Full-preterists themselves must insert a transition of two centuries from the time of Antiochus to AD 70 in 11:35 (Daniel Morris) or 11:45 (Don K. Preston).</a:t>
            </a:r>
          </a:p>
          <a:p>
            <a:pPr algn="ctr">
              <a:spcAft>
                <a:spcPts val="1333"/>
              </a:spcAft>
            </a:pPr>
            <a:r>
              <a:rPr lang="en-US" sz="2900" b="1" dirty="0"/>
              <a:t>Documented in book: no grammatical transition.</a:t>
            </a:r>
          </a:p>
        </p:txBody>
      </p:sp>
    </p:spTree>
    <p:extLst>
      <p:ext uri="{BB962C8B-B14F-4D97-AF65-F5344CB8AC3E}">
        <p14:creationId xmlns:p14="http://schemas.microsoft.com/office/powerpoint/2010/main" val="4238125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790000" y="2071645"/>
            <a:ext cx="7456408" cy="1699568"/>
          </a:xfrm>
          <a:prstGeom prst="rect">
            <a:avLst/>
          </a:prstGeom>
          <a:noFill/>
        </p:spPr>
        <p:txBody>
          <a:bodyPr wrap="square" rtlCol="0">
            <a:spAutoFit/>
          </a:bodyPr>
          <a:lstStyle/>
          <a:p>
            <a:pPr algn="ctr">
              <a:spcAft>
                <a:spcPts val="2000"/>
              </a:spcAft>
            </a:pPr>
            <a:r>
              <a:rPr lang="en-US" sz="4444" b="1" dirty="0"/>
              <a:t>5. </a:t>
            </a:r>
            <a:r>
              <a:rPr lang="en-US" sz="3000" b="1" dirty="0"/>
              <a:t>The physical universe will never be destroyed, and evangelism will continue eternally.</a:t>
            </a:r>
            <a:endParaRPr lang="en-US" sz="3000" dirty="0"/>
          </a:p>
        </p:txBody>
      </p:sp>
    </p:spTree>
    <p:extLst>
      <p:ext uri="{BB962C8B-B14F-4D97-AF65-F5344CB8AC3E}">
        <p14:creationId xmlns:p14="http://schemas.microsoft.com/office/powerpoint/2010/main" val="18264243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3367589"/>
          </a:xfrm>
          <a:prstGeom prst="rect">
            <a:avLst/>
          </a:prstGeom>
          <a:noFill/>
        </p:spPr>
        <p:txBody>
          <a:bodyPr wrap="square" rtlCol="0">
            <a:spAutoFit/>
          </a:bodyPr>
          <a:lstStyle/>
          <a:p>
            <a:pPr algn="ctr">
              <a:spcAft>
                <a:spcPts val="1333"/>
              </a:spcAft>
            </a:pPr>
            <a:r>
              <a:rPr lang="en-US" sz="5400" b="1" dirty="0"/>
              <a:t>2. </a:t>
            </a:r>
            <a:r>
              <a:rPr lang="en-US" sz="3600" b="1" dirty="0"/>
              <a:t>They must impose a narrow and subjective interpretation of Daniel 12:7b.</a:t>
            </a:r>
          </a:p>
          <a:p>
            <a:pPr algn="ctr">
              <a:spcAft>
                <a:spcPts val="1333"/>
              </a:spcAft>
            </a:pPr>
            <a:r>
              <a:rPr lang="en-US" sz="2800" b="1" dirty="0"/>
              <a:t>Daniel’s question: “How long shall the fulfillment of these things be?” (12:6b), he is told, “when the power of the holy people has been completely shattered, all these things shall be finished” (12:7b).</a:t>
            </a:r>
          </a:p>
        </p:txBody>
      </p:sp>
    </p:spTree>
    <p:extLst>
      <p:ext uri="{BB962C8B-B14F-4D97-AF65-F5344CB8AC3E}">
        <p14:creationId xmlns:p14="http://schemas.microsoft.com/office/powerpoint/2010/main" val="1307734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2752035"/>
          </a:xfrm>
          <a:prstGeom prst="rect">
            <a:avLst/>
          </a:prstGeom>
          <a:noFill/>
        </p:spPr>
        <p:txBody>
          <a:bodyPr wrap="square" rtlCol="0">
            <a:spAutoFit/>
          </a:bodyPr>
          <a:lstStyle/>
          <a:p>
            <a:pPr algn="ctr">
              <a:spcAft>
                <a:spcPts val="1333"/>
              </a:spcAft>
            </a:pPr>
            <a:r>
              <a:rPr lang="en-US" sz="5400" b="1" dirty="0"/>
              <a:t>2. </a:t>
            </a:r>
            <a:r>
              <a:rPr lang="en-US" sz="3600" b="1" dirty="0"/>
              <a:t>They must impose a narrow and subjective interpretation of Daniel 12:7b.</a:t>
            </a:r>
          </a:p>
          <a:p>
            <a:pPr algn="ctr">
              <a:spcAft>
                <a:spcPts val="1333"/>
              </a:spcAft>
            </a:pPr>
            <a:r>
              <a:rPr lang="en-US" sz="3600" b="1" dirty="0"/>
              <a:t>Full-preterists make several assumptions about this statement.</a:t>
            </a:r>
          </a:p>
        </p:txBody>
      </p:sp>
    </p:spTree>
    <p:extLst>
      <p:ext uri="{BB962C8B-B14F-4D97-AF65-F5344CB8AC3E}">
        <p14:creationId xmlns:p14="http://schemas.microsoft.com/office/powerpoint/2010/main" val="4203746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4042132"/>
          </a:xfrm>
          <a:prstGeom prst="rect">
            <a:avLst/>
          </a:prstGeom>
          <a:noFill/>
        </p:spPr>
        <p:txBody>
          <a:bodyPr wrap="square" rtlCol="0">
            <a:spAutoFit/>
          </a:bodyPr>
          <a:lstStyle/>
          <a:p>
            <a:pPr algn="ctr">
              <a:spcAft>
                <a:spcPts val="1333"/>
              </a:spcAft>
            </a:pPr>
            <a:r>
              <a:rPr lang="en-US" sz="3300" b="1" dirty="0"/>
              <a:t>Full-preterist Assumptions about Daniel 12:7b</a:t>
            </a:r>
          </a:p>
          <a:p>
            <a:pPr algn="ctr">
              <a:spcAft>
                <a:spcPts val="1333"/>
              </a:spcAft>
            </a:pPr>
            <a:r>
              <a:rPr lang="en-US" sz="5400" b="1" dirty="0"/>
              <a:t>1. </a:t>
            </a:r>
            <a:r>
              <a:rPr lang="en-US" sz="3600" b="1" dirty="0"/>
              <a:t>Wicked First-Century Jerusalem = “Holy People” of 12:7b.</a:t>
            </a:r>
          </a:p>
          <a:p>
            <a:pPr algn="ctr">
              <a:spcAft>
                <a:spcPts val="1333"/>
              </a:spcAft>
            </a:pPr>
            <a:r>
              <a:rPr lang="en-US" sz="2800" b="1" dirty="0"/>
              <a:t>In the context, the holy people being addressed are those Jews during the persecution of Antiochus Epiphanes who remained faithful to the “holy covenant” (11:30).</a:t>
            </a:r>
          </a:p>
        </p:txBody>
      </p:sp>
    </p:spTree>
    <p:extLst>
      <p:ext uri="{BB962C8B-B14F-4D97-AF65-F5344CB8AC3E}">
        <p14:creationId xmlns:p14="http://schemas.microsoft.com/office/powerpoint/2010/main" val="32076980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2872581"/>
          </a:xfrm>
          <a:prstGeom prst="rect">
            <a:avLst/>
          </a:prstGeom>
          <a:noFill/>
        </p:spPr>
        <p:txBody>
          <a:bodyPr wrap="square" rtlCol="0">
            <a:spAutoFit/>
          </a:bodyPr>
          <a:lstStyle/>
          <a:p>
            <a:pPr algn="ctr">
              <a:spcAft>
                <a:spcPts val="1333"/>
              </a:spcAft>
            </a:pPr>
            <a:r>
              <a:rPr lang="en-US" sz="3300" b="1" dirty="0"/>
              <a:t>Full-preterist Assumptions about Daniel 12:7b</a:t>
            </a:r>
          </a:p>
          <a:p>
            <a:pPr algn="ctr">
              <a:spcAft>
                <a:spcPts val="1333"/>
              </a:spcAft>
            </a:pPr>
            <a:r>
              <a:rPr lang="en-US" sz="5400" b="1" dirty="0"/>
              <a:t>1. </a:t>
            </a:r>
            <a:r>
              <a:rPr lang="en-US" sz="3600" b="1" dirty="0"/>
              <a:t>Wicked First-Century Jerusalem = “Holy People” of 12:7b.</a:t>
            </a:r>
          </a:p>
          <a:p>
            <a:pPr algn="ctr">
              <a:spcAft>
                <a:spcPts val="1333"/>
              </a:spcAft>
            </a:pPr>
            <a:r>
              <a:rPr lang="en-US" sz="3600" b="1" dirty="0"/>
              <a:t>Preston dismisses this context.</a:t>
            </a:r>
          </a:p>
        </p:txBody>
      </p:sp>
    </p:spTree>
    <p:extLst>
      <p:ext uri="{BB962C8B-B14F-4D97-AF65-F5344CB8AC3E}">
        <p14:creationId xmlns:p14="http://schemas.microsoft.com/office/powerpoint/2010/main" val="4071061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3611245"/>
          </a:xfrm>
          <a:prstGeom prst="rect">
            <a:avLst/>
          </a:prstGeom>
          <a:noFill/>
        </p:spPr>
        <p:txBody>
          <a:bodyPr wrap="square" rtlCol="0">
            <a:spAutoFit/>
          </a:bodyPr>
          <a:lstStyle/>
          <a:p>
            <a:pPr algn="ctr">
              <a:spcAft>
                <a:spcPts val="1333"/>
              </a:spcAft>
            </a:pPr>
            <a:r>
              <a:rPr lang="en-US" sz="3300" b="1" dirty="0"/>
              <a:t>Full-preterist Assumptions about Daniel 12:7b</a:t>
            </a:r>
          </a:p>
          <a:p>
            <a:pPr algn="ctr">
              <a:spcAft>
                <a:spcPts val="1333"/>
              </a:spcAft>
            </a:pPr>
            <a:r>
              <a:rPr lang="en-US" sz="5400" b="1" dirty="0"/>
              <a:t>2. </a:t>
            </a:r>
            <a:r>
              <a:rPr lang="en-US" sz="3600" b="1" dirty="0"/>
              <a:t>“All these things” must include the promised resurrection.</a:t>
            </a:r>
          </a:p>
          <a:p>
            <a:pPr algn="ctr">
              <a:spcAft>
                <a:spcPts val="1333"/>
              </a:spcAft>
            </a:pPr>
            <a:r>
              <a:rPr lang="en-US" sz="2800" b="1" dirty="0"/>
              <a:t>Would also have to include the promise that the “wise” will “shine like the stars forever and ever” (12:3). Has that already been accomplished?</a:t>
            </a:r>
          </a:p>
        </p:txBody>
      </p:sp>
    </p:spTree>
    <p:extLst>
      <p:ext uri="{BB962C8B-B14F-4D97-AF65-F5344CB8AC3E}">
        <p14:creationId xmlns:p14="http://schemas.microsoft.com/office/powerpoint/2010/main" val="1669420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2934137"/>
          </a:xfrm>
          <a:prstGeom prst="rect">
            <a:avLst/>
          </a:prstGeom>
          <a:noFill/>
        </p:spPr>
        <p:txBody>
          <a:bodyPr wrap="square" rtlCol="0">
            <a:spAutoFit/>
          </a:bodyPr>
          <a:lstStyle/>
          <a:p>
            <a:pPr algn="ctr">
              <a:spcAft>
                <a:spcPts val="1333"/>
              </a:spcAft>
            </a:pPr>
            <a:r>
              <a:rPr lang="en-US" sz="3300" b="1" dirty="0"/>
              <a:t>Full-preterist Assumptions about Daniel 12:7b</a:t>
            </a:r>
          </a:p>
          <a:p>
            <a:pPr algn="ctr">
              <a:spcAft>
                <a:spcPts val="1333"/>
              </a:spcAft>
            </a:pPr>
            <a:r>
              <a:rPr lang="en-US" sz="5400" b="1" dirty="0"/>
              <a:t>2. </a:t>
            </a:r>
            <a:r>
              <a:rPr lang="en-US" sz="3600" b="1" dirty="0"/>
              <a:t>“All these things” must include the promised resurrection.</a:t>
            </a:r>
          </a:p>
          <a:p>
            <a:pPr algn="ctr">
              <a:spcAft>
                <a:spcPts val="1333"/>
              </a:spcAft>
            </a:pPr>
            <a:r>
              <a:rPr lang="en-US" sz="4000" b="1" dirty="0"/>
              <a:t>Preston never addressed that.</a:t>
            </a:r>
          </a:p>
        </p:txBody>
      </p:sp>
    </p:spTree>
    <p:extLst>
      <p:ext uri="{BB962C8B-B14F-4D97-AF65-F5344CB8AC3E}">
        <p14:creationId xmlns:p14="http://schemas.microsoft.com/office/powerpoint/2010/main" val="360533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3795911"/>
          </a:xfrm>
          <a:prstGeom prst="rect">
            <a:avLst/>
          </a:prstGeom>
          <a:noFill/>
        </p:spPr>
        <p:txBody>
          <a:bodyPr wrap="square" rtlCol="0">
            <a:spAutoFit/>
          </a:bodyPr>
          <a:lstStyle/>
          <a:p>
            <a:pPr algn="ctr">
              <a:spcAft>
                <a:spcPts val="1333"/>
              </a:spcAft>
            </a:pPr>
            <a:r>
              <a:rPr lang="en-US" sz="3300" b="1" dirty="0"/>
              <a:t>Full-preterist Assumptions about Daniel 12:7b</a:t>
            </a:r>
          </a:p>
          <a:p>
            <a:pPr algn="ctr">
              <a:spcAft>
                <a:spcPts val="1333"/>
              </a:spcAft>
            </a:pPr>
            <a:r>
              <a:rPr lang="en-US" sz="5400" b="1" dirty="0"/>
              <a:t>2. </a:t>
            </a:r>
            <a:r>
              <a:rPr lang="en-US" sz="3600" b="1" dirty="0"/>
              <a:t>“All these things” must include the promised resurrection.</a:t>
            </a:r>
          </a:p>
          <a:p>
            <a:pPr algn="ctr">
              <a:spcAft>
                <a:spcPts val="1333"/>
              </a:spcAft>
            </a:pPr>
            <a:r>
              <a:rPr lang="en-US" sz="3200" b="1" dirty="0"/>
              <a:t>I demonstrate in book that phrase “all these things” often is used in Scripture of main content without including every detail. </a:t>
            </a:r>
          </a:p>
        </p:txBody>
      </p:sp>
    </p:spTree>
    <p:extLst>
      <p:ext uri="{BB962C8B-B14F-4D97-AF65-F5344CB8AC3E}">
        <p14:creationId xmlns:p14="http://schemas.microsoft.com/office/powerpoint/2010/main" val="3853121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3303468"/>
          </a:xfrm>
          <a:prstGeom prst="rect">
            <a:avLst/>
          </a:prstGeom>
          <a:noFill/>
        </p:spPr>
        <p:txBody>
          <a:bodyPr wrap="square" rtlCol="0">
            <a:spAutoFit/>
          </a:bodyPr>
          <a:lstStyle/>
          <a:p>
            <a:pPr algn="ctr">
              <a:spcAft>
                <a:spcPts val="1333"/>
              </a:spcAft>
            </a:pPr>
            <a:r>
              <a:rPr lang="en-US" sz="3300" b="1" dirty="0"/>
              <a:t>Full-preterist Assumptions about Daniel 12:7b</a:t>
            </a:r>
          </a:p>
          <a:p>
            <a:pPr algn="ctr">
              <a:spcAft>
                <a:spcPts val="1333"/>
              </a:spcAft>
            </a:pPr>
            <a:r>
              <a:rPr lang="en-US" sz="5400" b="1" dirty="0"/>
              <a:t>2. </a:t>
            </a:r>
            <a:r>
              <a:rPr lang="en-US" sz="3600" b="1" dirty="0"/>
              <a:t>“All these things” must include the promised resurrection.</a:t>
            </a:r>
          </a:p>
          <a:p>
            <a:pPr algn="ctr">
              <a:spcAft>
                <a:spcPts val="1333"/>
              </a:spcAft>
            </a:pPr>
            <a:r>
              <a:rPr lang="en-US" sz="3200" b="1" dirty="0"/>
              <a:t>Preston dismissed this evidence in video seventeen, charging me yet again with ITTF. </a:t>
            </a:r>
          </a:p>
        </p:txBody>
      </p:sp>
    </p:spTree>
    <p:extLst>
      <p:ext uri="{BB962C8B-B14F-4D97-AF65-F5344CB8AC3E}">
        <p14:creationId xmlns:p14="http://schemas.microsoft.com/office/powerpoint/2010/main" val="1010428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473493"/>
            <a:ext cx="8309114" cy="3303468"/>
          </a:xfrm>
          <a:prstGeom prst="rect">
            <a:avLst/>
          </a:prstGeom>
          <a:noFill/>
        </p:spPr>
        <p:txBody>
          <a:bodyPr wrap="square" rtlCol="0">
            <a:spAutoFit/>
          </a:bodyPr>
          <a:lstStyle/>
          <a:p>
            <a:pPr algn="ctr">
              <a:spcAft>
                <a:spcPts val="1333"/>
              </a:spcAft>
            </a:pPr>
            <a:r>
              <a:rPr lang="en-US" sz="3300" b="1" dirty="0"/>
              <a:t>Full-preterist Assumptions about Daniel 12:7b</a:t>
            </a:r>
          </a:p>
          <a:p>
            <a:pPr algn="ctr">
              <a:spcAft>
                <a:spcPts val="1333"/>
              </a:spcAft>
            </a:pPr>
            <a:r>
              <a:rPr lang="en-US" sz="5400" b="1" dirty="0"/>
              <a:t>2. </a:t>
            </a:r>
            <a:r>
              <a:rPr lang="en-US" sz="3600" b="1" dirty="0"/>
              <a:t>“All these things” must include the promised resurrection.</a:t>
            </a:r>
          </a:p>
          <a:p>
            <a:pPr algn="ctr">
              <a:spcAft>
                <a:spcPts val="1333"/>
              </a:spcAft>
            </a:pPr>
            <a:r>
              <a:rPr lang="en-US" sz="3200" b="1" dirty="0"/>
              <a:t>Further misuses definition of ITTF applying it to a phrase rather than meanings of a word. </a:t>
            </a:r>
          </a:p>
        </p:txBody>
      </p:sp>
    </p:spTree>
    <p:extLst>
      <p:ext uri="{BB962C8B-B14F-4D97-AF65-F5344CB8AC3E}">
        <p14:creationId xmlns:p14="http://schemas.microsoft.com/office/powerpoint/2010/main" val="41304632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550984"/>
            <a:ext cx="8309114" cy="3398366"/>
          </a:xfrm>
          <a:prstGeom prst="rect">
            <a:avLst/>
          </a:prstGeom>
          <a:noFill/>
        </p:spPr>
        <p:txBody>
          <a:bodyPr wrap="square" rtlCol="0">
            <a:spAutoFit/>
          </a:bodyPr>
          <a:lstStyle/>
          <a:p>
            <a:pPr algn="ctr">
              <a:spcAft>
                <a:spcPts val="1333"/>
              </a:spcAft>
            </a:pPr>
            <a:r>
              <a:rPr lang="en-US" sz="3200" b="1" dirty="0"/>
              <a:t>Ironically, Preston (and Full-preterists generally) must do the very thing of which he has inaccurately charged me.</a:t>
            </a:r>
          </a:p>
          <a:p>
            <a:pPr algn="ctr">
              <a:spcAft>
                <a:spcPts val="1333"/>
              </a:spcAft>
            </a:pPr>
            <a:r>
              <a:rPr lang="en-US" sz="3600" b="1" dirty="0"/>
              <a:t>“And there shall be a time of trouble, such as never was since there was a nation” (Dan. 12:1b). </a:t>
            </a:r>
          </a:p>
        </p:txBody>
      </p:sp>
    </p:spTree>
    <p:extLst>
      <p:ext uri="{BB962C8B-B14F-4D97-AF65-F5344CB8AC3E}">
        <p14:creationId xmlns:p14="http://schemas.microsoft.com/office/powerpoint/2010/main" val="2900067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789998" y="1596344"/>
            <a:ext cx="7456408" cy="2622898"/>
          </a:xfrm>
          <a:prstGeom prst="rect">
            <a:avLst/>
          </a:prstGeom>
          <a:noFill/>
        </p:spPr>
        <p:txBody>
          <a:bodyPr wrap="square" rtlCol="0">
            <a:spAutoFit/>
          </a:bodyPr>
          <a:lstStyle/>
          <a:p>
            <a:pPr algn="ctr">
              <a:spcAft>
                <a:spcPts val="2000"/>
              </a:spcAft>
            </a:pPr>
            <a:r>
              <a:rPr lang="en-US" sz="4444" b="1" dirty="0"/>
              <a:t>6. </a:t>
            </a:r>
            <a:r>
              <a:rPr lang="en-US" sz="3000" b="1" dirty="0"/>
              <a:t>For these doctrines to be true the book of Revelation must have been written before AD 70 and the Olivet Discourse can only address the destruction of Jerusalem and not a future final judgment.</a:t>
            </a:r>
            <a:endParaRPr lang="en-US" sz="3000" dirty="0"/>
          </a:p>
        </p:txBody>
      </p:sp>
    </p:spTree>
    <p:extLst>
      <p:ext uri="{BB962C8B-B14F-4D97-AF65-F5344CB8AC3E}">
        <p14:creationId xmlns:p14="http://schemas.microsoft.com/office/powerpoint/2010/main" val="37088427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550984"/>
            <a:ext cx="8309114" cy="2844368"/>
          </a:xfrm>
          <a:prstGeom prst="rect">
            <a:avLst/>
          </a:prstGeom>
          <a:noFill/>
        </p:spPr>
        <p:txBody>
          <a:bodyPr wrap="square" rtlCol="0">
            <a:spAutoFit/>
          </a:bodyPr>
          <a:lstStyle/>
          <a:p>
            <a:pPr algn="ctr">
              <a:spcAft>
                <a:spcPts val="1333"/>
              </a:spcAft>
            </a:pPr>
            <a:r>
              <a:rPr lang="en-US" sz="3200" b="1" dirty="0"/>
              <a:t>Similar to: “For then there will be great tribulation, such as has not been since the beginning of the world until this time, no, nor ever shall be” (Matt. 24:21; cf. Mark 13:19)</a:t>
            </a:r>
            <a:r>
              <a:rPr lang="en-US" sz="3600" b="1" dirty="0"/>
              <a:t>. </a:t>
            </a:r>
          </a:p>
          <a:p>
            <a:pPr algn="ctr">
              <a:spcAft>
                <a:spcPts val="1333"/>
              </a:spcAft>
            </a:pPr>
            <a:r>
              <a:rPr lang="en-US" sz="3600" b="1" dirty="0"/>
              <a:t>Preston argues they both describe AD 70.</a:t>
            </a:r>
          </a:p>
        </p:txBody>
      </p:sp>
    </p:spTree>
    <p:extLst>
      <p:ext uri="{BB962C8B-B14F-4D97-AF65-F5344CB8AC3E}">
        <p14:creationId xmlns:p14="http://schemas.microsoft.com/office/powerpoint/2010/main" val="5246298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550984"/>
            <a:ext cx="8309114" cy="2949525"/>
          </a:xfrm>
          <a:prstGeom prst="rect">
            <a:avLst/>
          </a:prstGeom>
          <a:noFill/>
        </p:spPr>
        <p:txBody>
          <a:bodyPr wrap="square" rtlCol="0">
            <a:spAutoFit/>
          </a:bodyPr>
          <a:lstStyle/>
          <a:p>
            <a:pPr algn="ctr">
              <a:spcAft>
                <a:spcPts val="1333"/>
              </a:spcAft>
            </a:pPr>
            <a:r>
              <a:rPr lang="en-US" sz="3200" b="1" dirty="0"/>
              <a:t>Jesus adds, “nor ever shall be.” Preston, mocks that difference</a:t>
            </a:r>
            <a:r>
              <a:rPr lang="en-US" sz="3600" b="1" dirty="0"/>
              <a:t>.</a:t>
            </a:r>
          </a:p>
          <a:p>
            <a:pPr algn="ctr">
              <a:spcAft>
                <a:spcPts val="1333"/>
              </a:spcAft>
            </a:pPr>
            <a:r>
              <a:rPr lang="en-US" sz="3200" b="1" dirty="0"/>
              <a:t>Additional difference: “since there was a nation” vs. “since the beginning of the world.” </a:t>
            </a:r>
          </a:p>
          <a:p>
            <a:pPr algn="ctr">
              <a:spcAft>
                <a:spcPts val="1333"/>
              </a:spcAft>
            </a:pPr>
            <a:r>
              <a:rPr lang="en-US" sz="3200" b="1" dirty="0"/>
              <a:t>These are not synonymous statements.</a:t>
            </a:r>
          </a:p>
        </p:txBody>
      </p:sp>
    </p:spTree>
    <p:extLst>
      <p:ext uri="{BB962C8B-B14F-4D97-AF65-F5344CB8AC3E}">
        <p14:creationId xmlns:p14="http://schemas.microsoft.com/office/powerpoint/2010/main" val="1097701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10817" y="1550984"/>
            <a:ext cx="8309114" cy="3490699"/>
          </a:xfrm>
          <a:prstGeom prst="rect">
            <a:avLst/>
          </a:prstGeom>
          <a:noFill/>
        </p:spPr>
        <p:txBody>
          <a:bodyPr wrap="square" rtlCol="0">
            <a:spAutoFit/>
          </a:bodyPr>
          <a:lstStyle/>
          <a:p>
            <a:pPr algn="ctr">
              <a:spcAft>
                <a:spcPts val="1333"/>
              </a:spcAft>
            </a:pPr>
            <a:r>
              <a:rPr lang="en-US" sz="3000" b="1" dirty="0"/>
              <a:t>Preston also argued the persecution under Antiochus IV Epiphanes was not the worst “since there was a nation,” and was not even as bad as the fall of Jerusalem under Nebuchadnezzar in 587 BC (video sixteen).</a:t>
            </a:r>
          </a:p>
          <a:p>
            <a:pPr algn="ctr">
              <a:spcAft>
                <a:spcPts val="1333"/>
              </a:spcAft>
            </a:pPr>
            <a:r>
              <a:rPr lang="en-US" sz="3000" b="1" dirty="0"/>
              <a:t>Both were horrible times, but I urge him to look closer at the evidence preserved for us.</a:t>
            </a:r>
          </a:p>
        </p:txBody>
      </p:sp>
    </p:spTree>
    <p:extLst>
      <p:ext uri="{BB962C8B-B14F-4D97-AF65-F5344CB8AC3E}">
        <p14:creationId xmlns:p14="http://schemas.microsoft.com/office/powerpoint/2010/main" val="35690034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914400" y="1925323"/>
            <a:ext cx="7187770" cy="1938992"/>
          </a:xfrm>
          <a:prstGeom prst="rect">
            <a:avLst/>
          </a:prstGeom>
          <a:noFill/>
        </p:spPr>
        <p:txBody>
          <a:bodyPr wrap="square" rtlCol="0">
            <a:spAutoFit/>
          </a:bodyPr>
          <a:lstStyle/>
          <a:p>
            <a:pPr algn="ctr">
              <a:spcAft>
                <a:spcPts val="2000"/>
              </a:spcAft>
            </a:pPr>
            <a:r>
              <a:rPr lang="en-US" sz="6000" b="1" dirty="0"/>
              <a:t>The Fall of Jerusalem in 587 BC</a:t>
            </a:r>
            <a:endParaRPr lang="en-US" sz="6000" dirty="0"/>
          </a:p>
        </p:txBody>
      </p:sp>
    </p:spTree>
    <p:extLst>
      <p:ext uri="{BB962C8B-B14F-4D97-AF65-F5344CB8AC3E}">
        <p14:creationId xmlns:p14="http://schemas.microsoft.com/office/powerpoint/2010/main" val="3163037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469901" y="1618711"/>
            <a:ext cx="5236778" cy="2185214"/>
          </a:xfrm>
          <a:prstGeom prst="rect">
            <a:avLst/>
          </a:prstGeom>
          <a:noFill/>
        </p:spPr>
        <p:txBody>
          <a:bodyPr wrap="square" rtlCol="0">
            <a:spAutoFit/>
          </a:bodyPr>
          <a:lstStyle/>
          <a:p>
            <a:r>
              <a:rPr lang="en-US" sz="3400" b="1" dirty="0"/>
              <a:t>Assaults of Nebuchadnezzar against Jerusalem spanned a decade with 597 BC siege leaving the city intact. </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328782" y="1276414"/>
            <a:ext cx="2898868"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354160" y="3998025"/>
            <a:ext cx="2876468" cy="400110"/>
          </a:xfrm>
          <a:prstGeom prst="rect">
            <a:avLst/>
          </a:prstGeom>
          <a:noFill/>
        </p:spPr>
        <p:txBody>
          <a:bodyPr wrap="square" rtlCol="0">
            <a:spAutoFit/>
          </a:bodyPr>
          <a:lstStyle/>
          <a:p>
            <a:pPr algn="ctr"/>
            <a:r>
              <a:rPr lang="en-US" sz="2000" b="1" dirty="0"/>
              <a:t>Nebuchadnezzar II</a:t>
            </a:r>
          </a:p>
        </p:txBody>
      </p:sp>
    </p:spTree>
    <p:extLst>
      <p:ext uri="{BB962C8B-B14F-4D97-AF65-F5344CB8AC3E}">
        <p14:creationId xmlns:p14="http://schemas.microsoft.com/office/powerpoint/2010/main" val="793057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452678" y="998779"/>
            <a:ext cx="5413026" cy="3922099"/>
          </a:xfrm>
          <a:prstGeom prst="rect">
            <a:avLst/>
          </a:prstGeom>
          <a:noFill/>
        </p:spPr>
        <p:txBody>
          <a:bodyPr wrap="square" rtlCol="0">
            <a:spAutoFit/>
          </a:bodyPr>
          <a:lstStyle/>
          <a:p>
            <a:r>
              <a:rPr lang="en-US" sz="3111" b="1" dirty="0"/>
              <a:t>Resulted in the deportation and ultimate death of Jehoiakim (2 Chron. 36:5-8), the deportation of king Jehoiachin, his family, 10-18,000 men who were “fit for war,” with smiths and craftsmen, and treasure from the temple (2 Kings 24:10-16). </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328782" y="1276414"/>
            <a:ext cx="2898868"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354160" y="3998025"/>
            <a:ext cx="2876468" cy="400110"/>
          </a:xfrm>
          <a:prstGeom prst="rect">
            <a:avLst/>
          </a:prstGeom>
          <a:noFill/>
        </p:spPr>
        <p:txBody>
          <a:bodyPr wrap="square" rtlCol="0">
            <a:spAutoFit/>
          </a:bodyPr>
          <a:lstStyle/>
          <a:p>
            <a:pPr algn="ctr"/>
            <a:r>
              <a:rPr lang="en-US" sz="2000" b="1" dirty="0"/>
              <a:t>Nebuchadnezzar II</a:t>
            </a:r>
          </a:p>
        </p:txBody>
      </p:sp>
    </p:spTree>
    <p:extLst>
      <p:ext uri="{BB962C8B-B14F-4D97-AF65-F5344CB8AC3E}">
        <p14:creationId xmlns:p14="http://schemas.microsoft.com/office/powerpoint/2010/main" val="34307856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469898" y="1257084"/>
            <a:ext cx="5422311" cy="3231654"/>
          </a:xfrm>
          <a:prstGeom prst="rect">
            <a:avLst/>
          </a:prstGeom>
          <a:noFill/>
        </p:spPr>
        <p:txBody>
          <a:bodyPr wrap="square" rtlCol="0">
            <a:spAutoFit/>
          </a:bodyPr>
          <a:lstStyle/>
          <a:p>
            <a:r>
              <a:rPr lang="en-US" sz="3400" b="1" dirty="0"/>
              <a:t>Ten years later, in 587 BC, because of the rebellion of Jehoiachin’s uncle, Zedekiah, Jerusalem fell following an eighteen-month siege (2 Kings 25:1-30). </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328782" y="1276414"/>
            <a:ext cx="2898868"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354160" y="3998025"/>
            <a:ext cx="2876468" cy="400110"/>
          </a:xfrm>
          <a:prstGeom prst="rect">
            <a:avLst/>
          </a:prstGeom>
          <a:noFill/>
        </p:spPr>
        <p:txBody>
          <a:bodyPr wrap="square" rtlCol="0">
            <a:spAutoFit/>
          </a:bodyPr>
          <a:lstStyle/>
          <a:p>
            <a:pPr algn="ctr"/>
            <a:r>
              <a:rPr lang="en-US" sz="2000" b="1" dirty="0"/>
              <a:t>Nebuchadnezzar II</a:t>
            </a:r>
          </a:p>
        </p:txBody>
      </p:sp>
    </p:spTree>
    <p:extLst>
      <p:ext uri="{BB962C8B-B14F-4D97-AF65-F5344CB8AC3E}">
        <p14:creationId xmlns:p14="http://schemas.microsoft.com/office/powerpoint/2010/main" val="3929753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469898" y="1057105"/>
            <a:ext cx="5356050" cy="3539430"/>
          </a:xfrm>
          <a:prstGeom prst="rect">
            <a:avLst/>
          </a:prstGeom>
          <a:noFill/>
        </p:spPr>
        <p:txBody>
          <a:bodyPr wrap="square" rtlCol="0">
            <a:spAutoFit/>
          </a:bodyPr>
          <a:lstStyle/>
          <a:p>
            <a:r>
              <a:rPr lang="en-US" sz="3200" b="1" dirty="0"/>
              <a:t>During the siege, those who remained in the city were warned they would die “by the sword, by famine, and by pestilence” but those who defected to the Babylonians would live (Jer. 21:9). </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328782" y="1276414"/>
            <a:ext cx="2898868"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354160" y="3998025"/>
            <a:ext cx="2876468" cy="400110"/>
          </a:xfrm>
          <a:prstGeom prst="rect">
            <a:avLst/>
          </a:prstGeom>
          <a:noFill/>
        </p:spPr>
        <p:txBody>
          <a:bodyPr wrap="square" rtlCol="0">
            <a:spAutoFit/>
          </a:bodyPr>
          <a:lstStyle/>
          <a:p>
            <a:pPr algn="ctr"/>
            <a:r>
              <a:rPr lang="en-US" sz="2000" b="1" dirty="0"/>
              <a:t>Nebuchadnezzar II</a:t>
            </a:r>
          </a:p>
        </p:txBody>
      </p:sp>
    </p:spTree>
    <p:extLst>
      <p:ext uri="{BB962C8B-B14F-4D97-AF65-F5344CB8AC3E}">
        <p14:creationId xmlns:p14="http://schemas.microsoft.com/office/powerpoint/2010/main" val="3763894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452677" y="1291525"/>
            <a:ext cx="5413027" cy="3375539"/>
          </a:xfrm>
          <a:prstGeom prst="rect">
            <a:avLst/>
          </a:prstGeom>
          <a:noFill/>
        </p:spPr>
        <p:txBody>
          <a:bodyPr wrap="square" rtlCol="0">
            <a:spAutoFit/>
          </a:bodyPr>
          <a:lstStyle/>
          <a:p>
            <a:r>
              <a:rPr lang="en-US" sz="3556" b="1" dirty="0"/>
              <a:t>Some fled or defected, but many who stayed within the city suffered from famine, pestilence, and some even practiced cannibalism (Lam. 4:10). </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328782" y="1276414"/>
            <a:ext cx="2898868"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354160" y="3998025"/>
            <a:ext cx="2876468" cy="400110"/>
          </a:xfrm>
          <a:prstGeom prst="rect">
            <a:avLst/>
          </a:prstGeom>
          <a:noFill/>
        </p:spPr>
        <p:txBody>
          <a:bodyPr wrap="square" rtlCol="0">
            <a:spAutoFit/>
          </a:bodyPr>
          <a:lstStyle/>
          <a:p>
            <a:pPr algn="ctr"/>
            <a:r>
              <a:rPr lang="en-US" sz="2000" b="1" dirty="0"/>
              <a:t>Nebuchadnezzar II</a:t>
            </a:r>
          </a:p>
        </p:txBody>
      </p:sp>
    </p:spTree>
    <p:extLst>
      <p:ext uri="{BB962C8B-B14F-4D97-AF65-F5344CB8AC3E}">
        <p14:creationId xmlns:p14="http://schemas.microsoft.com/office/powerpoint/2010/main" val="922794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4557" y="1749767"/>
            <a:ext cx="8428382" cy="2249270"/>
          </a:xfrm>
          <a:prstGeom prst="rect">
            <a:avLst/>
          </a:prstGeom>
          <a:noFill/>
        </p:spPr>
        <p:txBody>
          <a:bodyPr wrap="square" rtlCol="0">
            <a:spAutoFit/>
          </a:bodyPr>
          <a:lstStyle/>
          <a:p>
            <a:pPr algn="ctr">
              <a:spcAft>
                <a:spcPts val="1333"/>
              </a:spcAft>
            </a:pPr>
            <a:r>
              <a:rPr lang="en-US" sz="3200" b="1" dirty="0"/>
              <a:t>When the walls were breeched the king and his soldiers fled but was captured; his sons were killed before him; blinded and deported.</a:t>
            </a:r>
          </a:p>
          <a:p>
            <a:pPr algn="ctr">
              <a:spcAft>
                <a:spcPts val="1333"/>
              </a:spcAft>
            </a:pPr>
            <a:r>
              <a:rPr lang="en-US" sz="3333" b="1" dirty="0"/>
              <a:t>The temple and the city walls were torn down.</a:t>
            </a:r>
          </a:p>
        </p:txBody>
      </p:sp>
    </p:spTree>
    <p:extLst>
      <p:ext uri="{BB962C8B-B14F-4D97-AF65-F5344CB8AC3E}">
        <p14:creationId xmlns:p14="http://schemas.microsoft.com/office/powerpoint/2010/main" val="25530719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993913" y="1873662"/>
            <a:ext cx="7056597" cy="1938992"/>
          </a:xfrm>
          <a:prstGeom prst="rect">
            <a:avLst/>
          </a:prstGeom>
          <a:noFill/>
        </p:spPr>
        <p:txBody>
          <a:bodyPr wrap="square" rtlCol="0">
            <a:spAutoFit/>
          </a:bodyPr>
          <a:lstStyle/>
          <a:p>
            <a:pPr algn="ctr">
              <a:spcAft>
                <a:spcPts val="2000"/>
              </a:spcAft>
            </a:pPr>
            <a:r>
              <a:rPr lang="en-US" sz="6000" b="1" dirty="0"/>
              <a:t>The Passing of the Old Law</a:t>
            </a:r>
            <a:endParaRPr lang="en-US" sz="6000" dirty="0"/>
          </a:p>
        </p:txBody>
      </p:sp>
    </p:spTree>
    <p:extLst>
      <p:ext uri="{BB962C8B-B14F-4D97-AF65-F5344CB8AC3E}">
        <p14:creationId xmlns:p14="http://schemas.microsoft.com/office/powerpoint/2010/main" val="13753121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91548" y="1749767"/>
            <a:ext cx="8507896" cy="3336426"/>
          </a:xfrm>
          <a:prstGeom prst="rect">
            <a:avLst/>
          </a:prstGeom>
          <a:noFill/>
        </p:spPr>
        <p:txBody>
          <a:bodyPr wrap="square" rtlCol="0">
            <a:spAutoFit/>
          </a:bodyPr>
          <a:lstStyle/>
          <a:p>
            <a:pPr algn="ctr">
              <a:spcAft>
                <a:spcPts val="1333"/>
              </a:spcAft>
            </a:pPr>
            <a:r>
              <a:rPr lang="en-US" sz="3333" b="1" dirty="0"/>
              <a:t>During assault the Babylonians killed “their young men with the sword” including the “young man or virgin,” the “aged or the weak” (2 Chron. 36:17).</a:t>
            </a:r>
          </a:p>
          <a:p>
            <a:pPr algn="ctr">
              <a:spcAft>
                <a:spcPts val="1333"/>
              </a:spcAft>
            </a:pPr>
            <a:r>
              <a:rPr lang="en-US" sz="3333" b="1" dirty="0"/>
              <a:t>“Those who escaped from the sword” were “carried away to Babylon” (2 Chron. 36:20).</a:t>
            </a:r>
          </a:p>
        </p:txBody>
      </p:sp>
    </p:spTree>
    <p:extLst>
      <p:ext uri="{BB962C8B-B14F-4D97-AF65-F5344CB8AC3E}">
        <p14:creationId xmlns:p14="http://schemas.microsoft.com/office/powerpoint/2010/main" val="1118891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749767"/>
            <a:ext cx="8454888" cy="3336426"/>
          </a:xfrm>
          <a:prstGeom prst="rect">
            <a:avLst/>
          </a:prstGeom>
          <a:noFill/>
        </p:spPr>
        <p:txBody>
          <a:bodyPr wrap="square" rtlCol="0">
            <a:spAutoFit/>
          </a:bodyPr>
          <a:lstStyle/>
          <a:p>
            <a:pPr algn="ctr">
              <a:spcAft>
                <a:spcPts val="1333"/>
              </a:spcAft>
            </a:pPr>
            <a:r>
              <a:rPr lang="en-US" sz="3333" b="1" dirty="0"/>
              <a:t>During assault the Babylonians killed “their young men with the sword” including the “young man or virgin,” the “aged or the weak” (2 Chron. 36:17).</a:t>
            </a:r>
          </a:p>
          <a:p>
            <a:pPr algn="ctr">
              <a:spcAft>
                <a:spcPts val="1333"/>
              </a:spcAft>
            </a:pPr>
            <a:r>
              <a:rPr lang="en-US" sz="3333" b="1" dirty="0"/>
              <a:t>“Those who escaped from the sword” were “carried away to Babylon” (2 Chron. 36:20).</a:t>
            </a:r>
          </a:p>
        </p:txBody>
      </p:sp>
    </p:spTree>
    <p:extLst>
      <p:ext uri="{BB962C8B-B14F-4D97-AF65-F5344CB8AC3E}">
        <p14:creationId xmlns:p14="http://schemas.microsoft.com/office/powerpoint/2010/main" val="13835024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749767"/>
            <a:ext cx="8401880" cy="3107004"/>
          </a:xfrm>
          <a:prstGeom prst="rect">
            <a:avLst/>
          </a:prstGeom>
          <a:noFill/>
        </p:spPr>
        <p:txBody>
          <a:bodyPr wrap="square" rtlCol="0">
            <a:spAutoFit/>
          </a:bodyPr>
          <a:lstStyle/>
          <a:p>
            <a:pPr algn="ctr">
              <a:spcAft>
                <a:spcPts val="1333"/>
              </a:spcAft>
            </a:pPr>
            <a:r>
              <a:rPr lang="en-US" sz="3556" b="1" dirty="0"/>
              <a:t>Horrible time: but surprisingly, the Holy Spirit has not preserved for us numbers regarding the death toll.</a:t>
            </a:r>
          </a:p>
          <a:p>
            <a:pPr algn="ctr">
              <a:spcAft>
                <a:spcPts val="1333"/>
              </a:spcAft>
            </a:pPr>
            <a:r>
              <a:rPr lang="en-US" sz="3300" b="1" dirty="0"/>
              <a:t>Much more is said about those taken captive.</a:t>
            </a:r>
          </a:p>
          <a:p>
            <a:pPr algn="ctr">
              <a:spcAft>
                <a:spcPts val="1333"/>
              </a:spcAft>
            </a:pPr>
            <a:r>
              <a:rPr lang="en-US" sz="3556" b="1" dirty="0"/>
              <a:t>Good figs of Jeremiah’s vision (Jer. 24:1-10)</a:t>
            </a:r>
          </a:p>
        </p:txBody>
      </p:sp>
    </p:spTree>
    <p:extLst>
      <p:ext uri="{BB962C8B-B14F-4D97-AF65-F5344CB8AC3E}">
        <p14:creationId xmlns:p14="http://schemas.microsoft.com/office/powerpoint/2010/main" val="3971538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5796" y="1925323"/>
            <a:ext cx="8386306" cy="1938992"/>
          </a:xfrm>
          <a:prstGeom prst="rect">
            <a:avLst/>
          </a:prstGeom>
          <a:noFill/>
        </p:spPr>
        <p:txBody>
          <a:bodyPr wrap="square" rtlCol="0">
            <a:spAutoFit/>
          </a:bodyPr>
          <a:lstStyle/>
          <a:p>
            <a:pPr algn="ctr">
              <a:spcAft>
                <a:spcPts val="2000"/>
              </a:spcAft>
            </a:pPr>
            <a:r>
              <a:rPr lang="en-US" sz="5800" b="1" dirty="0"/>
              <a:t>The Jewish Persecution of Antiochus IV Epiphanes</a:t>
            </a:r>
            <a:endParaRPr lang="en-US" sz="5800" dirty="0"/>
          </a:p>
        </p:txBody>
      </p:sp>
    </p:spTree>
    <p:extLst>
      <p:ext uri="{BB962C8B-B14F-4D97-AF65-F5344CB8AC3E}">
        <p14:creationId xmlns:p14="http://schemas.microsoft.com/office/powerpoint/2010/main" val="17534833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1474241"/>
            <a:ext cx="8441636" cy="3849324"/>
          </a:xfrm>
          <a:prstGeom prst="rect">
            <a:avLst/>
          </a:prstGeom>
          <a:noFill/>
        </p:spPr>
        <p:txBody>
          <a:bodyPr wrap="square" rtlCol="0">
            <a:spAutoFit/>
          </a:bodyPr>
          <a:lstStyle/>
          <a:p>
            <a:pPr algn="ctr">
              <a:spcAft>
                <a:spcPts val="1333"/>
              </a:spcAft>
            </a:pPr>
            <a:r>
              <a:rPr lang="en-US" sz="3333" b="1" dirty="0"/>
              <a:t>The persecution prophesied in Daniel 11 and fulfilled in the period between the testaments was of a much different nature.</a:t>
            </a:r>
          </a:p>
          <a:p>
            <a:pPr algn="ctr">
              <a:spcAft>
                <a:spcPts val="1333"/>
              </a:spcAft>
            </a:pPr>
            <a:r>
              <a:rPr lang="en-US" sz="3333" b="1" dirty="0"/>
              <a:t>The temple was not destroyed, nor the walls of Jerusalem torn down, but it was an attempt to exterminate the Jewish religion in a way never seen “since there was a nation” (Dan. 12:1b). </a:t>
            </a:r>
          </a:p>
        </p:txBody>
      </p:sp>
    </p:spTree>
    <p:extLst>
      <p:ext uri="{BB962C8B-B14F-4D97-AF65-F5344CB8AC3E}">
        <p14:creationId xmlns:p14="http://schemas.microsoft.com/office/powerpoint/2010/main" val="3248491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474241"/>
            <a:ext cx="8441636" cy="3121367"/>
          </a:xfrm>
          <a:prstGeom prst="rect">
            <a:avLst/>
          </a:prstGeom>
          <a:noFill/>
        </p:spPr>
        <p:txBody>
          <a:bodyPr wrap="square" rtlCol="0">
            <a:spAutoFit/>
          </a:bodyPr>
          <a:lstStyle/>
          <a:p>
            <a:pPr algn="ctr">
              <a:spcAft>
                <a:spcPts val="1333"/>
              </a:spcAft>
            </a:pPr>
            <a:r>
              <a:rPr lang="en-US" sz="3000" b="1" dirty="0"/>
              <a:t>Influence of Greeks led to building of a gymnasium in Jerusalem causing many Jewish men to forsake “the holy covenant” and live as Gentiles.</a:t>
            </a:r>
          </a:p>
          <a:p>
            <a:pPr algn="ctr">
              <a:spcAft>
                <a:spcPts val="1333"/>
              </a:spcAft>
            </a:pPr>
            <a:r>
              <a:rPr lang="en-US" sz="3200" b="1" dirty="0"/>
              <a:t>Some literally made themselves “uncircumcised” in some way to participate naked in these athletic contests (1 Macc. 1:14-15). </a:t>
            </a:r>
          </a:p>
        </p:txBody>
      </p:sp>
    </p:spTree>
    <p:extLst>
      <p:ext uri="{BB962C8B-B14F-4D97-AF65-F5344CB8AC3E}">
        <p14:creationId xmlns:p14="http://schemas.microsoft.com/office/powerpoint/2010/main" val="2417770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591339" y="809356"/>
            <a:ext cx="5247861" cy="4031873"/>
          </a:xfrm>
          <a:prstGeom prst="rect">
            <a:avLst/>
          </a:prstGeom>
          <a:noFill/>
        </p:spPr>
        <p:txBody>
          <a:bodyPr wrap="square" rtlCol="0">
            <a:spAutoFit/>
          </a:bodyPr>
          <a:lstStyle/>
          <a:p>
            <a:r>
              <a:rPr lang="en-US" sz="3200" b="1" dirty="0"/>
              <a:t>When Antiochus IV took the throne, he was given the surname, Epiphanes “illustrious” but his extreme behavior led some of his own people to change his surname to </a:t>
            </a:r>
            <a:r>
              <a:rPr lang="en-US" sz="3200" b="1" dirty="0" err="1"/>
              <a:t>Epimanes</a:t>
            </a:r>
            <a:r>
              <a:rPr lang="en-US" sz="3200" b="1" dirty="0"/>
              <a:t> “madman” (Livy, </a:t>
            </a:r>
            <a:r>
              <a:rPr lang="en-US" sz="3200" b="1" i="1" dirty="0"/>
              <a:t>History of Rome</a:t>
            </a:r>
            <a:r>
              <a:rPr lang="en-US" sz="3200" b="1" dirty="0"/>
              <a:t> 41.19). </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524341" y="1276414"/>
            <a:ext cx="2772787"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486680" y="3998026"/>
            <a:ext cx="2876468" cy="400110"/>
          </a:xfrm>
          <a:prstGeom prst="rect">
            <a:avLst/>
          </a:prstGeom>
          <a:noFill/>
        </p:spPr>
        <p:txBody>
          <a:bodyPr wrap="square" rtlCol="0">
            <a:spAutoFit/>
          </a:bodyPr>
          <a:lstStyle/>
          <a:p>
            <a:pPr algn="ctr"/>
            <a:r>
              <a:rPr lang="en-US" sz="2000" b="1" dirty="0"/>
              <a:t>Antiochus IV Epiphanes</a:t>
            </a:r>
          </a:p>
        </p:txBody>
      </p:sp>
    </p:spTree>
    <p:extLst>
      <p:ext uri="{BB962C8B-B14F-4D97-AF65-F5344CB8AC3E}">
        <p14:creationId xmlns:p14="http://schemas.microsoft.com/office/powerpoint/2010/main" val="3073331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723860" y="805387"/>
            <a:ext cx="5168349" cy="4362220"/>
          </a:xfrm>
          <a:prstGeom prst="rect">
            <a:avLst/>
          </a:prstGeom>
          <a:noFill/>
        </p:spPr>
        <p:txBody>
          <a:bodyPr wrap="square" rtlCol="0">
            <a:spAutoFit/>
          </a:bodyPr>
          <a:lstStyle/>
          <a:p>
            <a:pPr>
              <a:spcAft>
                <a:spcPts val="1333"/>
              </a:spcAft>
            </a:pPr>
            <a:r>
              <a:rPr lang="en-US" sz="3333" b="1" dirty="0"/>
              <a:t>That was certainly an apt description of him in his treatment of the Jews.</a:t>
            </a:r>
          </a:p>
          <a:p>
            <a:r>
              <a:rPr lang="en-US" sz="3333" b="1" dirty="0"/>
              <a:t>Following a failed effort to conquer Egypt, falsely believing there was a revolt among the Jews, he assaulted Jerusalem. </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524341" y="1276414"/>
            <a:ext cx="2772787"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486680" y="3998026"/>
            <a:ext cx="2876468" cy="400110"/>
          </a:xfrm>
          <a:prstGeom prst="rect">
            <a:avLst/>
          </a:prstGeom>
          <a:noFill/>
        </p:spPr>
        <p:txBody>
          <a:bodyPr wrap="square" rtlCol="0">
            <a:spAutoFit/>
          </a:bodyPr>
          <a:lstStyle/>
          <a:p>
            <a:pPr algn="ctr"/>
            <a:r>
              <a:rPr lang="en-US" sz="2000" b="1" dirty="0"/>
              <a:t>Antiochus IV Epiphanes</a:t>
            </a:r>
          </a:p>
        </p:txBody>
      </p:sp>
    </p:spTree>
    <p:extLst>
      <p:ext uri="{BB962C8B-B14F-4D97-AF65-F5344CB8AC3E}">
        <p14:creationId xmlns:p14="http://schemas.microsoft.com/office/powerpoint/2010/main" val="2092724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676840" y="600091"/>
            <a:ext cx="5467160" cy="4708981"/>
          </a:xfrm>
          <a:prstGeom prst="rect">
            <a:avLst/>
          </a:prstGeom>
          <a:noFill/>
        </p:spPr>
        <p:txBody>
          <a:bodyPr wrap="square" rtlCol="0">
            <a:spAutoFit/>
          </a:bodyPr>
          <a:lstStyle/>
          <a:p>
            <a:pPr>
              <a:spcAft>
                <a:spcPts val="1333"/>
              </a:spcAft>
            </a:pPr>
            <a:r>
              <a:rPr lang="en-US" sz="2900" b="1" dirty="0"/>
              <a:t>“Then there were massacres of young and old, destruction of women and children, slayings of virgins and infants. Within the total of three days eighty thousand were destroyed, forty thousand in hand-to-hand fighting, and as many were sold into slavery as were killed” (2 Macc. 5:13-14, NETS). </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524341" y="1276414"/>
            <a:ext cx="2772787"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486680" y="3998026"/>
            <a:ext cx="2876468" cy="400110"/>
          </a:xfrm>
          <a:prstGeom prst="rect">
            <a:avLst/>
          </a:prstGeom>
          <a:noFill/>
        </p:spPr>
        <p:txBody>
          <a:bodyPr wrap="square" rtlCol="0">
            <a:spAutoFit/>
          </a:bodyPr>
          <a:lstStyle/>
          <a:p>
            <a:pPr algn="ctr"/>
            <a:r>
              <a:rPr lang="en-US" sz="2000" b="1" dirty="0"/>
              <a:t>Antiochus IV Epiphanes</a:t>
            </a:r>
          </a:p>
        </p:txBody>
      </p:sp>
    </p:spTree>
    <p:extLst>
      <p:ext uri="{BB962C8B-B14F-4D97-AF65-F5344CB8AC3E}">
        <p14:creationId xmlns:p14="http://schemas.microsoft.com/office/powerpoint/2010/main" val="1540357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690092" y="884900"/>
            <a:ext cx="5453908" cy="3921586"/>
          </a:xfrm>
          <a:prstGeom prst="rect">
            <a:avLst/>
          </a:prstGeom>
          <a:noFill/>
        </p:spPr>
        <p:txBody>
          <a:bodyPr wrap="square" rtlCol="0">
            <a:spAutoFit/>
          </a:bodyPr>
          <a:lstStyle/>
          <a:p>
            <a:pPr>
              <a:spcAft>
                <a:spcPts val="1333"/>
              </a:spcAft>
            </a:pPr>
            <a:r>
              <a:rPr lang="en-US" sz="3400" b="1" dirty="0"/>
              <a:t>This toll of death and deportation is much higher than the biblical record reveals to us during the fall of Jerusalem in 587 BC. </a:t>
            </a:r>
          </a:p>
          <a:p>
            <a:pPr>
              <a:spcAft>
                <a:spcPts val="1333"/>
              </a:spcAft>
            </a:pPr>
            <a:r>
              <a:rPr lang="en-US" sz="3400" b="1" dirty="0"/>
              <a:t>But that was only the beginning!</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524341" y="1276414"/>
            <a:ext cx="2772787"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486680" y="3998026"/>
            <a:ext cx="2876468" cy="400110"/>
          </a:xfrm>
          <a:prstGeom prst="rect">
            <a:avLst/>
          </a:prstGeom>
          <a:noFill/>
        </p:spPr>
        <p:txBody>
          <a:bodyPr wrap="square" rtlCol="0">
            <a:spAutoFit/>
          </a:bodyPr>
          <a:lstStyle/>
          <a:p>
            <a:pPr algn="ctr"/>
            <a:r>
              <a:rPr lang="en-US" sz="2000" b="1" dirty="0"/>
              <a:t>Antiochus IV Epiphanes</a:t>
            </a:r>
          </a:p>
        </p:txBody>
      </p:sp>
    </p:spTree>
    <p:extLst>
      <p:ext uri="{BB962C8B-B14F-4D97-AF65-F5344CB8AC3E}">
        <p14:creationId xmlns:p14="http://schemas.microsoft.com/office/powerpoint/2010/main" val="3278275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803251" y="1477819"/>
            <a:ext cx="7456408" cy="3529043"/>
          </a:xfrm>
          <a:prstGeom prst="rect">
            <a:avLst/>
          </a:prstGeom>
          <a:noFill/>
        </p:spPr>
        <p:txBody>
          <a:bodyPr wrap="square" rtlCol="0">
            <a:spAutoFit/>
          </a:bodyPr>
          <a:lstStyle/>
          <a:p>
            <a:pPr algn="ctr">
              <a:spcAft>
                <a:spcPts val="2000"/>
              </a:spcAft>
            </a:pPr>
            <a:r>
              <a:rPr lang="en-US" sz="3556" b="1" dirty="0"/>
              <a:t>Preston claimed I teach:</a:t>
            </a:r>
          </a:p>
          <a:p>
            <a:pPr algn="ctr">
              <a:spcAft>
                <a:spcPts val="2000"/>
              </a:spcAft>
            </a:pPr>
            <a:r>
              <a:rPr lang="en-US" sz="3111" b="1" dirty="0"/>
              <a:t>“God was done with Israel at the cross” and </a:t>
            </a:r>
          </a:p>
          <a:p>
            <a:pPr algn="ctr">
              <a:spcAft>
                <a:spcPts val="2000"/>
              </a:spcAft>
            </a:pPr>
            <a:r>
              <a:rPr lang="en-US" sz="3111" b="1" dirty="0"/>
              <a:t>The old law was “no longer applicable” after the cross </a:t>
            </a:r>
            <a:r>
              <a:rPr lang="en-US" sz="2222" dirty="0"/>
              <a:t>(first video and repeated)</a:t>
            </a:r>
          </a:p>
          <a:p>
            <a:pPr algn="ctr">
              <a:spcAft>
                <a:spcPts val="2000"/>
              </a:spcAft>
            </a:pPr>
            <a:r>
              <a:rPr lang="en-US" sz="4444" b="1" dirty="0"/>
              <a:t>I never said that!</a:t>
            </a:r>
          </a:p>
        </p:txBody>
      </p:sp>
    </p:spTree>
    <p:extLst>
      <p:ext uri="{BB962C8B-B14F-4D97-AF65-F5344CB8AC3E}">
        <p14:creationId xmlns:p14="http://schemas.microsoft.com/office/powerpoint/2010/main" val="3276289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538781" y="792135"/>
            <a:ext cx="5300419" cy="4278094"/>
          </a:xfrm>
          <a:prstGeom prst="rect">
            <a:avLst/>
          </a:prstGeom>
          <a:noFill/>
        </p:spPr>
        <p:txBody>
          <a:bodyPr wrap="square" rtlCol="0">
            <a:spAutoFit/>
          </a:bodyPr>
          <a:lstStyle/>
          <a:p>
            <a:pPr>
              <a:spcAft>
                <a:spcPts val="1333"/>
              </a:spcAft>
            </a:pPr>
            <a:r>
              <a:rPr lang="en-US" sz="3400" b="1" dirty="0"/>
              <a:t>Antiochus himself went into the temple, took away the altar, the lampstand, the table of shewbread, the veil, and the “crown” with the gold and silver vessels, and 1,800 talents (1 Macc. 1:21-24; 2 Macc. 5:15-16, 21).</a:t>
            </a:r>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524341" y="1276414"/>
            <a:ext cx="2772787" cy="2688193"/>
          </a:xfrm>
          <a:prstGeom prst="rect">
            <a:avLst/>
          </a:prstGeom>
          <a:effectLst>
            <a:outerShdw blurRad="177800" dist="38100" dir="2700000" sx="103000" sy="103000" algn="tl" rotWithShape="0">
              <a:prstClr val="black">
                <a:alpha val="40000"/>
              </a:prstClr>
            </a:outerShdw>
          </a:effectLst>
        </p:spPr>
      </p:pic>
      <p:sp>
        <p:nvSpPr>
          <p:cNvPr id="2" name="TextBox 1">
            <a:extLst>
              <a:ext uri="{FF2B5EF4-FFF2-40B4-BE49-F238E27FC236}">
                <a16:creationId xmlns:a16="http://schemas.microsoft.com/office/drawing/2014/main" id="{E9E5418E-92F7-AF47-A8DB-EF0D3830BB00}"/>
              </a:ext>
            </a:extLst>
          </p:cNvPr>
          <p:cNvSpPr txBox="1"/>
          <p:nvPr/>
        </p:nvSpPr>
        <p:spPr>
          <a:xfrm>
            <a:off x="486680" y="3998026"/>
            <a:ext cx="2876468" cy="400110"/>
          </a:xfrm>
          <a:prstGeom prst="rect">
            <a:avLst/>
          </a:prstGeom>
          <a:noFill/>
        </p:spPr>
        <p:txBody>
          <a:bodyPr wrap="square" rtlCol="0">
            <a:spAutoFit/>
          </a:bodyPr>
          <a:lstStyle/>
          <a:p>
            <a:pPr algn="ctr"/>
            <a:r>
              <a:rPr lang="en-US" sz="2000" b="1" dirty="0"/>
              <a:t>Antiochus IV Epiphanes</a:t>
            </a:r>
          </a:p>
        </p:txBody>
      </p:sp>
    </p:spTree>
    <p:extLst>
      <p:ext uri="{BB962C8B-B14F-4D97-AF65-F5344CB8AC3E}">
        <p14:creationId xmlns:p14="http://schemas.microsoft.com/office/powerpoint/2010/main" val="2896875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474242"/>
            <a:ext cx="8454888" cy="3293209"/>
          </a:xfrm>
          <a:prstGeom prst="rect">
            <a:avLst/>
          </a:prstGeom>
          <a:noFill/>
        </p:spPr>
        <p:txBody>
          <a:bodyPr wrap="square" rtlCol="0">
            <a:spAutoFit/>
          </a:bodyPr>
          <a:lstStyle/>
          <a:p>
            <a:pPr algn="ctr">
              <a:spcAft>
                <a:spcPts val="1333"/>
              </a:spcAft>
            </a:pPr>
            <a:r>
              <a:rPr lang="en-US" sz="2600" b="1" dirty="0"/>
              <a:t>“Therefore there was a great mourning in Israel, in every place where they were; So that the princes and elders mourned, the virgins and young men were made feeble, and the beauty of women was changed. Every bridegroom took up lamentation, and she that sat in the marriage chamber was in heaviness, the land also was moved for the inhabitants thereof, and all the house of Jacob was covered with confusion” (1 Macc. 1:25-28, KJV). </a:t>
            </a:r>
          </a:p>
        </p:txBody>
      </p:sp>
    </p:spTree>
    <p:extLst>
      <p:ext uri="{BB962C8B-B14F-4D97-AF65-F5344CB8AC3E}">
        <p14:creationId xmlns:p14="http://schemas.microsoft.com/office/powerpoint/2010/main" val="812246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91548" y="1474241"/>
            <a:ext cx="8481392" cy="3787960"/>
          </a:xfrm>
          <a:prstGeom prst="rect">
            <a:avLst/>
          </a:prstGeom>
          <a:noFill/>
        </p:spPr>
        <p:txBody>
          <a:bodyPr wrap="square" rtlCol="0">
            <a:spAutoFit/>
          </a:bodyPr>
          <a:lstStyle/>
          <a:p>
            <a:pPr algn="ctr">
              <a:spcAft>
                <a:spcPts val="1333"/>
              </a:spcAft>
            </a:pPr>
            <a:r>
              <a:rPr lang="en-US" sz="3333" b="1" dirty="0"/>
              <a:t>Antiochus commanded one of his officers, Apollonius, with a force of 22,000 to kill those “in their best age” and to sell the young and women (2 Macc. 5:24). </a:t>
            </a:r>
          </a:p>
          <a:p>
            <a:pPr algn="ctr">
              <a:spcAft>
                <a:spcPts val="1333"/>
              </a:spcAft>
            </a:pPr>
            <a:r>
              <a:rPr lang="en-US" sz="3200" b="1" dirty="0"/>
              <a:t>During later incursions, Jerusalem was further plundered and set on fire with houses and walls pulled down “on every side” (1 Macc. 1:31). </a:t>
            </a:r>
          </a:p>
        </p:txBody>
      </p:sp>
    </p:spTree>
    <p:extLst>
      <p:ext uri="{BB962C8B-B14F-4D97-AF65-F5344CB8AC3E}">
        <p14:creationId xmlns:p14="http://schemas.microsoft.com/office/powerpoint/2010/main" val="7932540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37321" y="1474241"/>
            <a:ext cx="8269357" cy="3542252"/>
          </a:xfrm>
          <a:prstGeom prst="rect">
            <a:avLst/>
          </a:prstGeom>
          <a:noFill/>
        </p:spPr>
        <p:txBody>
          <a:bodyPr wrap="square" rtlCol="0">
            <a:spAutoFit/>
          </a:bodyPr>
          <a:lstStyle/>
          <a:p>
            <a:pPr algn="ctr">
              <a:spcAft>
                <a:spcPts val="1333"/>
              </a:spcAft>
            </a:pPr>
            <a:r>
              <a:rPr lang="en-US" sz="3556" b="1" dirty="0"/>
              <a:t>The oldest portion of Jerusalem, known as the City of David, was seized and made a citadel for the forces of Antiochus. </a:t>
            </a:r>
          </a:p>
          <a:p>
            <a:pPr algn="ctr">
              <a:spcAft>
                <a:spcPts val="1333"/>
              </a:spcAft>
            </a:pPr>
            <a:r>
              <a:rPr lang="en-US" sz="3556" b="1" dirty="0"/>
              <a:t>In addition to this spoil and slaughter the focus soon shifted to a direct attack on the faith of the Jews. </a:t>
            </a:r>
          </a:p>
        </p:txBody>
      </p:sp>
    </p:spTree>
    <p:extLst>
      <p:ext uri="{BB962C8B-B14F-4D97-AF65-F5344CB8AC3E}">
        <p14:creationId xmlns:p14="http://schemas.microsoft.com/office/powerpoint/2010/main" val="3610204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1474241"/>
            <a:ext cx="8441636" cy="3542252"/>
          </a:xfrm>
          <a:prstGeom prst="rect">
            <a:avLst/>
          </a:prstGeom>
          <a:noFill/>
        </p:spPr>
        <p:txBody>
          <a:bodyPr wrap="square" rtlCol="0">
            <a:spAutoFit/>
          </a:bodyPr>
          <a:lstStyle/>
          <a:p>
            <a:pPr algn="ctr">
              <a:spcAft>
                <a:spcPts val="1333"/>
              </a:spcAft>
            </a:pPr>
            <a:r>
              <a:rPr lang="en-US" sz="3556" b="1" dirty="0"/>
              <a:t>Daily sacrifice at the temple was stopped for three and a half years (Josephus, </a:t>
            </a:r>
            <a:r>
              <a:rPr lang="en-US" sz="3556" b="1" i="1" dirty="0"/>
              <a:t>Wars of the Jews</a:t>
            </a:r>
            <a:r>
              <a:rPr lang="en-US" sz="3556" b="1" dirty="0"/>
              <a:t> 1.1). </a:t>
            </a:r>
          </a:p>
          <a:p>
            <a:pPr algn="ctr">
              <a:spcAft>
                <a:spcPts val="1333"/>
              </a:spcAft>
            </a:pPr>
            <a:r>
              <a:rPr lang="en-US" sz="3556" b="1" dirty="0"/>
              <a:t>The temple was dedicated to Jupiter with unclean sacrifices and sexual immorality practiced within its courts (2 Macc. 6:2-5). </a:t>
            </a:r>
          </a:p>
        </p:txBody>
      </p:sp>
    </p:spTree>
    <p:extLst>
      <p:ext uri="{BB962C8B-B14F-4D97-AF65-F5344CB8AC3E}">
        <p14:creationId xmlns:p14="http://schemas.microsoft.com/office/powerpoint/2010/main" val="30628441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91548" y="1474242"/>
            <a:ext cx="8507896" cy="3470309"/>
          </a:xfrm>
          <a:prstGeom prst="rect">
            <a:avLst/>
          </a:prstGeom>
          <a:noFill/>
        </p:spPr>
        <p:txBody>
          <a:bodyPr wrap="square" rtlCol="0">
            <a:spAutoFit/>
          </a:bodyPr>
          <a:lstStyle/>
          <a:p>
            <a:pPr algn="ctr">
              <a:spcAft>
                <a:spcPts val="1333"/>
              </a:spcAft>
            </a:pPr>
            <a:r>
              <a:rPr lang="en-US" sz="3400" b="1" dirty="0"/>
              <a:t>Observance of the Sabbath and Jewish festivals was prohibited with those who disobeyed being put to death (2 Macc. 6:6, 9). </a:t>
            </a:r>
          </a:p>
          <a:p>
            <a:pPr algn="ctr">
              <a:spcAft>
                <a:spcPts val="1333"/>
              </a:spcAft>
            </a:pPr>
            <a:r>
              <a:rPr lang="en-US" sz="3400" b="1" dirty="0"/>
              <a:t>Some who hid in caves to observe the Sabbath were found and burned to death all together (2 Macc. 6:11). </a:t>
            </a:r>
          </a:p>
        </p:txBody>
      </p:sp>
    </p:spTree>
    <p:extLst>
      <p:ext uri="{BB962C8B-B14F-4D97-AF65-F5344CB8AC3E}">
        <p14:creationId xmlns:p14="http://schemas.microsoft.com/office/powerpoint/2010/main" val="3386050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799" y="1474241"/>
            <a:ext cx="8507897" cy="3741794"/>
          </a:xfrm>
          <a:prstGeom prst="rect">
            <a:avLst/>
          </a:prstGeom>
          <a:noFill/>
        </p:spPr>
        <p:txBody>
          <a:bodyPr wrap="square" rtlCol="0">
            <a:spAutoFit/>
          </a:bodyPr>
          <a:lstStyle/>
          <a:p>
            <a:pPr algn="ctr">
              <a:spcAft>
                <a:spcPts val="1333"/>
              </a:spcAft>
            </a:pPr>
            <a:r>
              <a:rPr lang="en-US" sz="3333" b="1" dirty="0"/>
              <a:t>Circumcision was forbidden and women who let their children be circumcised were publicly killed with their babies hanging around their necks (2 Macc. 6:10; 1 Macc. 1:60-61). </a:t>
            </a:r>
          </a:p>
          <a:p>
            <a:pPr algn="ctr">
              <a:spcAft>
                <a:spcPts val="1333"/>
              </a:spcAft>
            </a:pPr>
            <a:r>
              <a:rPr lang="en-US" sz="3100" b="1" dirty="0"/>
              <a:t>All Hebrew Scriptures that could be found were burned and anyone found with any portion of the Scriptures was put to death (1 Macc. 1:56-58). </a:t>
            </a:r>
          </a:p>
        </p:txBody>
      </p:sp>
    </p:spTree>
    <p:extLst>
      <p:ext uri="{BB962C8B-B14F-4D97-AF65-F5344CB8AC3E}">
        <p14:creationId xmlns:p14="http://schemas.microsoft.com/office/powerpoint/2010/main" val="1965879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1474241"/>
            <a:ext cx="8481392" cy="4016036"/>
          </a:xfrm>
          <a:prstGeom prst="rect">
            <a:avLst/>
          </a:prstGeom>
          <a:noFill/>
        </p:spPr>
        <p:txBody>
          <a:bodyPr wrap="square" rtlCol="0">
            <a:spAutoFit/>
          </a:bodyPr>
          <a:lstStyle/>
          <a:p>
            <a:pPr algn="ctr">
              <a:spcAft>
                <a:spcPts val="1333"/>
              </a:spcAft>
            </a:pPr>
            <a:r>
              <a:rPr lang="en-US" sz="3200" b="1" dirty="0"/>
              <a:t>Pagan shrines were erected all throughout Palestine and Jews were compelled to practice pagan worship. </a:t>
            </a:r>
          </a:p>
          <a:p>
            <a:pPr algn="ctr">
              <a:spcAft>
                <a:spcPts val="1333"/>
              </a:spcAft>
            </a:pPr>
            <a:r>
              <a:rPr lang="en-US" sz="3200" b="1" dirty="0"/>
              <a:t>1 and 2 Maccabees record the details of this horrific time. </a:t>
            </a:r>
          </a:p>
          <a:p>
            <a:pPr algn="ctr">
              <a:spcAft>
                <a:spcPts val="1333"/>
              </a:spcAft>
            </a:pPr>
            <a:r>
              <a:rPr lang="en-US" sz="3200" b="1" dirty="0"/>
              <a:t>2 Maccabees 5-7 like a portion of </a:t>
            </a:r>
            <a:r>
              <a:rPr lang="en-US" sz="3200" b="1" i="1" dirty="0"/>
              <a:t>Foxe’s Book of Martyrs; </a:t>
            </a:r>
            <a:r>
              <a:rPr lang="en-US" sz="3200" b="1" dirty="0"/>
              <a:t>torture and execution of faithful. </a:t>
            </a:r>
          </a:p>
        </p:txBody>
      </p:sp>
    </p:spTree>
    <p:extLst>
      <p:ext uri="{BB962C8B-B14F-4D97-AF65-F5344CB8AC3E}">
        <p14:creationId xmlns:p14="http://schemas.microsoft.com/office/powerpoint/2010/main" val="4136685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91547" y="1474241"/>
            <a:ext cx="8521149" cy="3213700"/>
          </a:xfrm>
          <a:prstGeom prst="rect">
            <a:avLst/>
          </a:prstGeom>
          <a:noFill/>
        </p:spPr>
        <p:txBody>
          <a:bodyPr wrap="square" rtlCol="0">
            <a:spAutoFit/>
          </a:bodyPr>
          <a:lstStyle/>
          <a:p>
            <a:pPr algn="ctr">
              <a:spcAft>
                <a:spcPts val="1333"/>
              </a:spcAft>
            </a:pPr>
            <a:r>
              <a:rPr lang="en-US" sz="3200" b="1" dirty="0"/>
              <a:t>Reign of Antiochus IV Epiphanes was brief; Jews eventually delivered from trials by the rise of a Jewish resistance led by Judas Maccabeus. </a:t>
            </a:r>
          </a:p>
          <a:p>
            <a:pPr algn="ctr">
              <a:spcAft>
                <a:spcPts val="1333"/>
              </a:spcAft>
            </a:pPr>
            <a:r>
              <a:rPr lang="en-US" sz="3200" b="1" dirty="0"/>
              <a:t>So traumatic in Jewish history commemorated annually by the Jews (including Jesus) as the “Feast of Dedication” (John 10:22) or Hanukkah.</a:t>
            </a:r>
          </a:p>
        </p:txBody>
      </p:sp>
    </p:spTree>
    <p:extLst>
      <p:ext uri="{BB962C8B-B14F-4D97-AF65-F5344CB8AC3E}">
        <p14:creationId xmlns:p14="http://schemas.microsoft.com/office/powerpoint/2010/main" val="1618288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474241"/>
            <a:ext cx="8415132" cy="3749744"/>
          </a:xfrm>
          <a:prstGeom prst="rect">
            <a:avLst/>
          </a:prstGeom>
          <a:noFill/>
        </p:spPr>
        <p:txBody>
          <a:bodyPr wrap="square" rtlCol="0">
            <a:spAutoFit/>
          </a:bodyPr>
          <a:lstStyle/>
          <a:p>
            <a:pPr algn="ctr">
              <a:spcAft>
                <a:spcPts val="1333"/>
              </a:spcAft>
            </a:pPr>
            <a:r>
              <a:rPr lang="en-US" sz="3200" b="1" dirty="0"/>
              <a:t>A level of persecution of Jewish faith unequalled “since there was a nation” (Dan. 12:1b). </a:t>
            </a:r>
          </a:p>
          <a:p>
            <a:pPr algn="ctr">
              <a:spcAft>
                <a:spcPts val="1333"/>
              </a:spcAft>
            </a:pPr>
            <a:r>
              <a:rPr lang="en-US" sz="3200" b="1" dirty="0"/>
              <a:t>Preston casually dismisses severity of this time.</a:t>
            </a:r>
          </a:p>
          <a:p>
            <a:pPr algn="ctr">
              <a:spcAft>
                <a:spcPts val="1333"/>
              </a:spcAft>
            </a:pPr>
            <a:r>
              <a:rPr lang="en-US" sz="3000" b="1" dirty="0"/>
              <a:t>Josephus in </a:t>
            </a:r>
            <a:r>
              <a:rPr lang="en-US" sz="3000" b="1" i="1" dirty="0"/>
              <a:t>Wars of the Jews</a:t>
            </a:r>
            <a:r>
              <a:rPr lang="en-US" sz="3000" b="1" dirty="0"/>
              <a:t>, primary source for fall of Jerusalem in AD 70, begins with an account of the persecution of Antiochus IV Epiphanes—not with the fall of Jerusalem in 587 BC.</a:t>
            </a:r>
          </a:p>
        </p:txBody>
      </p:sp>
    </p:spTree>
    <p:extLst>
      <p:ext uri="{BB962C8B-B14F-4D97-AF65-F5344CB8AC3E}">
        <p14:creationId xmlns:p14="http://schemas.microsoft.com/office/powerpoint/2010/main" val="4248174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611321" y="1016002"/>
            <a:ext cx="7800814" cy="3661836"/>
          </a:xfrm>
          <a:prstGeom prst="rect">
            <a:avLst/>
          </a:prstGeom>
          <a:noFill/>
        </p:spPr>
        <p:txBody>
          <a:bodyPr wrap="square" rtlCol="0">
            <a:spAutoFit/>
          </a:bodyPr>
          <a:lstStyle/>
          <a:p>
            <a:pPr algn="ctr">
              <a:spcAft>
                <a:spcPts val="2000"/>
              </a:spcAft>
            </a:pPr>
            <a:r>
              <a:rPr lang="en-US" sz="6667" b="1" dirty="0"/>
              <a:t>Kyle Pope</a:t>
            </a:r>
            <a:endParaRPr lang="en-US" sz="6667" dirty="0"/>
          </a:p>
          <a:p>
            <a:pPr algn="ctr"/>
            <a:r>
              <a:rPr lang="en-US" sz="4889" b="1" dirty="0"/>
              <a:t>Olsen Park church of Christ</a:t>
            </a:r>
          </a:p>
          <a:p>
            <a:pPr algn="ctr">
              <a:spcAft>
                <a:spcPts val="1333"/>
              </a:spcAft>
            </a:pPr>
            <a:r>
              <a:rPr lang="en-US" sz="4889" b="1" dirty="0"/>
              <a:t>Amarillo, Texas</a:t>
            </a:r>
          </a:p>
          <a:p>
            <a:pPr algn="ctr">
              <a:spcAft>
                <a:spcPts val="1333"/>
              </a:spcAft>
            </a:pPr>
            <a:r>
              <a:rPr lang="en-US" sz="4000" b="1" dirty="0" err="1"/>
              <a:t>www.olsenpark.com</a:t>
            </a:r>
            <a:endParaRPr lang="en-US" sz="4000" dirty="0"/>
          </a:p>
        </p:txBody>
      </p:sp>
    </p:spTree>
    <p:extLst>
      <p:ext uri="{BB962C8B-B14F-4D97-AF65-F5344CB8AC3E}">
        <p14:creationId xmlns:p14="http://schemas.microsoft.com/office/powerpoint/2010/main" val="3186778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714644" y="1491071"/>
            <a:ext cx="7637779" cy="4024820"/>
          </a:xfrm>
          <a:prstGeom prst="rect">
            <a:avLst/>
          </a:prstGeom>
          <a:noFill/>
        </p:spPr>
        <p:txBody>
          <a:bodyPr wrap="square" rtlCol="0">
            <a:spAutoFit/>
          </a:bodyPr>
          <a:lstStyle/>
          <a:p>
            <a:pPr algn="ctr">
              <a:spcAft>
                <a:spcPts val="2000"/>
              </a:spcAft>
            </a:pPr>
            <a:r>
              <a:rPr lang="en-US" sz="3556" b="1" dirty="0"/>
              <a:t>What I teach:</a:t>
            </a:r>
          </a:p>
          <a:p>
            <a:pPr algn="ctr">
              <a:spcAft>
                <a:spcPts val="2000"/>
              </a:spcAft>
            </a:pPr>
            <a:r>
              <a:rPr lang="en-US" sz="3111" b="1" dirty="0"/>
              <a:t>“Christ is the end of the law for righteousness to everyone who believes” (Rom. 10:4, NKJV). </a:t>
            </a:r>
          </a:p>
          <a:p>
            <a:pPr algn="ctr">
              <a:spcAft>
                <a:spcPts val="2000"/>
              </a:spcAft>
            </a:pPr>
            <a:r>
              <a:rPr lang="en-US" sz="3111" b="1" dirty="0"/>
              <a:t>In establishing His law, Christ, took “away the first that He may establish the second” (Heb. 10:9b).</a:t>
            </a:r>
            <a:endParaRPr lang="en-US" sz="2222" dirty="0"/>
          </a:p>
        </p:txBody>
      </p:sp>
    </p:spTree>
    <p:extLst>
      <p:ext uri="{BB962C8B-B14F-4D97-AF65-F5344CB8AC3E}">
        <p14:creationId xmlns:p14="http://schemas.microsoft.com/office/powerpoint/2010/main" val="1662007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2373053"/>
            <a:ext cx="8434523" cy="1015663"/>
          </a:xfrm>
          <a:prstGeom prst="rect">
            <a:avLst/>
          </a:prstGeom>
          <a:noFill/>
        </p:spPr>
        <p:txBody>
          <a:bodyPr wrap="square" rtlCol="0">
            <a:spAutoFit/>
          </a:bodyPr>
          <a:lstStyle/>
          <a:p>
            <a:pPr algn="ctr">
              <a:spcAft>
                <a:spcPts val="2000"/>
              </a:spcAft>
            </a:pPr>
            <a:r>
              <a:rPr lang="en-US" sz="6000" b="1" dirty="0"/>
              <a:t>“How Is This Possible?”</a:t>
            </a:r>
            <a:endParaRPr lang="en-US" sz="6000" dirty="0"/>
          </a:p>
        </p:txBody>
      </p:sp>
    </p:spTree>
    <p:extLst>
      <p:ext uri="{BB962C8B-B14F-4D97-AF65-F5344CB8AC3E}">
        <p14:creationId xmlns:p14="http://schemas.microsoft.com/office/powerpoint/2010/main" val="42586268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6" y="1722214"/>
            <a:ext cx="8415132" cy="2308324"/>
          </a:xfrm>
          <a:prstGeom prst="rect">
            <a:avLst/>
          </a:prstGeom>
          <a:noFill/>
        </p:spPr>
        <p:txBody>
          <a:bodyPr wrap="square" rtlCol="0">
            <a:spAutoFit/>
          </a:bodyPr>
          <a:lstStyle/>
          <a:p>
            <a:pPr algn="ctr">
              <a:spcAft>
                <a:spcPts val="1333"/>
              </a:spcAft>
            </a:pPr>
            <a:r>
              <a:rPr lang="en-US" sz="3600" b="1" dirty="0"/>
              <a:t>In Preston’s last videos he makes an argument to which he has devoted an entire book regarding the nature of the resurrection and Christ’s coming</a:t>
            </a:r>
            <a:r>
              <a:rPr lang="en-US" sz="3200" b="1" dirty="0"/>
              <a:t>.</a:t>
            </a:r>
          </a:p>
        </p:txBody>
      </p:sp>
    </p:spTree>
    <p:extLst>
      <p:ext uri="{BB962C8B-B14F-4D97-AF65-F5344CB8AC3E}">
        <p14:creationId xmlns:p14="http://schemas.microsoft.com/office/powerpoint/2010/main" val="29742633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995642" y="1394847"/>
            <a:ext cx="4752814" cy="2965042"/>
          </a:xfrm>
          <a:prstGeom prst="rect">
            <a:avLst/>
          </a:prstGeom>
          <a:noFill/>
        </p:spPr>
        <p:txBody>
          <a:bodyPr wrap="square" rtlCol="0">
            <a:spAutoFit/>
          </a:bodyPr>
          <a:lstStyle/>
          <a:p>
            <a:r>
              <a:rPr lang="en-US" sz="4000" b="1" dirty="0"/>
              <a:t>Don K. Preston, </a:t>
            </a:r>
            <a:r>
              <a:rPr lang="en-US" sz="4000" b="1" i="1" dirty="0"/>
              <a:t>How Is This Possible?  </a:t>
            </a:r>
            <a:r>
              <a:rPr lang="en-US" sz="3556" dirty="0"/>
              <a:t>(Ardmore, OK: </a:t>
            </a:r>
            <a:r>
              <a:rPr lang="en-US" sz="3556" dirty="0" err="1"/>
              <a:t>JaDon</a:t>
            </a:r>
            <a:r>
              <a:rPr lang="en-US" sz="3556" dirty="0"/>
              <a:t> Management, Inc., 3rd ed., 2009)</a:t>
            </a:r>
            <a:endParaRPr lang="en-US" sz="40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746517" y="672580"/>
            <a:ext cx="2898868" cy="4423654"/>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2707656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6" y="1722214"/>
            <a:ext cx="8415132" cy="2554545"/>
          </a:xfrm>
          <a:prstGeom prst="rect">
            <a:avLst/>
          </a:prstGeom>
          <a:noFill/>
        </p:spPr>
        <p:txBody>
          <a:bodyPr wrap="square" rtlCol="0">
            <a:spAutoFit/>
          </a:bodyPr>
          <a:lstStyle/>
          <a:p>
            <a:pPr algn="ctr">
              <a:spcAft>
                <a:spcPts val="1333"/>
              </a:spcAft>
            </a:pPr>
            <a:r>
              <a:rPr lang="en-US" sz="3200" b="1" dirty="0"/>
              <a:t>He charges me with inadequately explaining the meaning of 2 Timothy 2:17-18, which records that Hymenaeus and </a:t>
            </a:r>
            <a:r>
              <a:rPr lang="en-US" sz="3200" b="1" dirty="0" err="1"/>
              <a:t>Philetus</a:t>
            </a:r>
            <a:r>
              <a:rPr lang="en-US" sz="3200" b="1" dirty="0"/>
              <a:t> overthrew the faith of some by claiming “the resurrection is already past.”</a:t>
            </a:r>
            <a:endParaRPr lang="en-US" sz="2800" b="1" dirty="0"/>
          </a:p>
        </p:txBody>
      </p:sp>
    </p:spTree>
    <p:extLst>
      <p:ext uri="{BB962C8B-B14F-4D97-AF65-F5344CB8AC3E}">
        <p14:creationId xmlns:p14="http://schemas.microsoft.com/office/powerpoint/2010/main" val="13971405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6" y="1877197"/>
            <a:ext cx="8415132" cy="2062103"/>
          </a:xfrm>
          <a:prstGeom prst="rect">
            <a:avLst/>
          </a:prstGeom>
          <a:noFill/>
        </p:spPr>
        <p:txBody>
          <a:bodyPr wrap="square" rtlCol="0">
            <a:spAutoFit/>
          </a:bodyPr>
          <a:lstStyle/>
          <a:p>
            <a:pPr algn="ctr">
              <a:spcAft>
                <a:spcPts val="1333"/>
              </a:spcAft>
            </a:pPr>
            <a:r>
              <a:rPr lang="en-US" sz="3200" b="1" dirty="0"/>
              <a:t>He then argues, if the resurrection is to be an “earth burning, time ending event” how would it be possible for anyone to believe or convince others that it had already occurred?</a:t>
            </a:r>
            <a:endParaRPr lang="en-US" sz="2800" b="1" dirty="0"/>
          </a:p>
        </p:txBody>
      </p:sp>
    </p:spTree>
    <p:extLst>
      <p:ext uri="{BB962C8B-B14F-4D97-AF65-F5344CB8AC3E}">
        <p14:creationId xmlns:p14="http://schemas.microsoft.com/office/powerpoint/2010/main" val="2904998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6" y="1687414"/>
            <a:ext cx="8415132" cy="3046988"/>
          </a:xfrm>
          <a:prstGeom prst="rect">
            <a:avLst/>
          </a:prstGeom>
          <a:noFill/>
        </p:spPr>
        <p:txBody>
          <a:bodyPr wrap="square" rtlCol="0">
            <a:spAutoFit/>
          </a:bodyPr>
          <a:lstStyle/>
          <a:p>
            <a:pPr algn="ctr">
              <a:spcAft>
                <a:spcPts val="1333"/>
              </a:spcAft>
            </a:pPr>
            <a:r>
              <a:rPr lang="en-US" sz="3200" b="1" dirty="0"/>
              <a:t>He later made the same argument in an attempt to refute my evidence that the Greek word </a:t>
            </a:r>
            <a:r>
              <a:rPr lang="en-US" sz="3200" b="1" i="1" dirty="0"/>
              <a:t>parousia</a:t>
            </a:r>
            <a:r>
              <a:rPr lang="en-US" sz="3200" b="1" dirty="0"/>
              <a:t>, translated “coming” in numerous passages in reference to Christ’s return always refers to the actual presence of the one to whom it is applied.</a:t>
            </a:r>
            <a:endParaRPr lang="en-US" sz="2800" b="1" dirty="0"/>
          </a:p>
        </p:txBody>
      </p:sp>
    </p:spTree>
    <p:extLst>
      <p:ext uri="{BB962C8B-B14F-4D97-AF65-F5344CB8AC3E}">
        <p14:creationId xmlns:p14="http://schemas.microsoft.com/office/powerpoint/2010/main" val="8396856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2" y="1691218"/>
            <a:ext cx="8415132" cy="3490699"/>
          </a:xfrm>
          <a:prstGeom prst="rect">
            <a:avLst/>
          </a:prstGeom>
          <a:noFill/>
        </p:spPr>
        <p:txBody>
          <a:bodyPr wrap="square" rtlCol="0">
            <a:spAutoFit/>
          </a:bodyPr>
          <a:lstStyle/>
          <a:p>
            <a:pPr algn="ctr">
              <a:spcAft>
                <a:spcPts val="1333"/>
              </a:spcAft>
            </a:pPr>
            <a:r>
              <a:rPr lang="en-US" sz="3000" b="1" dirty="0"/>
              <a:t>He appealed to 2 Thessalonians 2:1-2, which he first claimed I “conveniently ignored,” then falsely claimed that I have built my views upon the wording of this text in the KJV. </a:t>
            </a:r>
          </a:p>
          <a:p>
            <a:pPr algn="ctr">
              <a:spcAft>
                <a:spcPts val="1333"/>
              </a:spcAft>
            </a:pPr>
            <a:r>
              <a:rPr lang="en-US" sz="3000" b="1" dirty="0"/>
              <a:t>How can I ignore something and yet at the same time build my belief system upon a certain translation of it?</a:t>
            </a:r>
          </a:p>
        </p:txBody>
      </p:sp>
    </p:spTree>
    <p:extLst>
      <p:ext uri="{BB962C8B-B14F-4D97-AF65-F5344CB8AC3E}">
        <p14:creationId xmlns:p14="http://schemas.microsoft.com/office/powerpoint/2010/main" val="7442818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2" y="1691218"/>
            <a:ext cx="8415132" cy="2659702"/>
          </a:xfrm>
          <a:prstGeom prst="rect">
            <a:avLst/>
          </a:prstGeom>
          <a:noFill/>
        </p:spPr>
        <p:txBody>
          <a:bodyPr wrap="square" rtlCol="0">
            <a:spAutoFit/>
          </a:bodyPr>
          <a:lstStyle/>
          <a:p>
            <a:pPr algn="ctr">
              <a:spcAft>
                <a:spcPts val="1333"/>
              </a:spcAft>
            </a:pPr>
            <a:r>
              <a:rPr lang="en-US" sz="3600" b="1" dirty="0"/>
              <a:t>Neither claim is true!</a:t>
            </a:r>
          </a:p>
          <a:p>
            <a:pPr algn="ctr">
              <a:spcAft>
                <a:spcPts val="1333"/>
              </a:spcAft>
            </a:pPr>
            <a:r>
              <a:rPr lang="en-US" sz="3000" b="1" dirty="0"/>
              <a:t>The text refers to the “coming (</a:t>
            </a:r>
            <a:r>
              <a:rPr lang="en-US" sz="3000" b="1" i="1" dirty="0"/>
              <a:t>parousia</a:t>
            </a:r>
            <a:r>
              <a:rPr lang="en-US" sz="3000" b="1" dirty="0"/>
              <a:t>) of our Lord Jesus Christ” and Paul urges them not to be shaken by those who would argue that “the day of Christ had come” (NKJV).</a:t>
            </a:r>
          </a:p>
        </p:txBody>
      </p:sp>
    </p:spTree>
    <p:extLst>
      <p:ext uri="{BB962C8B-B14F-4D97-AF65-F5344CB8AC3E}">
        <p14:creationId xmlns:p14="http://schemas.microsoft.com/office/powerpoint/2010/main" val="553902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62300" y="1892697"/>
            <a:ext cx="8415132" cy="2062103"/>
          </a:xfrm>
          <a:prstGeom prst="rect">
            <a:avLst/>
          </a:prstGeom>
          <a:noFill/>
        </p:spPr>
        <p:txBody>
          <a:bodyPr wrap="square" rtlCol="0">
            <a:spAutoFit/>
          </a:bodyPr>
          <a:lstStyle/>
          <a:p>
            <a:pPr algn="ctr">
              <a:spcAft>
                <a:spcPts val="1333"/>
              </a:spcAft>
            </a:pPr>
            <a:r>
              <a:rPr lang="en-US" sz="3200" b="1" dirty="0"/>
              <a:t>Preston asks how it would be possible for anyone to think Christ had already come if His coming was to be a “personal, literal, visible, bodily coming of Christ?”</a:t>
            </a:r>
          </a:p>
        </p:txBody>
      </p:sp>
    </p:spTree>
    <p:extLst>
      <p:ext uri="{BB962C8B-B14F-4D97-AF65-F5344CB8AC3E}">
        <p14:creationId xmlns:p14="http://schemas.microsoft.com/office/powerpoint/2010/main" val="3711389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691219"/>
            <a:ext cx="8415132" cy="2351926"/>
          </a:xfrm>
          <a:prstGeom prst="rect">
            <a:avLst/>
          </a:prstGeom>
          <a:noFill/>
        </p:spPr>
        <p:txBody>
          <a:bodyPr wrap="square" rtlCol="0">
            <a:spAutoFit/>
          </a:bodyPr>
          <a:lstStyle/>
          <a:p>
            <a:pPr algn="ctr">
              <a:spcAft>
                <a:spcPts val="1333"/>
              </a:spcAft>
            </a:pPr>
            <a:r>
              <a:rPr lang="en-US" sz="4000" b="1" dirty="0"/>
              <a:t>Odd Argumentation </a:t>
            </a:r>
          </a:p>
          <a:p>
            <a:pPr algn="ctr">
              <a:spcAft>
                <a:spcPts val="1333"/>
              </a:spcAft>
            </a:pPr>
            <a:r>
              <a:rPr lang="en-US" sz="3200" b="1" dirty="0"/>
              <a:t>Appeals to what the NT clearly identifies as false doctrine to supposedly demonstrate the nature of sound doctrine. </a:t>
            </a:r>
          </a:p>
        </p:txBody>
      </p:sp>
    </p:spTree>
    <p:extLst>
      <p:ext uri="{BB962C8B-B14F-4D97-AF65-F5344CB8AC3E}">
        <p14:creationId xmlns:p14="http://schemas.microsoft.com/office/powerpoint/2010/main" val="36686957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80167" y="1477820"/>
            <a:ext cx="8506847" cy="4024820"/>
          </a:xfrm>
          <a:prstGeom prst="rect">
            <a:avLst/>
          </a:prstGeom>
          <a:noFill/>
        </p:spPr>
        <p:txBody>
          <a:bodyPr wrap="square" rtlCol="0">
            <a:spAutoFit/>
          </a:bodyPr>
          <a:lstStyle/>
          <a:p>
            <a:pPr algn="ctr">
              <a:spcAft>
                <a:spcPts val="2000"/>
              </a:spcAft>
            </a:pPr>
            <a:r>
              <a:rPr lang="en-US" sz="3556" b="1" dirty="0"/>
              <a:t>What I teach:</a:t>
            </a:r>
          </a:p>
          <a:p>
            <a:pPr algn="ctr">
              <a:spcAft>
                <a:spcPts val="2000"/>
              </a:spcAft>
            </a:pPr>
            <a:r>
              <a:rPr lang="en-US" sz="3111" b="1" dirty="0"/>
              <a:t>After the cross, all men are now “under law toward Christ” (1 Cor. 9:21). </a:t>
            </a:r>
          </a:p>
          <a:p>
            <a:pPr algn="ctr">
              <a:spcAft>
                <a:spcPts val="2000"/>
              </a:spcAft>
            </a:pPr>
            <a:r>
              <a:rPr lang="en-US" sz="3111" b="1" dirty="0"/>
              <a:t>This side of the cross the “Israel of God” (Gal. 6:16) has been redefined to include only those of faith in Christ (Rom. 9:6; 2:28-29; Gal. 3:7, 28-29)—Preston never addressed this.</a:t>
            </a:r>
            <a:endParaRPr lang="en-US" sz="2222" dirty="0"/>
          </a:p>
        </p:txBody>
      </p:sp>
    </p:spTree>
    <p:extLst>
      <p:ext uri="{BB962C8B-B14F-4D97-AF65-F5344CB8AC3E}">
        <p14:creationId xmlns:p14="http://schemas.microsoft.com/office/powerpoint/2010/main" val="1766242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691219"/>
            <a:ext cx="8415132" cy="2721258"/>
          </a:xfrm>
          <a:prstGeom prst="rect">
            <a:avLst/>
          </a:prstGeom>
          <a:noFill/>
        </p:spPr>
        <p:txBody>
          <a:bodyPr wrap="square" rtlCol="0">
            <a:spAutoFit/>
          </a:bodyPr>
          <a:lstStyle/>
          <a:p>
            <a:pPr algn="ctr">
              <a:spcAft>
                <a:spcPts val="1333"/>
              </a:spcAft>
            </a:pPr>
            <a:r>
              <a:rPr lang="en-US" sz="3200" b="1" dirty="0"/>
              <a:t>Like arguing, “if baptism really was immersion, how could anyone ever come to believe that it was sprinkling or pouring?” </a:t>
            </a:r>
          </a:p>
          <a:p>
            <a:pPr algn="ctr">
              <a:spcAft>
                <a:spcPts val="1333"/>
              </a:spcAft>
            </a:pPr>
            <a:r>
              <a:rPr lang="en-US" sz="3200" b="1" dirty="0"/>
              <a:t>People often accept false notions about biblical concepts without scriptural authority.</a:t>
            </a:r>
            <a:endParaRPr lang="en-US" sz="2400" b="1" dirty="0"/>
          </a:p>
        </p:txBody>
      </p:sp>
    </p:spTree>
    <p:extLst>
      <p:ext uri="{BB962C8B-B14F-4D97-AF65-F5344CB8AC3E}">
        <p14:creationId xmlns:p14="http://schemas.microsoft.com/office/powerpoint/2010/main" val="7966595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68711"/>
            <a:ext cx="8415132" cy="3090590"/>
          </a:xfrm>
          <a:prstGeom prst="rect">
            <a:avLst/>
          </a:prstGeom>
          <a:noFill/>
        </p:spPr>
        <p:txBody>
          <a:bodyPr wrap="square" rtlCol="0">
            <a:spAutoFit/>
          </a:bodyPr>
          <a:lstStyle/>
          <a:p>
            <a:pPr algn="ctr">
              <a:spcAft>
                <a:spcPts val="1333"/>
              </a:spcAft>
            </a:pPr>
            <a:r>
              <a:rPr lang="en-US" sz="3200" b="1" dirty="0"/>
              <a:t>The nature of false doctrine does not prove anything about sound doctrine. </a:t>
            </a:r>
          </a:p>
          <a:p>
            <a:pPr algn="ctr">
              <a:spcAft>
                <a:spcPts val="1333"/>
              </a:spcAft>
            </a:pPr>
            <a:r>
              <a:rPr lang="en-US" sz="4000" b="1" dirty="0"/>
              <a:t>I urge Preston to consider rather how these false doctrines parallel exactly his own teaching!</a:t>
            </a:r>
            <a:endParaRPr lang="en-US" sz="3200" b="1" dirty="0"/>
          </a:p>
        </p:txBody>
      </p:sp>
    </p:spTree>
    <p:extLst>
      <p:ext uri="{BB962C8B-B14F-4D97-AF65-F5344CB8AC3E}">
        <p14:creationId xmlns:p14="http://schemas.microsoft.com/office/powerpoint/2010/main" val="4269550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8051" y="2373053"/>
            <a:ext cx="8421271" cy="1015663"/>
          </a:xfrm>
          <a:prstGeom prst="rect">
            <a:avLst/>
          </a:prstGeom>
          <a:noFill/>
        </p:spPr>
        <p:txBody>
          <a:bodyPr wrap="square" rtlCol="0">
            <a:spAutoFit/>
          </a:bodyPr>
          <a:lstStyle/>
          <a:p>
            <a:pPr algn="ctr">
              <a:spcAft>
                <a:spcPts val="2000"/>
              </a:spcAft>
            </a:pPr>
            <a:r>
              <a:rPr lang="en-US" sz="6000" b="1" dirty="0"/>
              <a:t>Apocalyptic Language</a:t>
            </a:r>
            <a:endParaRPr lang="en-US" sz="6000" dirty="0"/>
          </a:p>
        </p:txBody>
      </p:sp>
    </p:spTree>
    <p:extLst>
      <p:ext uri="{BB962C8B-B14F-4D97-AF65-F5344CB8AC3E}">
        <p14:creationId xmlns:p14="http://schemas.microsoft.com/office/powerpoint/2010/main" val="299973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706143"/>
          </a:xfrm>
          <a:prstGeom prst="rect">
            <a:avLst/>
          </a:prstGeom>
          <a:noFill/>
        </p:spPr>
        <p:txBody>
          <a:bodyPr wrap="square" rtlCol="0">
            <a:spAutoFit/>
          </a:bodyPr>
          <a:lstStyle/>
          <a:p>
            <a:pPr algn="ctr">
              <a:spcAft>
                <a:spcPts val="1333"/>
              </a:spcAft>
            </a:pPr>
            <a:r>
              <a:rPr lang="en-US" sz="3200" b="1" dirty="0"/>
              <a:t>In video ten, Preston addresses an issue I raised in the book about the interpretation of apocalyptic language. </a:t>
            </a:r>
          </a:p>
          <a:p>
            <a:pPr algn="ctr">
              <a:spcAft>
                <a:spcPts val="1333"/>
              </a:spcAft>
            </a:pPr>
            <a:r>
              <a:rPr lang="en-US" sz="3200" b="1" dirty="0"/>
              <a:t>I used a term coined by commentator William Hendrickson to describe what he believes to be the dual application of prophetic apocalyptic language: </a:t>
            </a:r>
            <a:r>
              <a:rPr lang="en-US" sz="3200" b="1" i="1" dirty="0"/>
              <a:t>prophetic foreshortening.</a:t>
            </a:r>
            <a:endParaRPr lang="en-US" sz="2800" b="1" i="1" dirty="0"/>
          </a:p>
        </p:txBody>
      </p:sp>
    </p:spTree>
    <p:extLst>
      <p:ext uri="{BB962C8B-B14F-4D97-AF65-F5344CB8AC3E}">
        <p14:creationId xmlns:p14="http://schemas.microsoft.com/office/powerpoint/2010/main" val="4232071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829253"/>
          </a:xfrm>
          <a:prstGeom prst="rect">
            <a:avLst/>
          </a:prstGeom>
          <a:noFill/>
        </p:spPr>
        <p:txBody>
          <a:bodyPr wrap="square" rtlCol="0">
            <a:spAutoFit/>
          </a:bodyPr>
          <a:lstStyle/>
          <a:p>
            <a:pPr algn="ctr">
              <a:spcAft>
                <a:spcPts val="1333"/>
              </a:spcAft>
            </a:pPr>
            <a:r>
              <a:rPr lang="en-US" sz="3400" b="1" dirty="0"/>
              <a:t>Hendrickson compares it to the way that mountain tops, seen from a distance can appear to be closer than they are (</a:t>
            </a:r>
            <a:r>
              <a:rPr lang="en-US" sz="3400" b="1" i="1" dirty="0"/>
              <a:t>Thinking about AD </a:t>
            </a:r>
            <a:r>
              <a:rPr lang="en-US" sz="3400" b="1" dirty="0"/>
              <a:t>70, 35). </a:t>
            </a:r>
          </a:p>
          <a:p>
            <a:pPr algn="ctr">
              <a:spcAft>
                <a:spcPts val="1333"/>
              </a:spcAft>
            </a:pPr>
            <a:r>
              <a:rPr lang="en-US" sz="3200" b="1" dirty="0"/>
              <a:t>With this, Hendrickson is arguing (and I agree) that apocalyptic language can have a dual application: immediate and long term.</a:t>
            </a:r>
            <a:endParaRPr lang="en-US" sz="2800" b="1" i="1" dirty="0"/>
          </a:p>
        </p:txBody>
      </p:sp>
    </p:spTree>
    <p:extLst>
      <p:ext uri="{BB962C8B-B14F-4D97-AF65-F5344CB8AC3E}">
        <p14:creationId xmlns:p14="http://schemas.microsoft.com/office/powerpoint/2010/main" val="1280612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398366"/>
          </a:xfrm>
          <a:prstGeom prst="rect">
            <a:avLst/>
          </a:prstGeom>
          <a:noFill/>
        </p:spPr>
        <p:txBody>
          <a:bodyPr wrap="square" rtlCol="0">
            <a:spAutoFit/>
          </a:bodyPr>
          <a:lstStyle/>
          <a:p>
            <a:pPr algn="ctr">
              <a:spcAft>
                <a:spcPts val="1333"/>
              </a:spcAft>
            </a:pPr>
            <a:r>
              <a:rPr lang="en-US" sz="3400" b="1" dirty="0"/>
              <a:t>Preston mocked this concept, charged that it is not valid in personal experience, and dismissed the very idea. </a:t>
            </a:r>
          </a:p>
          <a:p>
            <a:pPr algn="ctr">
              <a:spcAft>
                <a:spcPts val="1333"/>
              </a:spcAft>
            </a:pPr>
            <a:r>
              <a:rPr lang="en-US" sz="3400" b="1" dirty="0"/>
              <a:t>That does not prove from Scripture that apocalyptic language cannot foreshadow future events</a:t>
            </a:r>
            <a:r>
              <a:rPr lang="en-US" sz="3200" b="1" dirty="0"/>
              <a:t>.</a:t>
            </a:r>
            <a:endParaRPr lang="en-US" sz="2800" b="1" i="1" dirty="0"/>
          </a:p>
        </p:txBody>
      </p:sp>
    </p:spTree>
    <p:extLst>
      <p:ext uri="{BB962C8B-B14F-4D97-AF65-F5344CB8AC3E}">
        <p14:creationId xmlns:p14="http://schemas.microsoft.com/office/powerpoint/2010/main" val="1303590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2690480"/>
          </a:xfrm>
          <a:prstGeom prst="rect">
            <a:avLst/>
          </a:prstGeom>
          <a:noFill/>
        </p:spPr>
        <p:txBody>
          <a:bodyPr wrap="square" rtlCol="0">
            <a:spAutoFit/>
          </a:bodyPr>
          <a:lstStyle/>
          <a:p>
            <a:pPr algn="ctr">
              <a:spcAft>
                <a:spcPts val="1333"/>
              </a:spcAft>
            </a:pPr>
            <a:r>
              <a:rPr lang="en-US" sz="3000" b="1" dirty="0"/>
              <a:t>For realized eschatology to be true all cosmological apocalyptic language must apply only to the event with which it was first associated.</a:t>
            </a:r>
          </a:p>
          <a:p>
            <a:pPr algn="ctr">
              <a:spcAft>
                <a:spcPts val="1333"/>
              </a:spcAft>
            </a:pPr>
            <a:r>
              <a:rPr lang="en-US" sz="3400" b="1" dirty="0"/>
              <a:t>It can have no dual meaning or literal application to any future events</a:t>
            </a:r>
            <a:r>
              <a:rPr lang="en-US" sz="3200" b="1" dirty="0"/>
              <a:t>.</a:t>
            </a:r>
            <a:endParaRPr lang="en-US" sz="2800" b="1" i="1" dirty="0"/>
          </a:p>
        </p:txBody>
      </p:sp>
    </p:spTree>
    <p:extLst>
      <p:ext uri="{BB962C8B-B14F-4D97-AF65-F5344CB8AC3E}">
        <p14:creationId xmlns:p14="http://schemas.microsoft.com/office/powerpoint/2010/main" val="2808935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67564" y="1822810"/>
            <a:ext cx="8415132" cy="1938992"/>
          </a:xfrm>
          <a:prstGeom prst="rect">
            <a:avLst/>
          </a:prstGeom>
          <a:noFill/>
        </p:spPr>
        <p:txBody>
          <a:bodyPr wrap="square" rtlCol="0">
            <a:spAutoFit/>
          </a:bodyPr>
          <a:lstStyle/>
          <a:p>
            <a:pPr algn="ctr">
              <a:spcAft>
                <a:spcPts val="1333"/>
              </a:spcAft>
            </a:pPr>
            <a:r>
              <a:rPr lang="en-US" sz="4000" b="1" dirty="0"/>
              <a:t>In a 2006 article (now removed from his website) entitled “What Is Preterism,” Preston explained this.</a:t>
            </a:r>
            <a:endParaRPr lang="en-US" sz="3600" b="1" i="1" dirty="0"/>
          </a:p>
        </p:txBody>
      </p:sp>
    </p:spTree>
    <p:extLst>
      <p:ext uri="{BB962C8B-B14F-4D97-AF65-F5344CB8AC3E}">
        <p14:creationId xmlns:p14="http://schemas.microsoft.com/office/powerpoint/2010/main" val="3954790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785652"/>
          </a:xfrm>
          <a:prstGeom prst="rect">
            <a:avLst/>
          </a:prstGeom>
          <a:noFill/>
        </p:spPr>
        <p:txBody>
          <a:bodyPr wrap="square" rtlCol="0">
            <a:spAutoFit/>
          </a:bodyPr>
          <a:lstStyle/>
          <a:p>
            <a:pPr algn="ctr">
              <a:spcAft>
                <a:spcPts val="1333"/>
              </a:spcAft>
            </a:pPr>
            <a:r>
              <a:rPr lang="en-US" sz="3000" b="1" dirty="0"/>
              <a:t>“The language of the prophets by its very definition is veiled and obscure; it is marked by poetic imagery, license, and exaggeration, and is impressed with hyperbole, metaphors, and symbols. . . . The manner of fulfillment was essentially spiritual, not physical, and that language which on its face appears to describe the dissolution of the chemical elements . . .”</a:t>
            </a:r>
            <a:endParaRPr lang="en-US" sz="2800" b="1" i="1" dirty="0"/>
          </a:p>
        </p:txBody>
      </p:sp>
    </p:spTree>
    <p:extLst>
      <p:ext uri="{BB962C8B-B14F-4D97-AF65-F5344CB8AC3E}">
        <p14:creationId xmlns:p14="http://schemas.microsoft.com/office/powerpoint/2010/main" val="519698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706143"/>
          </a:xfrm>
          <a:prstGeom prst="rect">
            <a:avLst/>
          </a:prstGeom>
          <a:noFill/>
        </p:spPr>
        <p:txBody>
          <a:bodyPr wrap="square" rtlCol="0">
            <a:spAutoFit/>
          </a:bodyPr>
          <a:lstStyle/>
          <a:p>
            <a:pPr algn="ctr">
              <a:spcAft>
                <a:spcPts val="1333"/>
              </a:spcAft>
            </a:pPr>
            <a:r>
              <a:rPr lang="en-US" sz="3000" b="1" dirty="0"/>
              <a:t>“. . .in a cataclysmic end of time and space must be given a figurative construction and interpretation. This is required, not only because of the confines for fulfillment imposed by statements of time, but by the </a:t>
            </a:r>
            <a:r>
              <a:rPr lang="en-US" sz="3000" b="1" i="1" dirty="0" err="1"/>
              <a:t>usus</a:t>
            </a:r>
            <a:r>
              <a:rPr lang="en-US" sz="3000" b="1" i="1" dirty="0"/>
              <a:t> </a:t>
            </a:r>
            <a:r>
              <a:rPr lang="en-US" sz="3000" b="1" i="1" dirty="0" err="1"/>
              <a:t>loquendi</a:t>
            </a:r>
            <a:r>
              <a:rPr lang="en-US" sz="3000" b="1" i="1" dirty="0"/>
              <a:t> </a:t>
            </a:r>
            <a:r>
              <a:rPr lang="en-US" sz="3000" b="1" dirty="0"/>
              <a:t>[manner of speech] of the prophets.”</a:t>
            </a:r>
          </a:p>
          <a:p>
            <a:pPr algn="r">
              <a:spcAft>
                <a:spcPts val="1333"/>
              </a:spcAft>
            </a:pPr>
            <a:r>
              <a:rPr lang="en-US" sz="2200" b="1" dirty="0"/>
              <a:t>“What Is Preterism?” Bible-</a:t>
            </a:r>
            <a:r>
              <a:rPr lang="en-US" sz="2200" b="1" dirty="0" err="1"/>
              <a:t>Prophecy.com</a:t>
            </a:r>
            <a:r>
              <a:rPr lang="en-US" sz="2200" b="1" dirty="0"/>
              <a:t> (Sept. 18, 2006) https://bible-</a:t>
            </a:r>
            <a:r>
              <a:rPr lang="en-US" sz="2200" b="1" dirty="0" err="1"/>
              <a:t>prophecy.com</a:t>
            </a:r>
            <a:r>
              <a:rPr lang="en-US" sz="2200" b="1" dirty="0"/>
              <a:t>/articles/2006/09/18/what-is-preterism).</a:t>
            </a:r>
            <a:endParaRPr lang="en-US" sz="2200" b="1" i="1" dirty="0"/>
          </a:p>
        </p:txBody>
      </p:sp>
    </p:spTree>
    <p:extLst>
      <p:ext uri="{BB962C8B-B14F-4D97-AF65-F5344CB8AC3E}">
        <p14:creationId xmlns:p14="http://schemas.microsoft.com/office/powerpoint/2010/main" val="24242535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163594" y="1477819"/>
            <a:ext cx="8834033" cy="4003404"/>
          </a:xfrm>
          <a:prstGeom prst="rect">
            <a:avLst/>
          </a:prstGeom>
          <a:noFill/>
        </p:spPr>
        <p:txBody>
          <a:bodyPr wrap="square" rtlCol="0">
            <a:spAutoFit/>
          </a:bodyPr>
          <a:lstStyle/>
          <a:p>
            <a:pPr algn="ctr">
              <a:spcAft>
                <a:spcPts val="667"/>
              </a:spcAft>
            </a:pPr>
            <a:r>
              <a:rPr lang="en-US" sz="3111" b="1" dirty="0"/>
              <a:t>Full-preterists: Because of flawed argument from 1 Corinthians 15:56 they argue. . . </a:t>
            </a:r>
          </a:p>
          <a:p>
            <a:pPr algn="ctr">
              <a:spcAft>
                <a:spcPts val="1333"/>
              </a:spcAft>
            </a:pPr>
            <a:r>
              <a:rPr lang="en-US" sz="3556" b="1" dirty="0"/>
              <a:t>Mosaic Law still binding on Jews until AD 70</a:t>
            </a:r>
            <a:r>
              <a:rPr lang="en-US" sz="4000" b="1" dirty="0"/>
              <a:t> </a:t>
            </a:r>
          </a:p>
          <a:p>
            <a:pPr algn="ctr">
              <a:spcAft>
                <a:spcPts val="1333"/>
              </a:spcAft>
            </a:pPr>
            <a:r>
              <a:rPr lang="en-US" sz="3111" b="1" dirty="0"/>
              <a:t>Preston: if Mosaic Law was “taken out of the way” (Col. 2:14), nothing prophesied in the Law could still await fulfillment or have any application.</a:t>
            </a:r>
          </a:p>
          <a:p>
            <a:pPr algn="ctr">
              <a:spcAft>
                <a:spcPts val="1333"/>
              </a:spcAft>
            </a:pPr>
            <a:r>
              <a:rPr lang="en-US" sz="3111" b="1" dirty="0"/>
              <a:t>Cites : Rom. 10:19; 11:11; 15:10; Deut. 32:21, 43 </a:t>
            </a:r>
            <a:endParaRPr lang="en-US" sz="2222" dirty="0"/>
          </a:p>
        </p:txBody>
      </p:sp>
    </p:spTree>
    <p:extLst>
      <p:ext uri="{BB962C8B-B14F-4D97-AF65-F5344CB8AC3E}">
        <p14:creationId xmlns:p14="http://schemas.microsoft.com/office/powerpoint/2010/main" val="15879917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511443" y="1443247"/>
            <a:ext cx="8028123" cy="3793346"/>
          </a:xfrm>
          <a:prstGeom prst="rect">
            <a:avLst/>
          </a:prstGeom>
          <a:noFill/>
        </p:spPr>
        <p:txBody>
          <a:bodyPr wrap="square" rtlCol="0">
            <a:spAutoFit/>
          </a:bodyPr>
          <a:lstStyle/>
          <a:p>
            <a:pPr algn="ctr">
              <a:spcAft>
                <a:spcPts val="1333"/>
              </a:spcAft>
            </a:pPr>
            <a:r>
              <a:rPr lang="en-US" sz="3600" b="1" dirty="0"/>
              <a:t>Preston says apocalyptic language is “exaggeration.” </a:t>
            </a:r>
          </a:p>
          <a:p>
            <a:pPr algn="ctr">
              <a:spcAft>
                <a:spcPts val="1333"/>
              </a:spcAft>
            </a:pPr>
            <a:r>
              <a:rPr lang="en-US" sz="3600" b="1" dirty="0"/>
              <a:t>Does God exaggerate? </a:t>
            </a:r>
          </a:p>
          <a:p>
            <a:pPr algn="ctr">
              <a:spcAft>
                <a:spcPts val="1333"/>
              </a:spcAft>
            </a:pPr>
            <a:r>
              <a:rPr lang="en-US" sz="3200" b="1" dirty="0"/>
              <a:t>He argues it “must” be given a figurative interpretation. </a:t>
            </a:r>
          </a:p>
          <a:p>
            <a:pPr algn="ctr">
              <a:spcAft>
                <a:spcPts val="1333"/>
              </a:spcAft>
            </a:pPr>
            <a:r>
              <a:rPr lang="en-US" sz="3600" b="1" dirty="0"/>
              <a:t>Why? </a:t>
            </a:r>
            <a:endParaRPr lang="en-US" sz="2800" b="1" i="1" dirty="0"/>
          </a:p>
        </p:txBody>
      </p:sp>
    </p:spTree>
    <p:extLst>
      <p:ext uri="{BB962C8B-B14F-4D97-AF65-F5344CB8AC3E}">
        <p14:creationId xmlns:p14="http://schemas.microsoft.com/office/powerpoint/2010/main" val="14187659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511443" y="1443247"/>
            <a:ext cx="8028123" cy="3749744"/>
          </a:xfrm>
          <a:prstGeom prst="rect">
            <a:avLst/>
          </a:prstGeom>
          <a:noFill/>
        </p:spPr>
        <p:txBody>
          <a:bodyPr wrap="square" rtlCol="0">
            <a:spAutoFit/>
          </a:bodyPr>
          <a:lstStyle/>
          <a:p>
            <a:pPr algn="ctr">
              <a:spcAft>
                <a:spcPts val="1333"/>
              </a:spcAft>
            </a:pPr>
            <a:r>
              <a:rPr lang="en-US" sz="3400" b="1" dirty="0"/>
              <a:t>First, because of “the confines for fulfillment imposed by statements of time.” </a:t>
            </a:r>
          </a:p>
          <a:p>
            <a:pPr algn="ctr">
              <a:spcAft>
                <a:spcPts val="1333"/>
              </a:spcAft>
            </a:pPr>
            <a:r>
              <a:rPr lang="en-US" sz="3200" b="1" dirty="0"/>
              <a:t>How do we know that the time statements aren’t figurative? </a:t>
            </a:r>
          </a:p>
          <a:p>
            <a:pPr algn="ctr">
              <a:spcAft>
                <a:spcPts val="1333"/>
              </a:spcAft>
            </a:pPr>
            <a:r>
              <a:rPr lang="en-US" sz="2800" b="1" dirty="0"/>
              <a:t>If God uses “exaggeration” in apocalyptic language how do we know He doesn’t do the same with time statements?</a:t>
            </a:r>
            <a:endParaRPr lang="en-US" sz="2800" b="1" i="1" dirty="0"/>
          </a:p>
        </p:txBody>
      </p:sp>
    </p:spTree>
    <p:extLst>
      <p:ext uri="{BB962C8B-B14F-4D97-AF65-F5344CB8AC3E}">
        <p14:creationId xmlns:p14="http://schemas.microsoft.com/office/powerpoint/2010/main" val="267442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511443" y="1443247"/>
            <a:ext cx="8028123" cy="3398366"/>
          </a:xfrm>
          <a:prstGeom prst="rect">
            <a:avLst/>
          </a:prstGeom>
          <a:noFill/>
        </p:spPr>
        <p:txBody>
          <a:bodyPr wrap="square" rtlCol="0">
            <a:spAutoFit/>
          </a:bodyPr>
          <a:lstStyle/>
          <a:p>
            <a:pPr algn="ctr">
              <a:spcAft>
                <a:spcPts val="1333"/>
              </a:spcAft>
            </a:pPr>
            <a:r>
              <a:rPr lang="en-US" sz="3400" b="1" dirty="0"/>
              <a:t>Second, he says it must be figurative because this is just the “</a:t>
            </a:r>
            <a:r>
              <a:rPr lang="en-US" sz="3400" b="1" i="1" dirty="0" err="1"/>
              <a:t>usus</a:t>
            </a:r>
            <a:r>
              <a:rPr lang="en-US" sz="3400" b="1" i="1" dirty="0"/>
              <a:t> </a:t>
            </a:r>
            <a:r>
              <a:rPr lang="en-US" sz="3400" b="1" i="1" dirty="0" err="1"/>
              <a:t>loquendi</a:t>
            </a:r>
            <a:r>
              <a:rPr lang="en-US" sz="3400" b="1" i="1" dirty="0"/>
              <a:t>,</a:t>
            </a:r>
            <a:r>
              <a:rPr lang="en-US" sz="3400" b="1" dirty="0"/>
              <a:t>” a Latin phrase meaning manner of speech, “of the prophets.”</a:t>
            </a:r>
          </a:p>
          <a:p>
            <a:pPr algn="ctr">
              <a:spcAft>
                <a:spcPts val="1333"/>
              </a:spcAft>
            </a:pPr>
            <a:r>
              <a:rPr lang="en-US" sz="3400" b="1" dirty="0"/>
              <a:t>Let’s break this down and relate it to some things Preston said in the videos.</a:t>
            </a:r>
            <a:endParaRPr lang="en-US" sz="2800" b="1" i="1" dirty="0"/>
          </a:p>
        </p:txBody>
      </p:sp>
    </p:spTree>
    <p:extLst>
      <p:ext uri="{BB962C8B-B14F-4D97-AF65-F5344CB8AC3E}">
        <p14:creationId xmlns:p14="http://schemas.microsoft.com/office/powerpoint/2010/main" val="33011391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511443" y="1443247"/>
            <a:ext cx="8028123" cy="3490699"/>
          </a:xfrm>
          <a:prstGeom prst="rect">
            <a:avLst/>
          </a:prstGeom>
          <a:noFill/>
        </p:spPr>
        <p:txBody>
          <a:bodyPr wrap="square" rtlCol="0">
            <a:spAutoFit/>
          </a:bodyPr>
          <a:lstStyle/>
          <a:p>
            <a:pPr algn="ctr">
              <a:spcAft>
                <a:spcPts val="1333"/>
              </a:spcAft>
            </a:pPr>
            <a:r>
              <a:rPr lang="en-US" sz="3000" b="1" dirty="0"/>
              <a:t>In video seven Preston asked what hermeneutical principle allows a NT writer to quote OT figurative language and apply it literally? </a:t>
            </a:r>
          </a:p>
          <a:p>
            <a:pPr algn="ctr">
              <a:spcAft>
                <a:spcPts val="1333"/>
              </a:spcAft>
            </a:pPr>
            <a:r>
              <a:rPr lang="en-US" sz="3000" b="1" dirty="0"/>
              <a:t>All would agree that some apocalyptic language with cosmological elements can have an immediate figurative application indicating the importance of the event being described.</a:t>
            </a:r>
            <a:endParaRPr lang="en-US" sz="3000" b="1" i="1" dirty="0"/>
          </a:p>
        </p:txBody>
      </p:sp>
    </p:spTree>
    <p:extLst>
      <p:ext uri="{BB962C8B-B14F-4D97-AF65-F5344CB8AC3E}">
        <p14:creationId xmlns:p14="http://schemas.microsoft.com/office/powerpoint/2010/main" val="389070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511443" y="1443247"/>
            <a:ext cx="8028123" cy="3306033"/>
          </a:xfrm>
          <a:prstGeom prst="rect">
            <a:avLst/>
          </a:prstGeom>
          <a:noFill/>
        </p:spPr>
        <p:txBody>
          <a:bodyPr wrap="square" rtlCol="0">
            <a:spAutoFit/>
          </a:bodyPr>
          <a:lstStyle/>
          <a:p>
            <a:pPr algn="ctr">
              <a:spcAft>
                <a:spcPts val="1333"/>
              </a:spcAft>
            </a:pPr>
            <a:r>
              <a:rPr lang="en-US" sz="3000" b="1" dirty="0"/>
              <a:t>Acts 2 fulfilled Joel 2 on the Day of Pentecost but the sun was not literally darkened nor was the moon turned to blood. </a:t>
            </a:r>
          </a:p>
          <a:p>
            <a:pPr algn="ctr">
              <a:spcAft>
                <a:spcPts val="1333"/>
              </a:spcAft>
            </a:pPr>
            <a:r>
              <a:rPr lang="en-US" sz="3600" b="1" dirty="0"/>
              <a:t>But Preston assumes that it </a:t>
            </a:r>
            <a:r>
              <a:rPr lang="en-US" sz="3600" b="1" i="1" dirty="0"/>
              <a:t>only</a:t>
            </a:r>
            <a:r>
              <a:rPr lang="en-US" sz="3600" b="1" dirty="0"/>
              <a:t> has immediate application and cannot foreshadow any future fulfilment.</a:t>
            </a:r>
            <a:endParaRPr lang="en-US" sz="3600" b="1" i="1" dirty="0"/>
          </a:p>
        </p:txBody>
      </p:sp>
    </p:spTree>
    <p:extLst>
      <p:ext uri="{BB962C8B-B14F-4D97-AF65-F5344CB8AC3E}">
        <p14:creationId xmlns:p14="http://schemas.microsoft.com/office/powerpoint/2010/main" val="26323312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780522"/>
          </a:xfrm>
          <a:prstGeom prst="rect">
            <a:avLst/>
          </a:prstGeom>
          <a:noFill/>
        </p:spPr>
        <p:txBody>
          <a:bodyPr wrap="square" rtlCol="0">
            <a:spAutoFit/>
          </a:bodyPr>
          <a:lstStyle/>
          <a:p>
            <a:pPr algn="ctr">
              <a:spcAft>
                <a:spcPts val="1333"/>
              </a:spcAft>
            </a:pPr>
            <a:r>
              <a:rPr lang="en-US" sz="3600" b="1" dirty="0"/>
              <a:t>Dual applications and fulfilments run throughout Scripture. </a:t>
            </a:r>
          </a:p>
          <a:p>
            <a:pPr algn="ctr">
              <a:spcAft>
                <a:spcPts val="1333"/>
              </a:spcAft>
            </a:pPr>
            <a:r>
              <a:rPr lang="en-US" sz="2800" b="1" dirty="0"/>
              <a:t>Matthew quotes </a:t>
            </a:r>
            <a:r>
              <a:rPr lang="en-US" sz="2800" b="1" dirty="0" err="1"/>
              <a:t>Hosea:“Out</a:t>
            </a:r>
            <a:r>
              <a:rPr lang="en-US" sz="2800" b="1" dirty="0"/>
              <a:t> of Egypt I called My Son” (Hos. 12:1)—applies it to Jesus in Egypt (Matt. 2:15). </a:t>
            </a:r>
          </a:p>
          <a:p>
            <a:pPr algn="ctr">
              <a:spcAft>
                <a:spcPts val="1333"/>
              </a:spcAft>
            </a:pPr>
            <a:r>
              <a:rPr lang="en-US" sz="3000" b="1" dirty="0"/>
              <a:t>The context of Hosea was talking about Israel as a nation, but it foreshadowed what happened in the life of Christ.</a:t>
            </a:r>
          </a:p>
        </p:txBody>
      </p:sp>
    </p:spTree>
    <p:extLst>
      <p:ext uri="{BB962C8B-B14F-4D97-AF65-F5344CB8AC3E}">
        <p14:creationId xmlns:p14="http://schemas.microsoft.com/office/powerpoint/2010/main" val="1853954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213700"/>
          </a:xfrm>
          <a:prstGeom prst="rect">
            <a:avLst/>
          </a:prstGeom>
          <a:noFill/>
        </p:spPr>
        <p:txBody>
          <a:bodyPr wrap="square" rtlCol="0">
            <a:spAutoFit/>
          </a:bodyPr>
          <a:lstStyle/>
          <a:p>
            <a:pPr algn="ctr">
              <a:spcAft>
                <a:spcPts val="1333"/>
              </a:spcAft>
            </a:pPr>
            <a:r>
              <a:rPr lang="en-US" sz="3600" b="1" dirty="0"/>
              <a:t>Dual applications and fulfilments run throughout Scripture. </a:t>
            </a:r>
          </a:p>
          <a:p>
            <a:pPr algn="ctr">
              <a:spcAft>
                <a:spcPts val="1333"/>
              </a:spcAft>
            </a:pPr>
            <a:r>
              <a:rPr lang="en-US" sz="3000" b="1" dirty="0"/>
              <a:t>Isaiah’s prophecy “the virgin shall conceive and bear a Son” (Isa. 7:14) had immediate application to when Assyria would take Israel (Isa. 7:17) and a future application to Christ’s birth (Matt. 1:23).</a:t>
            </a:r>
          </a:p>
        </p:txBody>
      </p:sp>
    </p:spTree>
    <p:extLst>
      <p:ext uri="{BB962C8B-B14F-4D97-AF65-F5344CB8AC3E}">
        <p14:creationId xmlns:p14="http://schemas.microsoft.com/office/powerpoint/2010/main" val="39051691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336811"/>
          </a:xfrm>
          <a:prstGeom prst="rect">
            <a:avLst/>
          </a:prstGeom>
          <a:noFill/>
        </p:spPr>
        <p:txBody>
          <a:bodyPr wrap="square" rtlCol="0">
            <a:spAutoFit/>
          </a:bodyPr>
          <a:lstStyle/>
          <a:p>
            <a:pPr algn="ctr">
              <a:spcAft>
                <a:spcPts val="1333"/>
              </a:spcAft>
            </a:pPr>
            <a:r>
              <a:rPr lang="en-US" sz="3200" b="1" dirty="0"/>
              <a:t>“God is not a man, that He should lie, nor a son of man, that He should repent. Has He said, and will He not do? Or has He spoken, and will He not make it good?”  (Num. 23:19).</a:t>
            </a:r>
          </a:p>
          <a:p>
            <a:pPr algn="ctr">
              <a:spcAft>
                <a:spcPts val="1333"/>
              </a:spcAft>
            </a:pPr>
            <a:r>
              <a:rPr lang="en-US" sz="3600" b="1" dirty="0"/>
              <a:t>This has serious ramifications for our discussion.</a:t>
            </a:r>
          </a:p>
        </p:txBody>
      </p:sp>
    </p:spTree>
    <p:extLst>
      <p:ext uri="{BB962C8B-B14F-4D97-AF65-F5344CB8AC3E}">
        <p14:creationId xmlns:p14="http://schemas.microsoft.com/office/powerpoint/2010/main" val="3977358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613728"/>
            <a:ext cx="8415132" cy="2351926"/>
          </a:xfrm>
          <a:prstGeom prst="rect">
            <a:avLst/>
          </a:prstGeom>
          <a:noFill/>
        </p:spPr>
        <p:txBody>
          <a:bodyPr wrap="square" rtlCol="0">
            <a:spAutoFit/>
          </a:bodyPr>
          <a:lstStyle/>
          <a:p>
            <a:pPr algn="ctr">
              <a:spcAft>
                <a:spcPts val="1333"/>
              </a:spcAft>
            </a:pPr>
            <a:r>
              <a:rPr lang="en-US" sz="3200" b="1" dirty="0"/>
              <a:t>In arguing that apocalyptic language can have a future literal fulfilment, Preston accuses me of </a:t>
            </a:r>
            <a:r>
              <a:rPr lang="en-US" sz="3200" b="1" i="1" dirty="0" err="1"/>
              <a:t>petitio</a:t>
            </a:r>
            <a:r>
              <a:rPr lang="en-US" sz="3200" b="1" i="1" dirty="0"/>
              <a:t> principii </a:t>
            </a:r>
            <a:r>
              <a:rPr lang="en-US" sz="3200" b="1" dirty="0"/>
              <a:t>(“begging the question”).</a:t>
            </a:r>
          </a:p>
          <a:p>
            <a:pPr algn="ctr">
              <a:spcAft>
                <a:spcPts val="1333"/>
              </a:spcAft>
            </a:pPr>
            <a:r>
              <a:rPr lang="en-US" sz="4000" b="1" dirty="0"/>
              <a:t>He has the burden of proof here!</a:t>
            </a:r>
          </a:p>
        </p:txBody>
      </p:sp>
    </p:spTree>
    <p:extLst>
      <p:ext uri="{BB962C8B-B14F-4D97-AF65-F5344CB8AC3E}">
        <p14:creationId xmlns:p14="http://schemas.microsoft.com/office/powerpoint/2010/main" val="16583412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613728"/>
            <a:ext cx="8415132" cy="3731791"/>
          </a:xfrm>
          <a:prstGeom prst="rect">
            <a:avLst/>
          </a:prstGeom>
          <a:noFill/>
        </p:spPr>
        <p:txBody>
          <a:bodyPr wrap="square" rtlCol="0">
            <a:spAutoFit/>
          </a:bodyPr>
          <a:lstStyle/>
          <a:p>
            <a:pPr algn="ctr">
              <a:spcAft>
                <a:spcPts val="1333"/>
              </a:spcAft>
            </a:pPr>
            <a:r>
              <a:rPr lang="en-US" sz="4400" b="1" dirty="0"/>
              <a:t>He must prove:</a:t>
            </a:r>
            <a:endParaRPr lang="en-US" sz="4000" b="1" dirty="0"/>
          </a:p>
          <a:p>
            <a:pPr algn="ctr">
              <a:spcAft>
                <a:spcPts val="1333"/>
              </a:spcAft>
            </a:pPr>
            <a:r>
              <a:rPr lang="en-US" sz="3200" b="1" dirty="0"/>
              <a:t>That God </a:t>
            </a:r>
            <a:r>
              <a:rPr lang="en-US" sz="3200" b="1" i="1" dirty="0"/>
              <a:t>exaggerates</a:t>
            </a:r>
            <a:r>
              <a:rPr lang="en-US" sz="3200" b="1" dirty="0"/>
              <a:t>. </a:t>
            </a:r>
          </a:p>
          <a:p>
            <a:pPr algn="ctr">
              <a:spcAft>
                <a:spcPts val="1333"/>
              </a:spcAft>
            </a:pPr>
            <a:r>
              <a:rPr lang="en-US" sz="3200" b="1" dirty="0"/>
              <a:t>That God has flexibility in His use of apocalyptic language but is limited by time statements. </a:t>
            </a:r>
          </a:p>
          <a:p>
            <a:pPr algn="ctr">
              <a:spcAft>
                <a:spcPts val="1333"/>
              </a:spcAft>
            </a:pPr>
            <a:r>
              <a:rPr lang="en-US" sz="3200" b="1" dirty="0"/>
              <a:t>That “exaggeration” was just </a:t>
            </a:r>
            <a:r>
              <a:rPr lang="en-US" sz="3200" b="1" i="1" dirty="0"/>
              <a:t>the manner of speech</a:t>
            </a:r>
            <a:r>
              <a:rPr lang="en-US" sz="3200" b="1" dirty="0"/>
              <a:t> of the prophets</a:t>
            </a:r>
          </a:p>
        </p:txBody>
      </p:sp>
    </p:spTree>
    <p:extLst>
      <p:ext uri="{BB962C8B-B14F-4D97-AF65-F5344CB8AC3E}">
        <p14:creationId xmlns:p14="http://schemas.microsoft.com/office/powerpoint/2010/main" val="3371029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1477820"/>
            <a:ext cx="8494643" cy="3328412"/>
          </a:xfrm>
          <a:prstGeom prst="rect">
            <a:avLst/>
          </a:prstGeom>
          <a:noFill/>
        </p:spPr>
        <p:txBody>
          <a:bodyPr wrap="square" rtlCol="0">
            <a:spAutoFit/>
          </a:bodyPr>
          <a:lstStyle/>
          <a:p>
            <a:pPr algn="ctr">
              <a:spcAft>
                <a:spcPts val="1333"/>
              </a:spcAft>
            </a:pPr>
            <a:r>
              <a:rPr lang="en-US" sz="3556" b="1" dirty="0"/>
              <a:t>This Is a Seriously Flawed Argument!</a:t>
            </a:r>
            <a:endParaRPr lang="en-US" sz="4000" b="1" dirty="0"/>
          </a:p>
          <a:p>
            <a:pPr algn="ctr">
              <a:spcAft>
                <a:spcPts val="1333"/>
              </a:spcAft>
            </a:pPr>
            <a:r>
              <a:rPr lang="en-US" sz="2667" b="1" dirty="0"/>
              <a:t>“The scepter shall not depart from Judah, nor a lawgiver from between his feet, until Shiloh comes; and to Him shall be the obedience of the people” (Gen. 49:10).</a:t>
            </a:r>
          </a:p>
          <a:p>
            <a:pPr algn="ctr">
              <a:spcAft>
                <a:spcPts val="1333"/>
              </a:spcAft>
            </a:pPr>
            <a:r>
              <a:rPr lang="en-US" sz="3111" b="1" dirty="0"/>
              <a:t>Shiloh = Messiah (Jesus)</a:t>
            </a:r>
          </a:p>
          <a:p>
            <a:pPr algn="ctr">
              <a:spcAft>
                <a:spcPts val="1333"/>
              </a:spcAft>
            </a:pPr>
            <a:r>
              <a:rPr lang="en-US" sz="3111" b="1" dirty="0"/>
              <a:t>“The obedience of the people” continues today.</a:t>
            </a:r>
            <a:endParaRPr lang="en-US" sz="2222" dirty="0"/>
          </a:p>
        </p:txBody>
      </p:sp>
    </p:spTree>
    <p:extLst>
      <p:ext uri="{BB962C8B-B14F-4D97-AF65-F5344CB8AC3E}">
        <p14:creationId xmlns:p14="http://schemas.microsoft.com/office/powerpoint/2010/main" val="3822177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821410" y="1613728"/>
            <a:ext cx="7439187" cy="2844368"/>
          </a:xfrm>
          <a:prstGeom prst="rect">
            <a:avLst/>
          </a:prstGeom>
          <a:noFill/>
        </p:spPr>
        <p:txBody>
          <a:bodyPr wrap="square" rtlCol="0">
            <a:spAutoFit/>
          </a:bodyPr>
          <a:lstStyle/>
          <a:p>
            <a:pPr algn="ctr">
              <a:spcAft>
                <a:spcPts val="1333"/>
              </a:spcAft>
            </a:pPr>
            <a:r>
              <a:rPr lang="en-US" sz="3600" b="1" dirty="0"/>
              <a:t>So far, he has failed to prove any of these claims. </a:t>
            </a:r>
          </a:p>
          <a:p>
            <a:pPr algn="ctr">
              <a:spcAft>
                <a:spcPts val="1333"/>
              </a:spcAft>
            </a:pPr>
            <a:r>
              <a:rPr lang="en-US" sz="4800" b="1" dirty="0"/>
              <a:t>He simply asserts what he claims to prove.</a:t>
            </a:r>
            <a:endParaRPr lang="en-US" sz="4000" b="1" dirty="0"/>
          </a:p>
        </p:txBody>
      </p:sp>
    </p:spTree>
    <p:extLst>
      <p:ext uri="{BB962C8B-B14F-4D97-AF65-F5344CB8AC3E}">
        <p14:creationId xmlns:p14="http://schemas.microsoft.com/office/powerpoint/2010/main" val="7692367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995966"/>
          </a:xfrm>
          <a:prstGeom prst="rect">
            <a:avLst/>
          </a:prstGeom>
          <a:noFill/>
        </p:spPr>
        <p:txBody>
          <a:bodyPr wrap="square" rtlCol="0">
            <a:spAutoFit/>
          </a:bodyPr>
          <a:lstStyle/>
          <a:p>
            <a:pPr algn="ctr">
              <a:spcAft>
                <a:spcPts val="1333"/>
              </a:spcAft>
            </a:pPr>
            <a:r>
              <a:rPr lang="en-US" sz="3200" b="1" dirty="0"/>
              <a:t>If God </a:t>
            </a:r>
            <a:r>
              <a:rPr lang="en-US" sz="3200" b="1" i="1" dirty="0"/>
              <a:t>exaggerates</a:t>
            </a:r>
            <a:r>
              <a:rPr lang="en-US" sz="3200" b="1" dirty="0"/>
              <a:t>, Preston is asserting that He actually has said things that “He will NOT do” and “He will NOT make good!”</a:t>
            </a:r>
          </a:p>
          <a:p>
            <a:pPr algn="ctr">
              <a:spcAft>
                <a:spcPts val="1333"/>
              </a:spcAft>
            </a:pPr>
            <a:r>
              <a:rPr lang="en-US" sz="3400" b="1" dirty="0"/>
              <a:t>If apocalyptic cosmological language has dual application God is honest. </a:t>
            </a:r>
          </a:p>
          <a:p>
            <a:pPr algn="ctr">
              <a:spcAft>
                <a:spcPts val="1333"/>
              </a:spcAft>
            </a:pPr>
            <a:r>
              <a:rPr lang="en-US" sz="3400" b="1" dirty="0"/>
              <a:t>Immediate figurative fulfilment foreshadows future literal fulfilment. </a:t>
            </a:r>
          </a:p>
        </p:txBody>
      </p:sp>
    </p:spTree>
    <p:extLst>
      <p:ext uri="{BB962C8B-B14F-4D97-AF65-F5344CB8AC3E}">
        <p14:creationId xmlns:p14="http://schemas.microsoft.com/office/powerpoint/2010/main" val="1855067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1443247"/>
            <a:ext cx="8415132" cy="3318857"/>
          </a:xfrm>
          <a:prstGeom prst="rect">
            <a:avLst/>
          </a:prstGeom>
          <a:noFill/>
        </p:spPr>
        <p:txBody>
          <a:bodyPr wrap="square" rtlCol="0">
            <a:spAutoFit/>
          </a:bodyPr>
          <a:lstStyle/>
          <a:p>
            <a:pPr algn="ctr">
              <a:spcAft>
                <a:spcPts val="1333"/>
              </a:spcAft>
            </a:pPr>
            <a:r>
              <a:rPr lang="en-US" sz="3600" b="1" dirty="0"/>
              <a:t>If it is all an “exaggeration” then God lied! </a:t>
            </a:r>
          </a:p>
          <a:p>
            <a:pPr algn="ctr">
              <a:spcAft>
                <a:spcPts val="1333"/>
              </a:spcAft>
            </a:pPr>
            <a:r>
              <a:rPr lang="en-US" sz="3600" b="1" dirty="0"/>
              <a:t>If so, how can we know that anything He said is not “exaggeration.” </a:t>
            </a:r>
          </a:p>
          <a:p>
            <a:pPr algn="ctr">
              <a:spcAft>
                <a:spcPts val="1333"/>
              </a:spcAft>
            </a:pPr>
            <a:r>
              <a:rPr lang="en-US" sz="4000" b="1" dirty="0"/>
              <a:t>Full-preterism compromises the very honesty of God!. </a:t>
            </a:r>
          </a:p>
        </p:txBody>
      </p:sp>
    </p:spTree>
    <p:extLst>
      <p:ext uri="{BB962C8B-B14F-4D97-AF65-F5344CB8AC3E}">
        <p14:creationId xmlns:p14="http://schemas.microsoft.com/office/powerpoint/2010/main" val="39614554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5807" y="2109674"/>
            <a:ext cx="8415132" cy="1754326"/>
          </a:xfrm>
          <a:prstGeom prst="rect">
            <a:avLst/>
          </a:prstGeom>
          <a:noFill/>
        </p:spPr>
        <p:txBody>
          <a:bodyPr wrap="square" rtlCol="0">
            <a:spAutoFit/>
          </a:bodyPr>
          <a:lstStyle/>
          <a:p>
            <a:pPr algn="ctr">
              <a:spcAft>
                <a:spcPts val="1333"/>
              </a:spcAft>
            </a:pPr>
            <a:r>
              <a:rPr lang="en-US" sz="3600" b="1" dirty="0"/>
              <a:t>I would ask, what hermeneutic principle allows us to tie God’s hands when it comes to time statements? </a:t>
            </a:r>
          </a:p>
        </p:txBody>
      </p:sp>
    </p:spTree>
    <p:extLst>
      <p:ext uri="{BB962C8B-B14F-4D97-AF65-F5344CB8AC3E}">
        <p14:creationId xmlns:p14="http://schemas.microsoft.com/office/powerpoint/2010/main" val="2177856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022146" y="1461108"/>
            <a:ext cx="4752814" cy="2965042"/>
          </a:xfrm>
          <a:prstGeom prst="rect">
            <a:avLst/>
          </a:prstGeom>
          <a:noFill/>
        </p:spPr>
        <p:txBody>
          <a:bodyPr wrap="square" rtlCol="0">
            <a:spAutoFit/>
          </a:bodyPr>
          <a:lstStyle/>
          <a:p>
            <a:r>
              <a:rPr lang="en-US" sz="4000" b="1" dirty="0"/>
              <a:t>Don K. Preston, </a:t>
            </a:r>
            <a:r>
              <a:rPr lang="en-US" sz="4000" b="1" i="1" dirty="0"/>
              <a:t>Can God Tell Time?  </a:t>
            </a:r>
            <a:r>
              <a:rPr lang="en-US" sz="3556" dirty="0"/>
              <a:t>(Ardmore, OK: </a:t>
            </a:r>
            <a:r>
              <a:rPr lang="en-US" sz="3556" dirty="0" err="1"/>
              <a:t>JaDon</a:t>
            </a:r>
            <a:r>
              <a:rPr lang="en-US" sz="3556" dirty="0"/>
              <a:t> Management, Inc., 2008)</a:t>
            </a:r>
            <a:endParaRPr lang="en-US" sz="40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808573" y="672580"/>
            <a:ext cx="2774757" cy="4423654"/>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1441752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582731"/>
            <a:ext cx="8415132" cy="2721258"/>
          </a:xfrm>
          <a:prstGeom prst="rect">
            <a:avLst/>
          </a:prstGeom>
          <a:noFill/>
        </p:spPr>
        <p:txBody>
          <a:bodyPr wrap="square" rtlCol="0">
            <a:spAutoFit/>
          </a:bodyPr>
          <a:lstStyle/>
          <a:p>
            <a:pPr algn="ctr">
              <a:spcAft>
                <a:spcPts val="1333"/>
              </a:spcAft>
            </a:pPr>
            <a:r>
              <a:rPr lang="en-US" sz="3200" b="1" dirty="0"/>
              <a:t>His argument is that God uses language that is understandable to His audience. </a:t>
            </a:r>
          </a:p>
          <a:p>
            <a:pPr algn="ctr">
              <a:spcAft>
                <a:spcPts val="1333"/>
              </a:spcAft>
            </a:pPr>
            <a:r>
              <a:rPr lang="en-US" sz="3200" b="1" dirty="0"/>
              <a:t>As such, he argues that this limits God’s use of time statements to the narrow subjective time periods Full-preterists imagine.</a:t>
            </a:r>
          </a:p>
        </p:txBody>
      </p:sp>
    </p:spTree>
    <p:extLst>
      <p:ext uri="{BB962C8B-B14F-4D97-AF65-F5344CB8AC3E}">
        <p14:creationId xmlns:p14="http://schemas.microsoft.com/office/powerpoint/2010/main" val="31571535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582731"/>
            <a:ext cx="8415132" cy="3441968"/>
          </a:xfrm>
          <a:prstGeom prst="rect">
            <a:avLst/>
          </a:prstGeom>
          <a:noFill/>
        </p:spPr>
        <p:txBody>
          <a:bodyPr wrap="square" rtlCol="0">
            <a:spAutoFit/>
          </a:bodyPr>
          <a:lstStyle/>
          <a:p>
            <a:pPr algn="ctr">
              <a:spcAft>
                <a:spcPts val="1333"/>
              </a:spcAft>
            </a:pPr>
            <a:r>
              <a:rPr lang="en-US" sz="2800" b="1" dirty="0"/>
              <a:t>They don’t use this same argument of understandability when with apocalyptic language. </a:t>
            </a:r>
          </a:p>
          <a:p>
            <a:pPr algn="ctr">
              <a:spcAft>
                <a:spcPts val="1333"/>
              </a:spcAft>
            </a:pPr>
            <a:r>
              <a:rPr lang="en-US" sz="3600" b="1" dirty="0"/>
              <a:t>Holy Spirit said, “with the Lord one day is as a thousand years and a thousand years as a day” (2 Pet. 3:8; cf. Ps. 90:4). </a:t>
            </a:r>
          </a:p>
          <a:p>
            <a:pPr algn="ctr">
              <a:spcAft>
                <a:spcPts val="1333"/>
              </a:spcAft>
            </a:pPr>
            <a:r>
              <a:rPr lang="en-US" sz="3200" b="1" dirty="0"/>
              <a:t>Full-preterists dismiss the force of this.</a:t>
            </a:r>
          </a:p>
        </p:txBody>
      </p:sp>
    </p:spTree>
    <p:extLst>
      <p:ext uri="{BB962C8B-B14F-4D97-AF65-F5344CB8AC3E}">
        <p14:creationId xmlns:p14="http://schemas.microsoft.com/office/powerpoint/2010/main" val="2552961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582731"/>
            <a:ext cx="8415132" cy="3706143"/>
          </a:xfrm>
          <a:prstGeom prst="rect">
            <a:avLst/>
          </a:prstGeom>
          <a:noFill/>
        </p:spPr>
        <p:txBody>
          <a:bodyPr wrap="square" rtlCol="0">
            <a:spAutoFit/>
          </a:bodyPr>
          <a:lstStyle/>
          <a:p>
            <a:pPr algn="ctr">
              <a:spcAft>
                <a:spcPts val="1333"/>
              </a:spcAft>
            </a:pPr>
            <a:r>
              <a:rPr lang="en-US" sz="3200" b="1" dirty="0"/>
              <a:t>It is amazing to me how willing Full-preterists are to limit God’s manner of expressing His word and His will in ways we would never impose upon a human author. </a:t>
            </a:r>
          </a:p>
          <a:p>
            <a:pPr algn="ctr">
              <a:spcAft>
                <a:spcPts val="1333"/>
              </a:spcAft>
            </a:pPr>
            <a:r>
              <a:rPr lang="en-US" sz="3200" b="1" dirty="0"/>
              <a:t>We see this not only in their narrow and subjective interpretation of time statements but prophetic language itself.</a:t>
            </a:r>
          </a:p>
        </p:txBody>
      </p:sp>
    </p:spTree>
    <p:extLst>
      <p:ext uri="{BB962C8B-B14F-4D97-AF65-F5344CB8AC3E}">
        <p14:creationId xmlns:p14="http://schemas.microsoft.com/office/powerpoint/2010/main" val="2401768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53212"/>
            <a:ext cx="8415132" cy="2536592"/>
          </a:xfrm>
          <a:prstGeom prst="rect">
            <a:avLst/>
          </a:prstGeom>
          <a:noFill/>
        </p:spPr>
        <p:txBody>
          <a:bodyPr wrap="square" rtlCol="0">
            <a:spAutoFit/>
          </a:bodyPr>
          <a:lstStyle/>
          <a:p>
            <a:pPr algn="ctr">
              <a:spcAft>
                <a:spcPts val="1333"/>
              </a:spcAft>
            </a:pPr>
            <a:r>
              <a:rPr lang="en-US" sz="3400" b="1" dirty="0"/>
              <a:t>In video eleven, Preston argues that the biblical principle is that the literal always comes first and then the spiritual. </a:t>
            </a:r>
          </a:p>
          <a:p>
            <a:pPr algn="ctr">
              <a:spcAft>
                <a:spcPts val="1333"/>
              </a:spcAft>
            </a:pPr>
            <a:r>
              <a:rPr lang="en-US" sz="4000" b="1" dirty="0"/>
              <a:t>Really?</a:t>
            </a:r>
          </a:p>
        </p:txBody>
      </p:sp>
    </p:spTree>
    <p:extLst>
      <p:ext uri="{BB962C8B-B14F-4D97-AF65-F5344CB8AC3E}">
        <p14:creationId xmlns:p14="http://schemas.microsoft.com/office/powerpoint/2010/main" val="3324539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53212"/>
            <a:ext cx="8415132" cy="3029034"/>
          </a:xfrm>
          <a:prstGeom prst="rect">
            <a:avLst/>
          </a:prstGeom>
          <a:noFill/>
        </p:spPr>
        <p:txBody>
          <a:bodyPr wrap="square" rtlCol="0">
            <a:spAutoFit/>
          </a:bodyPr>
          <a:lstStyle/>
          <a:p>
            <a:pPr algn="ctr">
              <a:spcAft>
                <a:spcPts val="1333"/>
              </a:spcAft>
            </a:pPr>
            <a:r>
              <a:rPr lang="en-US" sz="4400" b="1" dirty="0"/>
              <a:t>Why would he say this?</a:t>
            </a:r>
          </a:p>
          <a:p>
            <a:pPr algn="ctr">
              <a:spcAft>
                <a:spcPts val="1333"/>
              </a:spcAft>
            </a:pPr>
            <a:r>
              <a:rPr lang="en-US" sz="3400" b="1" dirty="0"/>
              <a:t>Because otherwise his theory about apocalyptic language always being figurative and never foreshadowing the literal collapses.</a:t>
            </a:r>
          </a:p>
        </p:txBody>
      </p:sp>
    </p:spTree>
    <p:extLst>
      <p:ext uri="{BB962C8B-B14F-4D97-AF65-F5344CB8AC3E}">
        <p14:creationId xmlns:p14="http://schemas.microsoft.com/office/powerpoint/2010/main" val="726537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477819"/>
            <a:ext cx="8468139" cy="3866700"/>
          </a:xfrm>
          <a:prstGeom prst="rect">
            <a:avLst/>
          </a:prstGeom>
          <a:noFill/>
        </p:spPr>
        <p:txBody>
          <a:bodyPr wrap="square" rtlCol="0">
            <a:spAutoFit/>
          </a:bodyPr>
          <a:lstStyle/>
          <a:p>
            <a:pPr algn="ctr">
              <a:spcAft>
                <a:spcPts val="1333"/>
              </a:spcAft>
            </a:pPr>
            <a:r>
              <a:rPr lang="en-US" sz="3556" b="1" dirty="0"/>
              <a:t>This Is a Seriously Flawed Argument!</a:t>
            </a:r>
            <a:endParaRPr lang="en-US" sz="4000" b="1" dirty="0"/>
          </a:p>
          <a:p>
            <a:pPr algn="ctr">
              <a:spcAft>
                <a:spcPts val="1333"/>
              </a:spcAft>
            </a:pPr>
            <a:r>
              <a:rPr lang="en-US" sz="3111" b="1" dirty="0"/>
              <a:t>Written in Torah, about time before Moses</a:t>
            </a:r>
            <a:endParaRPr lang="en-US" sz="3556" b="1" dirty="0"/>
          </a:p>
          <a:p>
            <a:pPr algn="ctr">
              <a:spcAft>
                <a:spcPts val="1333"/>
              </a:spcAft>
            </a:pPr>
            <a:r>
              <a:rPr lang="en-US" sz="3111" b="1" dirty="0"/>
              <a:t>Part of Patriarchal Law? </a:t>
            </a:r>
          </a:p>
          <a:p>
            <a:pPr algn="ctr">
              <a:spcAft>
                <a:spcPts val="1333"/>
              </a:spcAft>
            </a:pPr>
            <a:r>
              <a:rPr lang="en-US" sz="3111" b="1" dirty="0"/>
              <a:t>Is Patriarchal Law in Force?</a:t>
            </a:r>
          </a:p>
          <a:p>
            <a:pPr algn="ctr">
              <a:spcAft>
                <a:spcPts val="1333"/>
              </a:spcAft>
            </a:pPr>
            <a:r>
              <a:rPr lang="en-US" sz="3111" b="1" dirty="0"/>
              <a:t>Part of Mosaic Law?</a:t>
            </a:r>
          </a:p>
          <a:p>
            <a:pPr algn="ctr">
              <a:spcAft>
                <a:spcPts val="1333"/>
              </a:spcAft>
            </a:pPr>
            <a:r>
              <a:rPr lang="en-US" sz="3111" b="1" dirty="0"/>
              <a:t>Full-preterists: Law until AD 70—Law still in Force? </a:t>
            </a:r>
            <a:endParaRPr lang="en-US" sz="2222" dirty="0"/>
          </a:p>
        </p:txBody>
      </p:sp>
    </p:spTree>
    <p:extLst>
      <p:ext uri="{BB962C8B-B14F-4D97-AF65-F5344CB8AC3E}">
        <p14:creationId xmlns:p14="http://schemas.microsoft.com/office/powerpoint/2010/main" val="3783024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68711"/>
            <a:ext cx="8415132" cy="3300904"/>
          </a:xfrm>
          <a:prstGeom prst="rect">
            <a:avLst/>
          </a:prstGeom>
          <a:noFill/>
        </p:spPr>
        <p:txBody>
          <a:bodyPr wrap="square" rtlCol="0">
            <a:spAutoFit/>
          </a:bodyPr>
          <a:lstStyle/>
          <a:p>
            <a:pPr algn="ctr">
              <a:spcAft>
                <a:spcPts val="1333"/>
              </a:spcAft>
            </a:pPr>
            <a:r>
              <a:rPr lang="en-US" sz="3600" b="1" dirty="0"/>
              <a:t>Is his so-called “biblical principle” valid?</a:t>
            </a:r>
          </a:p>
          <a:p>
            <a:pPr algn="ctr">
              <a:spcAft>
                <a:spcPts val="1333"/>
              </a:spcAft>
            </a:pPr>
            <a:r>
              <a:rPr lang="en-US" sz="3600" b="1" dirty="0"/>
              <a:t>Not in  Genesis 37:5-10</a:t>
            </a:r>
          </a:p>
          <a:p>
            <a:pPr algn="ctr">
              <a:spcAft>
                <a:spcPts val="1333"/>
              </a:spcAft>
            </a:pPr>
            <a:r>
              <a:rPr lang="en-US" sz="2800" b="1" dirty="0"/>
              <a:t>Joseph dreams that sheaves and the sun, moon, and stars bow down to him. </a:t>
            </a:r>
          </a:p>
          <a:p>
            <a:pPr algn="ctr">
              <a:spcAft>
                <a:spcPts val="1333"/>
              </a:spcAft>
            </a:pPr>
            <a:r>
              <a:rPr lang="en-US" sz="2400" b="1" dirty="0"/>
              <a:t>That was figurative but it was literally fulfilled later when Joseph ruled under Pharaoh in Egypt during the famine. </a:t>
            </a:r>
          </a:p>
        </p:txBody>
      </p:sp>
    </p:spTree>
    <p:extLst>
      <p:ext uri="{BB962C8B-B14F-4D97-AF65-F5344CB8AC3E}">
        <p14:creationId xmlns:p14="http://schemas.microsoft.com/office/powerpoint/2010/main" val="1597654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68711"/>
            <a:ext cx="8415132" cy="3547125"/>
          </a:xfrm>
          <a:prstGeom prst="rect">
            <a:avLst/>
          </a:prstGeom>
          <a:noFill/>
        </p:spPr>
        <p:txBody>
          <a:bodyPr wrap="square" rtlCol="0">
            <a:spAutoFit/>
          </a:bodyPr>
          <a:lstStyle/>
          <a:p>
            <a:pPr algn="ctr">
              <a:spcAft>
                <a:spcPts val="1333"/>
              </a:spcAft>
            </a:pPr>
            <a:r>
              <a:rPr lang="en-US" sz="3600" b="1" dirty="0"/>
              <a:t>Is his so-called “biblical principle” valid?</a:t>
            </a:r>
          </a:p>
          <a:p>
            <a:pPr algn="ctr">
              <a:spcAft>
                <a:spcPts val="1333"/>
              </a:spcAft>
            </a:pPr>
            <a:r>
              <a:rPr lang="en-US" sz="3600" b="1" dirty="0"/>
              <a:t>Not in  Genesis 41:1-8</a:t>
            </a:r>
          </a:p>
          <a:p>
            <a:pPr algn="ctr">
              <a:spcAft>
                <a:spcPts val="1333"/>
              </a:spcAft>
            </a:pPr>
            <a:r>
              <a:rPr lang="en-US" sz="3000" b="1" dirty="0"/>
              <a:t>Pharaoh dreamed about cows and stalks devouring other cows and other stalks. </a:t>
            </a:r>
          </a:p>
          <a:p>
            <a:pPr algn="ctr">
              <a:spcAft>
                <a:spcPts val="1333"/>
              </a:spcAft>
            </a:pPr>
            <a:r>
              <a:rPr lang="en-US" sz="2800" b="1" dirty="0"/>
              <a:t>That was figurative, but it was literally fulfilled when Egypt faced seven years of famine.</a:t>
            </a:r>
            <a:endParaRPr lang="en-US" sz="2400" b="1" dirty="0"/>
          </a:p>
        </p:txBody>
      </p:sp>
    </p:spTree>
    <p:extLst>
      <p:ext uri="{BB962C8B-B14F-4D97-AF65-F5344CB8AC3E}">
        <p14:creationId xmlns:p14="http://schemas.microsoft.com/office/powerpoint/2010/main" val="631288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68711"/>
            <a:ext cx="8415132" cy="2185214"/>
          </a:xfrm>
          <a:prstGeom prst="rect">
            <a:avLst/>
          </a:prstGeom>
          <a:noFill/>
        </p:spPr>
        <p:txBody>
          <a:bodyPr wrap="square" rtlCol="0">
            <a:spAutoFit/>
          </a:bodyPr>
          <a:lstStyle/>
          <a:p>
            <a:pPr algn="ctr">
              <a:spcAft>
                <a:spcPts val="1333"/>
              </a:spcAft>
            </a:pPr>
            <a:r>
              <a:rPr lang="en-US" sz="3400" b="1" dirty="0"/>
              <a:t>Because man calls something a principle does not limit God’s ability to express things however He chooses and we should not allow it to limit how we interpret His word.</a:t>
            </a:r>
          </a:p>
        </p:txBody>
      </p:sp>
    </p:spTree>
    <p:extLst>
      <p:ext uri="{BB962C8B-B14F-4D97-AF65-F5344CB8AC3E}">
        <p14:creationId xmlns:p14="http://schemas.microsoft.com/office/powerpoint/2010/main" val="3880111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1791" y="1908103"/>
            <a:ext cx="8487532" cy="1938992"/>
          </a:xfrm>
          <a:prstGeom prst="rect">
            <a:avLst/>
          </a:prstGeom>
          <a:noFill/>
        </p:spPr>
        <p:txBody>
          <a:bodyPr wrap="square" rtlCol="0">
            <a:spAutoFit/>
          </a:bodyPr>
          <a:lstStyle/>
          <a:p>
            <a:pPr algn="ctr">
              <a:spcAft>
                <a:spcPts val="2000"/>
              </a:spcAft>
            </a:pPr>
            <a:r>
              <a:rPr lang="en-US" sz="6000" b="1" dirty="0"/>
              <a:t>“The Voices of the Prophets”</a:t>
            </a:r>
            <a:endParaRPr lang="en-US" sz="6000" dirty="0"/>
          </a:p>
        </p:txBody>
      </p:sp>
    </p:spTree>
    <p:extLst>
      <p:ext uri="{BB962C8B-B14F-4D97-AF65-F5344CB8AC3E}">
        <p14:creationId xmlns:p14="http://schemas.microsoft.com/office/powerpoint/2010/main" val="559679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36906"/>
            <a:ext cx="8415132" cy="3429144"/>
          </a:xfrm>
          <a:prstGeom prst="rect">
            <a:avLst/>
          </a:prstGeom>
          <a:noFill/>
        </p:spPr>
        <p:txBody>
          <a:bodyPr wrap="square" rtlCol="0">
            <a:spAutoFit/>
          </a:bodyPr>
          <a:lstStyle/>
          <a:p>
            <a:pPr algn="ctr">
              <a:spcAft>
                <a:spcPts val="1333"/>
              </a:spcAft>
            </a:pPr>
            <a:r>
              <a:rPr lang="en-US" sz="2800" b="1" dirty="0"/>
              <a:t>Let’s go back to this assertion that “exaggeration” is just the manner of speech of the prophets. </a:t>
            </a:r>
          </a:p>
          <a:p>
            <a:pPr algn="ctr">
              <a:spcAft>
                <a:spcPts val="1333"/>
              </a:spcAft>
            </a:pPr>
            <a:r>
              <a:rPr lang="en-US" sz="3000" b="1" dirty="0"/>
              <a:t>I have heard Full-preterists make the assertion that this theorized exaggerated hyperbolic language, with no concept of it ever being literally fulfilled was just “how it would have been understood” by ancient Jews and faithful Christians. </a:t>
            </a:r>
          </a:p>
        </p:txBody>
      </p:sp>
    </p:spTree>
    <p:extLst>
      <p:ext uri="{BB962C8B-B14F-4D97-AF65-F5344CB8AC3E}">
        <p14:creationId xmlns:p14="http://schemas.microsoft.com/office/powerpoint/2010/main" val="87203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36906"/>
            <a:ext cx="8415132" cy="3552254"/>
          </a:xfrm>
          <a:prstGeom prst="rect">
            <a:avLst/>
          </a:prstGeom>
          <a:noFill/>
        </p:spPr>
        <p:txBody>
          <a:bodyPr wrap="square" rtlCol="0">
            <a:spAutoFit/>
          </a:bodyPr>
          <a:lstStyle/>
          <a:p>
            <a:pPr algn="ctr">
              <a:spcAft>
                <a:spcPts val="1333"/>
              </a:spcAft>
            </a:pPr>
            <a:r>
              <a:rPr lang="en-US" sz="3000" b="1" dirty="0"/>
              <a:t>Some, drawing from Paul’s words in Acts 13:27, assert that this Full-preterist interpretation of apocalyptic language is what it means to truly listen to “the voices of the prophets.” </a:t>
            </a:r>
          </a:p>
          <a:p>
            <a:pPr algn="ctr">
              <a:spcAft>
                <a:spcPts val="1333"/>
              </a:spcAft>
            </a:pPr>
            <a:r>
              <a:rPr lang="en-US" sz="3000" b="1" dirty="0"/>
              <a:t>That treats God’s word as if it is some hidden code that can only be discerned by those gifted enough to unravel it! </a:t>
            </a:r>
          </a:p>
        </p:txBody>
      </p:sp>
    </p:spTree>
    <p:extLst>
      <p:ext uri="{BB962C8B-B14F-4D97-AF65-F5344CB8AC3E}">
        <p14:creationId xmlns:p14="http://schemas.microsoft.com/office/powerpoint/2010/main" val="3054088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36906"/>
            <a:ext cx="8415132" cy="3244478"/>
          </a:xfrm>
          <a:prstGeom prst="rect">
            <a:avLst/>
          </a:prstGeom>
          <a:noFill/>
        </p:spPr>
        <p:txBody>
          <a:bodyPr wrap="square" rtlCol="0">
            <a:spAutoFit/>
          </a:bodyPr>
          <a:lstStyle/>
          <a:p>
            <a:pPr algn="ctr">
              <a:spcAft>
                <a:spcPts val="1333"/>
              </a:spcAft>
            </a:pPr>
            <a:r>
              <a:rPr lang="en-US" sz="3000" b="1" dirty="0"/>
              <a:t>In video nineteen, Preston took an interesting turn in his attempt to try and prove this assertion about the manner of speech of the prophets. </a:t>
            </a:r>
          </a:p>
          <a:p>
            <a:pPr algn="ctr">
              <a:spcAft>
                <a:spcPts val="1333"/>
              </a:spcAft>
            </a:pPr>
            <a:r>
              <a:rPr lang="en-US" sz="2600" b="1" dirty="0"/>
              <a:t>After devoting most videos to the argument that this prophetic exaggeration was Jewish idiom, he admitted that Jews in the first century believed in literal eschatological fulfilments but those who did so were wrong! </a:t>
            </a:r>
          </a:p>
        </p:txBody>
      </p:sp>
    </p:spTree>
    <p:extLst>
      <p:ext uri="{BB962C8B-B14F-4D97-AF65-F5344CB8AC3E}">
        <p14:creationId xmlns:p14="http://schemas.microsoft.com/office/powerpoint/2010/main" val="3203834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36906"/>
            <a:ext cx="8415132" cy="3903633"/>
          </a:xfrm>
          <a:prstGeom prst="rect">
            <a:avLst/>
          </a:prstGeom>
          <a:noFill/>
        </p:spPr>
        <p:txBody>
          <a:bodyPr wrap="square" rtlCol="0">
            <a:spAutoFit/>
          </a:bodyPr>
          <a:lstStyle/>
          <a:p>
            <a:pPr algn="ctr">
              <a:spcAft>
                <a:spcPts val="1333"/>
              </a:spcAft>
            </a:pPr>
            <a:r>
              <a:rPr lang="en-US" sz="2800" b="1" dirty="0"/>
              <a:t>Preston argued that throughout the gospel of John we see those who made physical interpretations when a spiritual meaning was intended: </a:t>
            </a:r>
          </a:p>
          <a:p>
            <a:pPr algn="ctr">
              <a:spcAft>
                <a:spcPts val="1333"/>
              </a:spcAft>
            </a:pPr>
            <a:r>
              <a:rPr lang="en-US" sz="3600" b="1" dirty="0"/>
              <a:t>Eating Christ’s flesh as the “bread of life” (John 6:53-59) </a:t>
            </a:r>
          </a:p>
          <a:p>
            <a:pPr algn="ctr">
              <a:spcAft>
                <a:spcPts val="1333"/>
              </a:spcAft>
            </a:pPr>
            <a:r>
              <a:rPr lang="en-US" sz="3200" b="1" dirty="0"/>
              <a:t>Destroying the temple, when Jesus was speaking of His body (John 2:19-22)</a:t>
            </a:r>
            <a:endParaRPr lang="en-US" sz="2800" b="1" dirty="0"/>
          </a:p>
        </p:txBody>
      </p:sp>
    </p:spTree>
    <p:extLst>
      <p:ext uri="{BB962C8B-B14F-4D97-AF65-F5344CB8AC3E}">
        <p14:creationId xmlns:p14="http://schemas.microsoft.com/office/powerpoint/2010/main" val="38608903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545394"/>
            <a:ext cx="8415132" cy="2782813"/>
          </a:xfrm>
          <a:prstGeom prst="rect">
            <a:avLst/>
          </a:prstGeom>
          <a:noFill/>
        </p:spPr>
        <p:txBody>
          <a:bodyPr wrap="square" rtlCol="0">
            <a:spAutoFit/>
          </a:bodyPr>
          <a:lstStyle/>
          <a:p>
            <a:pPr algn="ctr">
              <a:spcAft>
                <a:spcPts val="1333"/>
              </a:spcAft>
            </a:pPr>
            <a:r>
              <a:rPr lang="en-US" sz="3200" b="1" dirty="0"/>
              <a:t>He then asserted that I and those who oppose full-preterism have a “carnal view” of eschatology, claiming “this is the very hermeneutic that put Jesus on the cross!”</a:t>
            </a:r>
          </a:p>
          <a:p>
            <a:pPr algn="ctr">
              <a:spcAft>
                <a:spcPts val="1333"/>
              </a:spcAft>
            </a:pPr>
            <a:r>
              <a:rPr lang="en-US" sz="3600" b="1" dirty="0"/>
              <a:t>That’s a bold statement!</a:t>
            </a:r>
          </a:p>
        </p:txBody>
      </p:sp>
    </p:spTree>
    <p:extLst>
      <p:ext uri="{BB962C8B-B14F-4D97-AF65-F5344CB8AC3E}">
        <p14:creationId xmlns:p14="http://schemas.microsoft.com/office/powerpoint/2010/main" val="25868847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545394"/>
            <a:ext cx="8415132" cy="3688189"/>
          </a:xfrm>
          <a:prstGeom prst="rect">
            <a:avLst/>
          </a:prstGeom>
          <a:noFill/>
        </p:spPr>
        <p:txBody>
          <a:bodyPr wrap="square" rtlCol="0">
            <a:spAutoFit/>
          </a:bodyPr>
          <a:lstStyle/>
          <a:p>
            <a:pPr algn="ctr">
              <a:spcAft>
                <a:spcPts val="1333"/>
              </a:spcAft>
            </a:pPr>
            <a:r>
              <a:rPr lang="en-US" sz="2800" b="1" dirty="0"/>
              <a:t>I presume he means the Jews were looking for a Messiah that would reign over a physical kingdom and since that was not what Jesus intended to do, they crucified Him. </a:t>
            </a:r>
          </a:p>
          <a:p>
            <a:pPr algn="ctr">
              <a:spcAft>
                <a:spcPts val="1333"/>
              </a:spcAft>
            </a:pPr>
            <a:r>
              <a:rPr lang="en-US" sz="3200" b="1" dirty="0"/>
              <a:t>Preston is apparently trying to equate that with what I teach. </a:t>
            </a:r>
          </a:p>
          <a:p>
            <a:pPr algn="ctr">
              <a:spcAft>
                <a:spcPts val="1333"/>
              </a:spcAft>
            </a:pPr>
            <a:r>
              <a:rPr lang="en-US" sz="3600" b="1" dirty="0"/>
              <a:t>That is not what I teach!</a:t>
            </a:r>
            <a:endParaRPr lang="en-US" sz="4000" b="1" dirty="0"/>
          </a:p>
        </p:txBody>
      </p:sp>
    </p:spTree>
    <p:extLst>
      <p:ext uri="{BB962C8B-B14F-4D97-AF65-F5344CB8AC3E}">
        <p14:creationId xmlns:p14="http://schemas.microsoft.com/office/powerpoint/2010/main" val="480533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163594" y="1477819"/>
            <a:ext cx="8834033" cy="3807132"/>
          </a:xfrm>
          <a:prstGeom prst="rect">
            <a:avLst/>
          </a:prstGeom>
          <a:noFill/>
        </p:spPr>
        <p:txBody>
          <a:bodyPr wrap="square" rtlCol="0">
            <a:spAutoFit/>
          </a:bodyPr>
          <a:lstStyle/>
          <a:p>
            <a:pPr algn="ctr">
              <a:spcAft>
                <a:spcPts val="1333"/>
              </a:spcAft>
            </a:pPr>
            <a:r>
              <a:rPr lang="en-US" sz="3556" b="1" dirty="0"/>
              <a:t>When One Law Supersedes Another. . .</a:t>
            </a:r>
            <a:endParaRPr lang="en-US" sz="4000" b="1" dirty="0"/>
          </a:p>
          <a:p>
            <a:pPr algn="ctr">
              <a:spcAft>
                <a:spcPts val="1333"/>
              </a:spcAft>
            </a:pPr>
            <a:r>
              <a:rPr lang="en-US" sz="3111" b="1" dirty="0"/>
              <a:t>Becomes what defines sinful and righteous behavior</a:t>
            </a:r>
          </a:p>
          <a:p>
            <a:pPr algn="ctr">
              <a:spcAft>
                <a:spcPts val="1333"/>
              </a:spcAft>
            </a:pPr>
            <a:r>
              <a:rPr lang="en-US" sz="3111" b="1" dirty="0"/>
              <a:t>Does Not Mean Prior Law Loses All Value or Applicability</a:t>
            </a:r>
          </a:p>
          <a:p>
            <a:pPr algn="ctr">
              <a:spcAft>
                <a:spcPts val="1333"/>
              </a:spcAft>
            </a:pPr>
            <a:r>
              <a:rPr lang="en-US" sz="2667" b="1" dirty="0"/>
              <a:t>“For whatever things were written before were written for our learning, that we through the patience and comfort of the Scriptures might have hope” (Rom. 15:4).</a:t>
            </a:r>
            <a:endParaRPr lang="en-US" sz="2222" dirty="0"/>
          </a:p>
        </p:txBody>
      </p:sp>
    </p:spTree>
    <p:extLst>
      <p:ext uri="{BB962C8B-B14F-4D97-AF65-F5344CB8AC3E}">
        <p14:creationId xmlns:p14="http://schemas.microsoft.com/office/powerpoint/2010/main" val="7597234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545394"/>
            <a:ext cx="8415132" cy="2721258"/>
          </a:xfrm>
          <a:prstGeom prst="rect">
            <a:avLst/>
          </a:prstGeom>
          <a:noFill/>
        </p:spPr>
        <p:txBody>
          <a:bodyPr wrap="square" rtlCol="0">
            <a:spAutoFit/>
          </a:bodyPr>
          <a:lstStyle/>
          <a:p>
            <a:pPr algn="ctr">
              <a:spcAft>
                <a:spcPts val="1333"/>
              </a:spcAft>
            </a:pPr>
            <a:r>
              <a:rPr lang="en-US" sz="3200" b="1" dirty="0"/>
              <a:t>This betrays what I believe is an underlying problem with which Full-preterists struggle: </a:t>
            </a:r>
          </a:p>
          <a:p>
            <a:pPr algn="ctr">
              <a:spcAft>
                <a:spcPts val="1333"/>
              </a:spcAft>
            </a:pPr>
            <a:r>
              <a:rPr lang="en-US" sz="3200" b="1" dirty="0"/>
              <a:t>An almost Gnostic concept of the physical (as evil) versus the spiritual (as good) with no correlation between the two.</a:t>
            </a:r>
            <a:endParaRPr lang="en-US" sz="4400" b="1" dirty="0"/>
          </a:p>
        </p:txBody>
      </p:sp>
    </p:spTree>
    <p:extLst>
      <p:ext uri="{BB962C8B-B14F-4D97-AF65-F5344CB8AC3E}">
        <p14:creationId xmlns:p14="http://schemas.microsoft.com/office/powerpoint/2010/main" val="4274595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545394"/>
            <a:ext cx="8415132" cy="3441968"/>
          </a:xfrm>
          <a:prstGeom prst="rect">
            <a:avLst/>
          </a:prstGeom>
          <a:noFill/>
        </p:spPr>
        <p:txBody>
          <a:bodyPr wrap="square" rtlCol="0">
            <a:spAutoFit/>
          </a:bodyPr>
          <a:lstStyle/>
          <a:p>
            <a:pPr algn="ctr">
              <a:spcAft>
                <a:spcPts val="1333"/>
              </a:spcAft>
            </a:pPr>
            <a:r>
              <a:rPr lang="en-US" sz="3000" b="1" dirty="0"/>
              <a:t>In video eighteen, Preston claimed that I teach you can’t go to heaven without a physical body. </a:t>
            </a:r>
          </a:p>
          <a:p>
            <a:pPr algn="ctr">
              <a:spcAft>
                <a:spcPts val="1333"/>
              </a:spcAft>
            </a:pPr>
            <a:r>
              <a:rPr lang="en-US" sz="4000" b="1" dirty="0"/>
              <a:t>That is not true! </a:t>
            </a:r>
          </a:p>
          <a:p>
            <a:pPr algn="ctr">
              <a:spcAft>
                <a:spcPts val="1333"/>
              </a:spcAft>
            </a:pPr>
            <a:r>
              <a:rPr lang="en-US" sz="3200" b="1" dirty="0"/>
              <a:t>A glorified spiritual body is not a physical body, but neither has a disembodied spirit yet put on a glorified spiritual body.</a:t>
            </a:r>
            <a:endParaRPr lang="en-US" sz="4400" b="1" dirty="0"/>
          </a:p>
        </p:txBody>
      </p:sp>
    </p:spTree>
    <p:extLst>
      <p:ext uri="{BB962C8B-B14F-4D97-AF65-F5344CB8AC3E}">
        <p14:creationId xmlns:p14="http://schemas.microsoft.com/office/powerpoint/2010/main" val="13473094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545394"/>
            <a:ext cx="8415132" cy="3152145"/>
          </a:xfrm>
          <a:prstGeom prst="rect">
            <a:avLst/>
          </a:prstGeom>
          <a:noFill/>
        </p:spPr>
        <p:txBody>
          <a:bodyPr wrap="square" rtlCol="0">
            <a:spAutoFit/>
          </a:bodyPr>
          <a:lstStyle/>
          <a:p>
            <a:pPr algn="ctr">
              <a:spcAft>
                <a:spcPts val="1333"/>
              </a:spcAft>
            </a:pPr>
            <a:r>
              <a:rPr lang="en-US" sz="3000" b="1" dirty="0"/>
              <a:t>Certainly, Paul taught “flesh and blood will not inherit the kingdom of God” (1 Cor. 15:50). </a:t>
            </a:r>
          </a:p>
          <a:p>
            <a:pPr algn="ctr">
              <a:spcAft>
                <a:spcPts val="1333"/>
              </a:spcAft>
            </a:pPr>
            <a:r>
              <a:rPr lang="en-US" sz="3200" b="1" dirty="0"/>
              <a:t>In the same chapter Paul spoke of the body that is “sown” as “a natural body” but “it” (not the spirit, but the body) “is raised a spiritual body” (1 Cor. 15:44). </a:t>
            </a:r>
          </a:p>
        </p:txBody>
      </p:sp>
    </p:spTree>
    <p:extLst>
      <p:ext uri="{BB962C8B-B14F-4D97-AF65-F5344CB8AC3E}">
        <p14:creationId xmlns:p14="http://schemas.microsoft.com/office/powerpoint/2010/main" val="1160172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560892"/>
            <a:ext cx="8415132" cy="3318857"/>
          </a:xfrm>
          <a:prstGeom prst="rect">
            <a:avLst/>
          </a:prstGeom>
          <a:noFill/>
        </p:spPr>
        <p:txBody>
          <a:bodyPr wrap="square" rtlCol="0">
            <a:spAutoFit/>
          </a:bodyPr>
          <a:lstStyle/>
          <a:p>
            <a:pPr algn="ctr">
              <a:spcAft>
                <a:spcPts val="1333"/>
              </a:spcAft>
            </a:pPr>
            <a:r>
              <a:rPr lang="en-US" sz="3200" b="1" dirty="0"/>
              <a:t>In Preston’s view the “it” is the spirit—but that is not what the text teaches.</a:t>
            </a:r>
          </a:p>
          <a:p>
            <a:pPr algn="ctr">
              <a:spcAft>
                <a:spcPts val="1333"/>
              </a:spcAft>
            </a:pPr>
            <a:r>
              <a:rPr lang="en-US" sz="3400" b="1" dirty="0"/>
              <a:t>Full-preterists muddy this accusing opponents of making it about </a:t>
            </a:r>
            <a:r>
              <a:rPr lang="en-US" sz="3400" b="1" i="1" dirty="0"/>
              <a:t>biology</a:t>
            </a:r>
            <a:r>
              <a:rPr lang="en-US" sz="3400" b="1" dirty="0"/>
              <a:t> or the </a:t>
            </a:r>
            <a:r>
              <a:rPr lang="en-US" sz="3400" b="1" i="1" dirty="0"/>
              <a:t>physical</a:t>
            </a:r>
            <a:r>
              <a:rPr lang="en-US" sz="3400" b="1" dirty="0"/>
              <a:t>. </a:t>
            </a:r>
          </a:p>
          <a:p>
            <a:pPr algn="ctr">
              <a:spcAft>
                <a:spcPts val="1333"/>
              </a:spcAft>
            </a:pPr>
            <a:r>
              <a:rPr lang="en-US" sz="2800" b="1" dirty="0"/>
              <a:t>That treats it as if conditions at the resurrection will remain no different than they are at the present.  </a:t>
            </a:r>
            <a:endParaRPr lang="en-US" sz="3200" b="1" dirty="0"/>
          </a:p>
        </p:txBody>
      </p:sp>
    </p:spTree>
    <p:extLst>
      <p:ext uri="{BB962C8B-B14F-4D97-AF65-F5344CB8AC3E}">
        <p14:creationId xmlns:p14="http://schemas.microsoft.com/office/powerpoint/2010/main" val="2399000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560892"/>
            <a:ext cx="8415132" cy="3213700"/>
          </a:xfrm>
          <a:prstGeom prst="rect">
            <a:avLst/>
          </a:prstGeom>
          <a:noFill/>
        </p:spPr>
        <p:txBody>
          <a:bodyPr wrap="square" rtlCol="0">
            <a:spAutoFit/>
          </a:bodyPr>
          <a:lstStyle/>
          <a:p>
            <a:pPr algn="ctr">
              <a:spcAft>
                <a:spcPts val="1333"/>
              </a:spcAft>
            </a:pPr>
            <a:r>
              <a:rPr lang="en-US" sz="3200" b="1" dirty="0"/>
              <a:t>Just as they fail to recognize the way in which Jesus’s physical death accomplished a spiritual atonement (as we shall see). . . </a:t>
            </a:r>
          </a:p>
          <a:p>
            <a:pPr algn="ctr">
              <a:spcAft>
                <a:spcPts val="1333"/>
              </a:spcAft>
            </a:pPr>
            <a:r>
              <a:rPr lang="en-US" sz="3200" b="1" dirty="0"/>
              <a:t>They also fail to recognize that in eternity the distinctions between the physical and the spiritual will be erased.</a:t>
            </a:r>
            <a:r>
              <a:rPr lang="en-US" sz="2800" b="1" dirty="0"/>
              <a:t>  </a:t>
            </a:r>
            <a:endParaRPr lang="en-US" sz="3200" b="1" dirty="0"/>
          </a:p>
        </p:txBody>
      </p:sp>
    </p:spTree>
    <p:extLst>
      <p:ext uri="{BB962C8B-B14F-4D97-AF65-F5344CB8AC3E}">
        <p14:creationId xmlns:p14="http://schemas.microsoft.com/office/powerpoint/2010/main" val="31851451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560892"/>
            <a:ext cx="8415132" cy="2967479"/>
          </a:xfrm>
          <a:prstGeom prst="rect">
            <a:avLst/>
          </a:prstGeom>
          <a:noFill/>
        </p:spPr>
        <p:txBody>
          <a:bodyPr wrap="square" rtlCol="0">
            <a:spAutoFit/>
          </a:bodyPr>
          <a:lstStyle/>
          <a:p>
            <a:pPr algn="ctr">
              <a:spcAft>
                <a:spcPts val="1333"/>
              </a:spcAft>
            </a:pPr>
            <a:r>
              <a:rPr lang="en-US" sz="2800" b="1" dirty="0"/>
              <a:t>Eternal life will not be on a rejuvenated version of earth as it now exists, but it will be a tangible spiritual existence in which the spirits of the righteous are clothed with incorruptible, immortal bodies. </a:t>
            </a:r>
          </a:p>
          <a:p>
            <a:pPr algn="ctr">
              <a:spcAft>
                <a:spcPts val="1333"/>
              </a:spcAft>
            </a:pPr>
            <a:r>
              <a:rPr lang="en-US" sz="3200" b="1" dirty="0"/>
              <a:t>They will not be disembodied spirits floating on the clouds.</a:t>
            </a:r>
            <a:r>
              <a:rPr lang="en-US" sz="2800" b="1" dirty="0"/>
              <a:t>  </a:t>
            </a:r>
            <a:endParaRPr lang="en-US" sz="3200" b="1" dirty="0"/>
          </a:p>
        </p:txBody>
      </p:sp>
    </p:spTree>
    <p:extLst>
      <p:ext uri="{BB962C8B-B14F-4D97-AF65-F5344CB8AC3E}">
        <p14:creationId xmlns:p14="http://schemas.microsoft.com/office/powerpoint/2010/main" val="2445603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1791" y="2304172"/>
            <a:ext cx="8521972" cy="1015663"/>
          </a:xfrm>
          <a:prstGeom prst="rect">
            <a:avLst/>
          </a:prstGeom>
          <a:noFill/>
        </p:spPr>
        <p:txBody>
          <a:bodyPr wrap="square" rtlCol="0">
            <a:spAutoFit/>
          </a:bodyPr>
          <a:lstStyle/>
          <a:p>
            <a:pPr algn="ctr">
              <a:spcAft>
                <a:spcPts val="2000"/>
              </a:spcAft>
            </a:pPr>
            <a:r>
              <a:rPr lang="en-US" sz="6000" b="1" dirty="0"/>
              <a:t>“There Is about to Be”</a:t>
            </a:r>
            <a:endParaRPr lang="en-US" sz="6000" dirty="0"/>
          </a:p>
        </p:txBody>
      </p:sp>
    </p:spTree>
    <p:extLst>
      <p:ext uri="{BB962C8B-B14F-4D97-AF65-F5344CB8AC3E}">
        <p14:creationId xmlns:p14="http://schemas.microsoft.com/office/powerpoint/2010/main" val="33076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715875"/>
            <a:ext cx="8415132" cy="2308324"/>
          </a:xfrm>
          <a:prstGeom prst="rect">
            <a:avLst/>
          </a:prstGeom>
          <a:noFill/>
        </p:spPr>
        <p:txBody>
          <a:bodyPr wrap="square" rtlCol="0">
            <a:spAutoFit/>
          </a:bodyPr>
          <a:lstStyle/>
          <a:p>
            <a:pPr algn="ctr">
              <a:spcAft>
                <a:spcPts val="1333"/>
              </a:spcAft>
            </a:pPr>
            <a:r>
              <a:rPr lang="en-US" sz="3600" b="1" dirty="0"/>
              <a:t>Throughout the videos, with little or no explanation, Preston frequently quotes eschatological passages usually rendered “will be” and puts them “is about to be.” </a:t>
            </a:r>
            <a:endParaRPr lang="en-US" sz="4000" b="1" dirty="0"/>
          </a:p>
        </p:txBody>
      </p:sp>
    </p:spTree>
    <p:extLst>
      <p:ext uri="{BB962C8B-B14F-4D97-AF65-F5344CB8AC3E}">
        <p14:creationId xmlns:p14="http://schemas.microsoft.com/office/powerpoint/2010/main" val="39516749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715875"/>
            <a:ext cx="8415132" cy="2554545"/>
          </a:xfrm>
          <a:prstGeom prst="rect">
            <a:avLst/>
          </a:prstGeom>
          <a:noFill/>
        </p:spPr>
        <p:txBody>
          <a:bodyPr wrap="square" rtlCol="0">
            <a:spAutoFit/>
          </a:bodyPr>
          <a:lstStyle/>
          <a:p>
            <a:pPr algn="ctr">
              <a:spcAft>
                <a:spcPts val="1333"/>
              </a:spcAft>
            </a:pPr>
            <a:r>
              <a:rPr lang="en-US" sz="3200" b="1" dirty="0"/>
              <a:t>In video seventeen he quotes Acts 24:15: “I have hope in God, which they themselves also accept, that there will be a resurrection of the dead, both of the just and the unjust” (NKJV) and puts it “there is about to be a resurrection.”</a:t>
            </a:r>
          </a:p>
        </p:txBody>
      </p:sp>
    </p:spTree>
    <p:extLst>
      <p:ext uri="{BB962C8B-B14F-4D97-AF65-F5344CB8AC3E}">
        <p14:creationId xmlns:p14="http://schemas.microsoft.com/office/powerpoint/2010/main" val="1484669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870858"/>
            <a:ext cx="8415132" cy="1921039"/>
          </a:xfrm>
          <a:prstGeom prst="rect">
            <a:avLst/>
          </a:prstGeom>
          <a:noFill/>
        </p:spPr>
        <p:txBody>
          <a:bodyPr wrap="square" rtlCol="0">
            <a:spAutoFit/>
          </a:bodyPr>
          <a:lstStyle/>
          <a:p>
            <a:pPr algn="ctr">
              <a:spcAft>
                <a:spcPts val="1333"/>
              </a:spcAft>
            </a:pPr>
            <a:r>
              <a:rPr lang="en-US" sz="4400" b="1" dirty="0"/>
              <a:t>Why does he do that? </a:t>
            </a:r>
          </a:p>
          <a:p>
            <a:pPr algn="ctr">
              <a:spcAft>
                <a:spcPts val="1333"/>
              </a:spcAft>
            </a:pPr>
            <a:r>
              <a:rPr lang="en-US" sz="3200" b="1" dirty="0"/>
              <a:t>Because of a narrow interpretation Full-preterists impose upon the Greek word </a:t>
            </a:r>
            <a:r>
              <a:rPr lang="en-US" sz="3200" b="1" i="1" dirty="0" err="1"/>
              <a:t>mellō</a:t>
            </a:r>
            <a:r>
              <a:rPr lang="en-US" sz="3200" b="1" dirty="0"/>
              <a:t>. </a:t>
            </a:r>
          </a:p>
        </p:txBody>
      </p:sp>
    </p:spTree>
    <p:extLst>
      <p:ext uri="{BB962C8B-B14F-4D97-AF65-F5344CB8AC3E}">
        <p14:creationId xmlns:p14="http://schemas.microsoft.com/office/powerpoint/2010/main" val="3380802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1113183" y="2373052"/>
            <a:ext cx="6920107" cy="1015663"/>
          </a:xfrm>
          <a:prstGeom prst="rect">
            <a:avLst/>
          </a:prstGeom>
          <a:noFill/>
        </p:spPr>
        <p:txBody>
          <a:bodyPr wrap="square" rtlCol="0">
            <a:spAutoFit/>
          </a:bodyPr>
          <a:lstStyle/>
          <a:p>
            <a:pPr algn="ctr">
              <a:spcAft>
                <a:spcPts val="2000"/>
              </a:spcAft>
            </a:pPr>
            <a:r>
              <a:rPr lang="en-US" sz="6000" b="1" dirty="0"/>
              <a:t>The Strength of Sin</a:t>
            </a:r>
            <a:endParaRPr lang="en-US" sz="6000" dirty="0"/>
          </a:p>
        </p:txBody>
      </p:sp>
    </p:spTree>
    <p:extLst>
      <p:ext uri="{BB962C8B-B14F-4D97-AF65-F5344CB8AC3E}">
        <p14:creationId xmlns:p14="http://schemas.microsoft.com/office/powerpoint/2010/main" val="2710363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483404"/>
            <a:ext cx="8415132" cy="3829253"/>
          </a:xfrm>
          <a:prstGeom prst="rect">
            <a:avLst/>
          </a:prstGeom>
          <a:noFill/>
        </p:spPr>
        <p:txBody>
          <a:bodyPr wrap="square" rtlCol="0">
            <a:spAutoFit/>
          </a:bodyPr>
          <a:lstStyle/>
          <a:p>
            <a:pPr algn="ctr">
              <a:spcAft>
                <a:spcPts val="1333"/>
              </a:spcAft>
            </a:pPr>
            <a:r>
              <a:rPr lang="en-US" sz="3600" b="1" dirty="0"/>
              <a:t>Greek word </a:t>
            </a:r>
            <a:r>
              <a:rPr lang="en-US" sz="3600" b="1" i="1" dirty="0" err="1"/>
              <a:t>mellō</a:t>
            </a:r>
            <a:r>
              <a:rPr lang="en-US" sz="3600" b="1" i="1" dirty="0"/>
              <a:t>, </a:t>
            </a:r>
            <a:r>
              <a:rPr lang="en-US" sz="3600" b="1" dirty="0"/>
              <a:t>defined:</a:t>
            </a:r>
          </a:p>
          <a:p>
            <a:pPr algn="ctr">
              <a:spcAft>
                <a:spcPts val="1333"/>
              </a:spcAft>
            </a:pPr>
            <a:r>
              <a:rPr lang="en-US" sz="2800" b="1" dirty="0"/>
              <a:t>“I. </a:t>
            </a:r>
            <a:r>
              <a:rPr lang="en-US" sz="2800" b="1" i="1" dirty="0"/>
              <a:t>to be destined</a:t>
            </a:r>
            <a:r>
              <a:rPr lang="en-US" sz="2800" b="1" dirty="0"/>
              <a:t> or </a:t>
            </a:r>
            <a:r>
              <a:rPr lang="en-US" sz="2800" b="1" i="1" dirty="0"/>
              <a:t>likely to</a:t>
            </a:r>
            <a:r>
              <a:rPr lang="en-US" sz="2800" b="1" dirty="0"/>
              <a:t>, indicating an estimated certainty or strong probability in the present, past, or future; II. </a:t>
            </a:r>
            <a:r>
              <a:rPr lang="en-US" sz="2800" b="1" i="1" dirty="0"/>
              <a:t>to be about to</a:t>
            </a:r>
            <a:r>
              <a:rPr lang="en-US" sz="2800" b="1" dirty="0"/>
              <a:t>, in purely temporal sense; III. </a:t>
            </a:r>
            <a:r>
              <a:rPr lang="en-US" sz="2800" b="1" i="1" dirty="0"/>
              <a:t>to be always going to do</a:t>
            </a:r>
            <a:r>
              <a:rPr lang="en-US" sz="2800" b="1" dirty="0"/>
              <a:t> without ever doing: hence, </a:t>
            </a:r>
            <a:r>
              <a:rPr lang="en-US" sz="2800" b="1" i="1" dirty="0"/>
              <a:t>delay, put off</a:t>
            </a:r>
            <a:r>
              <a:rPr lang="en-US" sz="2800" b="1" dirty="0"/>
              <a:t>; IV. Participle </a:t>
            </a:r>
            <a:r>
              <a:rPr lang="en-US" sz="2800" b="1" i="1" dirty="0" err="1"/>
              <a:t>mellōn</a:t>
            </a:r>
            <a:r>
              <a:rPr lang="en-US" sz="2800" b="1" dirty="0"/>
              <a:t> is used quasi-adjectivally, </a:t>
            </a:r>
            <a:r>
              <a:rPr lang="en-US" sz="2800" b="1" i="1" dirty="0"/>
              <a:t>ho </a:t>
            </a:r>
            <a:r>
              <a:rPr lang="en-US" sz="2800" b="1" i="1" dirty="0" err="1"/>
              <a:t>mellōn</a:t>
            </a:r>
            <a:r>
              <a:rPr lang="en-US" sz="2800" b="1" i="1" dirty="0"/>
              <a:t> </a:t>
            </a:r>
            <a:r>
              <a:rPr lang="en-US" sz="2800" b="1" i="1" dirty="0" err="1"/>
              <a:t>chronon</a:t>
            </a:r>
            <a:r>
              <a:rPr lang="en-US" sz="2800" b="1" i="1" dirty="0"/>
              <a:t>,</a:t>
            </a:r>
            <a:r>
              <a:rPr lang="en-US" sz="2800" b="1" dirty="0"/>
              <a:t> the </a:t>
            </a:r>
            <a:r>
              <a:rPr lang="en-US" sz="2800" b="1" i="1" dirty="0"/>
              <a:t>future</a:t>
            </a:r>
            <a:r>
              <a:rPr lang="en-US" sz="2800" b="1" dirty="0"/>
              <a:t> time; V. </a:t>
            </a:r>
            <a:r>
              <a:rPr lang="en-US" sz="2800" b="1" i="1" dirty="0"/>
              <a:t>might be delayed</a:t>
            </a:r>
            <a:r>
              <a:rPr lang="en-US" sz="2800" b="1" dirty="0"/>
              <a:t>” (LSJ).</a:t>
            </a:r>
            <a:endParaRPr lang="en-US" sz="4800" b="1" dirty="0"/>
          </a:p>
        </p:txBody>
      </p:sp>
    </p:spTree>
    <p:extLst>
      <p:ext uri="{BB962C8B-B14F-4D97-AF65-F5344CB8AC3E}">
        <p14:creationId xmlns:p14="http://schemas.microsoft.com/office/powerpoint/2010/main" val="3880116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483404"/>
            <a:ext cx="8415132" cy="2782813"/>
          </a:xfrm>
          <a:prstGeom prst="rect">
            <a:avLst/>
          </a:prstGeom>
          <a:noFill/>
        </p:spPr>
        <p:txBody>
          <a:bodyPr wrap="square" rtlCol="0">
            <a:spAutoFit/>
          </a:bodyPr>
          <a:lstStyle/>
          <a:p>
            <a:pPr algn="ctr">
              <a:spcAft>
                <a:spcPts val="1333"/>
              </a:spcAft>
            </a:pPr>
            <a:r>
              <a:rPr lang="en-US" sz="3600" b="1" dirty="0"/>
              <a:t>Greek word </a:t>
            </a:r>
            <a:r>
              <a:rPr lang="en-US" sz="3600" b="1" i="1" dirty="0" err="1"/>
              <a:t>mellō</a:t>
            </a:r>
            <a:r>
              <a:rPr lang="en-US" sz="3600" b="1" i="1" dirty="0"/>
              <a:t>, </a:t>
            </a:r>
            <a:r>
              <a:rPr lang="en-US" sz="3600" b="1" dirty="0"/>
              <a:t>defined:</a:t>
            </a:r>
          </a:p>
          <a:p>
            <a:pPr algn="ctr">
              <a:spcAft>
                <a:spcPts val="1333"/>
              </a:spcAft>
            </a:pPr>
            <a:r>
              <a:rPr lang="en-US" sz="3200" b="1" dirty="0"/>
              <a:t>In the NT, it is used 110 times. The KJV translates it shall (25), should (20), would (9), to come (9), will (7), things to come (4), not translated (3), miscellaneously (33). </a:t>
            </a:r>
          </a:p>
        </p:txBody>
      </p:sp>
    </p:spTree>
    <p:extLst>
      <p:ext uri="{BB962C8B-B14F-4D97-AF65-F5344CB8AC3E}">
        <p14:creationId xmlns:p14="http://schemas.microsoft.com/office/powerpoint/2010/main" val="705175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483404"/>
            <a:ext cx="8415132" cy="3749744"/>
          </a:xfrm>
          <a:prstGeom prst="rect">
            <a:avLst/>
          </a:prstGeom>
          <a:noFill/>
        </p:spPr>
        <p:txBody>
          <a:bodyPr wrap="square" rtlCol="0">
            <a:spAutoFit/>
          </a:bodyPr>
          <a:lstStyle/>
          <a:p>
            <a:pPr algn="ctr">
              <a:spcAft>
                <a:spcPts val="1333"/>
              </a:spcAft>
            </a:pPr>
            <a:r>
              <a:rPr lang="en-US" sz="3600" b="1" dirty="0"/>
              <a:t>Greek word </a:t>
            </a:r>
            <a:r>
              <a:rPr lang="en-US" sz="3600" b="1" i="1" dirty="0" err="1"/>
              <a:t>mellō</a:t>
            </a:r>
            <a:r>
              <a:rPr lang="en-US" sz="3600" b="1" i="1" dirty="0"/>
              <a:t>, </a:t>
            </a:r>
            <a:r>
              <a:rPr lang="en-US" sz="3600" b="1" dirty="0"/>
              <a:t>defined:</a:t>
            </a:r>
          </a:p>
          <a:p>
            <a:pPr algn="ctr">
              <a:spcAft>
                <a:spcPts val="1333"/>
              </a:spcAft>
            </a:pPr>
            <a:r>
              <a:rPr lang="en-US" sz="3600" b="1" dirty="0"/>
              <a:t>YLT is one of the few translations that frequently renders it “about to be.”</a:t>
            </a:r>
          </a:p>
          <a:p>
            <a:pPr algn="ctr">
              <a:spcAft>
                <a:spcPts val="1333"/>
              </a:spcAft>
            </a:pPr>
            <a:r>
              <a:rPr lang="en-US" sz="3600" b="1" dirty="0"/>
              <a:t>Preston doesn’t usually use this translation. But in eschatological texts he puts it that way.</a:t>
            </a:r>
          </a:p>
        </p:txBody>
      </p:sp>
    </p:spTree>
    <p:extLst>
      <p:ext uri="{BB962C8B-B14F-4D97-AF65-F5344CB8AC3E}">
        <p14:creationId xmlns:p14="http://schemas.microsoft.com/office/powerpoint/2010/main" val="2173256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483404"/>
            <a:ext cx="8415132" cy="3829253"/>
          </a:xfrm>
          <a:prstGeom prst="rect">
            <a:avLst/>
          </a:prstGeom>
          <a:noFill/>
        </p:spPr>
        <p:txBody>
          <a:bodyPr wrap="square" rtlCol="0">
            <a:spAutoFit/>
          </a:bodyPr>
          <a:lstStyle/>
          <a:p>
            <a:pPr algn="ctr">
              <a:spcAft>
                <a:spcPts val="1333"/>
              </a:spcAft>
            </a:pPr>
            <a:r>
              <a:rPr lang="en-US" sz="3600" b="1" dirty="0"/>
              <a:t>I wonder if he would in Acts 26:22-23?</a:t>
            </a:r>
          </a:p>
          <a:p>
            <a:pPr algn="ctr">
              <a:spcAft>
                <a:spcPts val="1333"/>
              </a:spcAft>
            </a:pPr>
            <a:r>
              <a:rPr lang="en-US" sz="2800" b="1" dirty="0"/>
              <a:t>“Therefore, having obtained help from God, to this day I stand, witnessing both to small and great, saying no other things than those which the prophets and Moses said would [</a:t>
            </a:r>
            <a:r>
              <a:rPr lang="en-US" sz="2800" b="1" i="1" dirty="0" err="1"/>
              <a:t>mellō</a:t>
            </a:r>
            <a:r>
              <a:rPr lang="en-US" sz="2800" b="1" dirty="0"/>
              <a:t>] come—that the Christ would suffer, that He would be the first to rise from the dead, and would [</a:t>
            </a:r>
            <a:r>
              <a:rPr lang="en-US" sz="2800" b="1" i="1" dirty="0" err="1"/>
              <a:t>mellō</a:t>
            </a:r>
            <a:r>
              <a:rPr lang="en-US" sz="2800" b="1" dirty="0"/>
              <a:t>] proclaim light to the Jewish people and to the Gentiles” (NKJV).</a:t>
            </a:r>
            <a:endParaRPr lang="en-US" sz="4800" b="1" dirty="0"/>
          </a:p>
        </p:txBody>
      </p:sp>
    </p:spTree>
    <p:extLst>
      <p:ext uri="{BB962C8B-B14F-4D97-AF65-F5344CB8AC3E}">
        <p14:creationId xmlns:p14="http://schemas.microsoft.com/office/powerpoint/2010/main" val="29777540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483404"/>
            <a:ext cx="8415132" cy="3441968"/>
          </a:xfrm>
          <a:prstGeom prst="rect">
            <a:avLst/>
          </a:prstGeom>
          <a:noFill/>
        </p:spPr>
        <p:txBody>
          <a:bodyPr wrap="square" rtlCol="0">
            <a:spAutoFit/>
          </a:bodyPr>
          <a:lstStyle/>
          <a:p>
            <a:pPr algn="ctr">
              <a:spcAft>
                <a:spcPts val="1333"/>
              </a:spcAft>
            </a:pPr>
            <a:r>
              <a:rPr lang="en-US" sz="3600" b="1" dirty="0"/>
              <a:t>Full-preterists make much of this text. </a:t>
            </a:r>
          </a:p>
          <a:p>
            <a:pPr algn="ctr">
              <a:spcAft>
                <a:spcPts val="1333"/>
              </a:spcAft>
            </a:pPr>
            <a:r>
              <a:rPr lang="en-US" sz="3200" b="1" dirty="0"/>
              <a:t>They call to attention the fact that Paul says he taught “no other things” than what was said in the “the prophets and Moses.” </a:t>
            </a:r>
          </a:p>
          <a:p>
            <a:pPr algn="ctr">
              <a:spcAft>
                <a:spcPts val="1333"/>
              </a:spcAft>
            </a:pPr>
            <a:r>
              <a:rPr lang="en-US" sz="3200" b="1" dirty="0"/>
              <a:t>Their argument is that one can look to the OT to teach everything in the gospel. </a:t>
            </a:r>
            <a:endParaRPr lang="en-US" sz="5400" b="1" dirty="0"/>
          </a:p>
        </p:txBody>
      </p:sp>
    </p:spTree>
    <p:extLst>
      <p:ext uri="{BB962C8B-B14F-4D97-AF65-F5344CB8AC3E}">
        <p14:creationId xmlns:p14="http://schemas.microsoft.com/office/powerpoint/2010/main" val="39718710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483404"/>
            <a:ext cx="8415132" cy="3534301"/>
          </a:xfrm>
          <a:prstGeom prst="rect">
            <a:avLst/>
          </a:prstGeom>
          <a:noFill/>
        </p:spPr>
        <p:txBody>
          <a:bodyPr wrap="square" rtlCol="0">
            <a:spAutoFit/>
          </a:bodyPr>
          <a:lstStyle/>
          <a:p>
            <a:pPr algn="ctr">
              <a:spcAft>
                <a:spcPts val="1333"/>
              </a:spcAft>
            </a:pPr>
            <a:r>
              <a:rPr lang="en-US" sz="3000" b="1" dirty="0"/>
              <a:t>Reminds me of a study I once had with a Messianic Jew who said one can learn everything they need to know to be saved in the first chapters of Genesis. </a:t>
            </a:r>
          </a:p>
          <a:p>
            <a:pPr algn="ctr">
              <a:spcAft>
                <a:spcPts val="1333"/>
              </a:spcAft>
            </a:pPr>
            <a:r>
              <a:rPr lang="en-US" sz="4000" b="1" dirty="0"/>
              <a:t>Really?  </a:t>
            </a:r>
          </a:p>
          <a:p>
            <a:pPr algn="ctr">
              <a:spcAft>
                <a:spcPts val="1333"/>
              </a:spcAft>
            </a:pPr>
            <a:r>
              <a:rPr lang="en-US" sz="3200" b="1" dirty="0"/>
              <a:t>I doubt Preston would go that far, but he comes close in some arguments.</a:t>
            </a:r>
            <a:endParaRPr lang="en-US" sz="4800" b="1" dirty="0"/>
          </a:p>
        </p:txBody>
      </p:sp>
    </p:spTree>
    <p:extLst>
      <p:ext uri="{BB962C8B-B14F-4D97-AF65-F5344CB8AC3E}">
        <p14:creationId xmlns:p14="http://schemas.microsoft.com/office/powerpoint/2010/main" val="340166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483404"/>
            <a:ext cx="8415132" cy="3490699"/>
          </a:xfrm>
          <a:prstGeom prst="rect">
            <a:avLst/>
          </a:prstGeom>
          <a:noFill/>
        </p:spPr>
        <p:txBody>
          <a:bodyPr wrap="square" rtlCol="0">
            <a:spAutoFit/>
          </a:bodyPr>
          <a:lstStyle/>
          <a:p>
            <a:pPr algn="ctr">
              <a:spcAft>
                <a:spcPts val="1333"/>
              </a:spcAft>
            </a:pPr>
            <a:r>
              <a:rPr lang="en-US" sz="3000" b="1" dirty="0"/>
              <a:t>These arguments ignore that Jesus said the Holy Spirit would reveal things to the apostles He had not yet said to them (John 16:12-13). </a:t>
            </a:r>
          </a:p>
          <a:p>
            <a:pPr algn="ctr">
              <a:spcAft>
                <a:spcPts val="1333"/>
              </a:spcAft>
            </a:pPr>
            <a:r>
              <a:rPr lang="en-US" sz="3000" b="1" dirty="0"/>
              <a:t>Where do Moses and the prophets teach about baptism? Forgiveness as a prerequisite of our own forgiveness? To turn the other cheek? Many other doctrines?</a:t>
            </a:r>
            <a:endParaRPr lang="en-US" sz="4800" b="1" dirty="0"/>
          </a:p>
        </p:txBody>
      </p:sp>
    </p:spTree>
    <p:extLst>
      <p:ext uri="{BB962C8B-B14F-4D97-AF65-F5344CB8AC3E}">
        <p14:creationId xmlns:p14="http://schemas.microsoft.com/office/powerpoint/2010/main" val="231307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886360"/>
            <a:ext cx="8415132" cy="2062103"/>
          </a:xfrm>
          <a:prstGeom prst="rect">
            <a:avLst/>
          </a:prstGeom>
          <a:noFill/>
        </p:spPr>
        <p:txBody>
          <a:bodyPr wrap="square" rtlCol="0">
            <a:spAutoFit/>
          </a:bodyPr>
          <a:lstStyle/>
          <a:p>
            <a:pPr algn="ctr">
              <a:spcAft>
                <a:spcPts val="1333"/>
              </a:spcAft>
            </a:pPr>
            <a:r>
              <a:rPr lang="en-US" sz="3200" b="1" dirty="0"/>
              <a:t>Paul is teaching that the gospel was what was promised in Moses and the Prophets, not that its substance was fully revealed in these Scriptures.</a:t>
            </a:r>
            <a:endParaRPr lang="en-US" sz="5400" b="1" dirty="0"/>
          </a:p>
        </p:txBody>
      </p:sp>
    </p:spTree>
    <p:extLst>
      <p:ext uri="{BB962C8B-B14F-4D97-AF65-F5344CB8AC3E}">
        <p14:creationId xmlns:p14="http://schemas.microsoft.com/office/powerpoint/2010/main" val="19259177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607390"/>
            <a:ext cx="8415132" cy="3318857"/>
          </a:xfrm>
          <a:prstGeom prst="rect">
            <a:avLst/>
          </a:prstGeom>
          <a:noFill/>
        </p:spPr>
        <p:txBody>
          <a:bodyPr wrap="square" rtlCol="0">
            <a:spAutoFit/>
          </a:bodyPr>
          <a:lstStyle/>
          <a:p>
            <a:pPr algn="ctr">
              <a:spcAft>
                <a:spcPts val="1333"/>
              </a:spcAft>
            </a:pPr>
            <a:r>
              <a:rPr lang="en-US" sz="3600" b="1" dirty="0"/>
              <a:t>Notice how </a:t>
            </a:r>
            <a:r>
              <a:rPr lang="en-US" sz="3600" b="1" i="1" dirty="0" err="1"/>
              <a:t>mellō</a:t>
            </a:r>
            <a:r>
              <a:rPr lang="en-US" sz="3600" b="1" dirty="0"/>
              <a:t> is used in Acts 26:22-23. </a:t>
            </a:r>
          </a:p>
          <a:p>
            <a:pPr algn="ctr">
              <a:spcAft>
                <a:spcPts val="1333"/>
              </a:spcAft>
            </a:pPr>
            <a:r>
              <a:rPr lang="en-US" sz="3200" b="1" dirty="0"/>
              <a:t>It uses it of what “the prophets and Moses” said centuries beforehand about Christ’s coming and proclamation of light. </a:t>
            </a:r>
          </a:p>
          <a:p>
            <a:pPr algn="ctr">
              <a:spcAft>
                <a:spcPts val="1333"/>
              </a:spcAft>
            </a:pPr>
            <a:r>
              <a:rPr lang="en-US" sz="2800" b="1" dirty="0"/>
              <a:t>YLT follows through with Preston’s favorite practice here—I wonder if he would agree with this reading?</a:t>
            </a:r>
            <a:endParaRPr lang="en-US" sz="4800" b="1" dirty="0"/>
          </a:p>
        </p:txBody>
      </p:sp>
    </p:spTree>
    <p:extLst>
      <p:ext uri="{BB962C8B-B14F-4D97-AF65-F5344CB8AC3E}">
        <p14:creationId xmlns:p14="http://schemas.microsoft.com/office/powerpoint/2010/main" val="83467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607390"/>
            <a:ext cx="8415132" cy="3890809"/>
          </a:xfrm>
          <a:prstGeom prst="rect">
            <a:avLst/>
          </a:prstGeom>
          <a:noFill/>
        </p:spPr>
        <p:txBody>
          <a:bodyPr wrap="square" rtlCol="0">
            <a:spAutoFit/>
          </a:bodyPr>
          <a:lstStyle/>
          <a:p>
            <a:pPr algn="ctr">
              <a:spcAft>
                <a:spcPts val="1333"/>
              </a:spcAft>
            </a:pPr>
            <a:r>
              <a:rPr lang="en-US" sz="4000" b="1" dirty="0"/>
              <a:t>Acts 26:22-23:</a:t>
            </a:r>
          </a:p>
          <a:p>
            <a:pPr algn="ctr">
              <a:spcAft>
                <a:spcPts val="1333"/>
              </a:spcAft>
            </a:pPr>
            <a:r>
              <a:rPr lang="en-US" sz="2800" b="1" dirty="0"/>
              <a:t>“Having obtained, therefore, help from God, till this day, I have stood witnessing both to small and to great, saying nothing besides the things that both the prophets and Moses </a:t>
            </a:r>
            <a:r>
              <a:rPr lang="en-US" sz="2800" b="1" dirty="0" err="1"/>
              <a:t>spake</a:t>
            </a:r>
            <a:r>
              <a:rPr lang="en-US" sz="2800" b="1" dirty="0"/>
              <a:t> of as about to [</a:t>
            </a:r>
            <a:r>
              <a:rPr lang="en-US" sz="2800" b="1" i="1" dirty="0" err="1"/>
              <a:t>mellō</a:t>
            </a:r>
            <a:r>
              <a:rPr lang="en-US" sz="2800" b="1" dirty="0"/>
              <a:t>] come, that the Christ is to suffer, whether first by a rising from the dead, he is about to [</a:t>
            </a:r>
            <a:r>
              <a:rPr lang="en-US" sz="2800" b="1" i="1" dirty="0" err="1"/>
              <a:t>mellō</a:t>
            </a:r>
            <a:r>
              <a:rPr lang="en-US" sz="2800" b="1" dirty="0"/>
              <a:t>] proclaim light to the people and to the nations” (YLT).</a:t>
            </a:r>
            <a:endParaRPr lang="en-US" sz="4400" b="1" dirty="0"/>
          </a:p>
        </p:txBody>
      </p:sp>
    </p:spTree>
    <p:extLst>
      <p:ext uri="{BB962C8B-B14F-4D97-AF65-F5344CB8AC3E}">
        <p14:creationId xmlns:p14="http://schemas.microsoft.com/office/powerpoint/2010/main" val="3107001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09919" y="1420843"/>
            <a:ext cx="8231323" cy="3974037"/>
          </a:xfrm>
          <a:prstGeom prst="rect">
            <a:avLst/>
          </a:prstGeom>
          <a:noFill/>
        </p:spPr>
        <p:txBody>
          <a:bodyPr wrap="square" rtlCol="0">
            <a:spAutoFit/>
          </a:bodyPr>
          <a:lstStyle/>
          <a:p>
            <a:pPr algn="ctr">
              <a:spcAft>
                <a:spcPts val="1333"/>
              </a:spcAft>
            </a:pPr>
            <a:r>
              <a:rPr lang="en-US" sz="3556" b="1" dirty="0"/>
              <a:t>Misapplication of 1 Corinthians 15:56</a:t>
            </a:r>
            <a:endParaRPr lang="en-US" sz="4000" b="1" dirty="0"/>
          </a:p>
          <a:p>
            <a:pPr algn="ctr">
              <a:spcAft>
                <a:spcPts val="1333"/>
              </a:spcAft>
            </a:pPr>
            <a:r>
              <a:rPr lang="en-US" sz="2889" b="1" dirty="0"/>
              <a:t>Focus of 1 Corinthians 15: Resurrection</a:t>
            </a:r>
          </a:p>
          <a:p>
            <a:pPr algn="ctr">
              <a:spcAft>
                <a:spcPts val="1333"/>
              </a:spcAft>
            </a:pPr>
            <a:r>
              <a:rPr lang="en-US" sz="2889" b="1" dirty="0"/>
              <a:t>Reality of Christ’s resurrection (15:1-11)</a:t>
            </a:r>
          </a:p>
          <a:p>
            <a:pPr algn="ctr">
              <a:spcAft>
                <a:spcPts val="1333"/>
              </a:spcAft>
            </a:pPr>
            <a:r>
              <a:rPr lang="en-US" sz="2889" b="1" dirty="0"/>
              <a:t>Christ’s resurrection proves the reality of a future universal bodily resurrection (15:12-58)</a:t>
            </a:r>
          </a:p>
          <a:p>
            <a:pPr algn="ctr">
              <a:spcAft>
                <a:spcPts val="1333"/>
              </a:spcAft>
            </a:pPr>
            <a:r>
              <a:rPr lang="en-US" sz="2889" b="1" dirty="0"/>
              <a:t>To answer false charge: “there is no resurrection of the dead” (15:12b)</a:t>
            </a:r>
            <a:endParaRPr lang="en-US" sz="2889" dirty="0"/>
          </a:p>
        </p:txBody>
      </p:sp>
    </p:spTree>
    <p:extLst>
      <p:ext uri="{BB962C8B-B14F-4D97-AF65-F5344CB8AC3E}">
        <p14:creationId xmlns:p14="http://schemas.microsoft.com/office/powerpoint/2010/main" val="7040808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700380"/>
            <a:ext cx="8415132" cy="2554545"/>
          </a:xfrm>
          <a:prstGeom prst="rect">
            <a:avLst/>
          </a:prstGeom>
          <a:noFill/>
        </p:spPr>
        <p:txBody>
          <a:bodyPr wrap="square" rtlCol="0">
            <a:spAutoFit/>
          </a:bodyPr>
          <a:lstStyle/>
          <a:p>
            <a:pPr algn="ctr">
              <a:spcAft>
                <a:spcPts val="1333"/>
              </a:spcAft>
            </a:pPr>
            <a:r>
              <a:rPr lang="en-US" sz="3200" b="1" dirty="0"/>
              <a:t>I doubt Preston would be consistent in his use of “is about to” in this passage because it would shatter his false premise that all time statements must apply to the generation to whom they were first spoken. </a:t>
            </a:r>
            <a:endParaRPr lang="en-US" sz="5400" b="1" dirty="0"/>
          </a:p>
        </p:txBody>
      </p:sp>
    </p:spTree>
    <p:extLst>
      <p:ext uri="{BB962C8B-B14F-4D97-AF65-F5344CB8AC3E}">
        <p14:creationId xmlns:p14="http://schemas.microsoft.com/office/powerpoint/2010/main" val="460951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700380"/>
            <a:ext cx="8415132" cy="3213700"/>
          </a:xfrm>
          <a:prstGeom prst="rect">
            <a:avLst/>
          </a:prstGeom>
          <a:noFill/>
        </p:spPr>
        <p:txBody>
          <a:bodyPr wrap="square" rtlCol="0">
            <a:spAutoFit/>
          </a:bodyPr>
          <a:lstStyle/>
          <a:p>
            <a:pPr algn="ctr">
              <a:spcAft>
                <a:spcPts val="1333"/>
              </a:spcAft>
            </a:pPr>
            <a:r>
              <a:rPr lang="en-US" sz="3200" b="1" dirty="0"/>
              <a:t>If </a:t>
            </a:r>
            <a:r>
              <a:rPr lang="en-US" sz="3200" b="1" i="1" dirty="0" err="1"/>
              <a:t>mellō</a:t>
            </a:r>
            <a:r>
              <a:rPr lang="en-US" sz="3200" b="1" dirty="0"/>
              <a:t> always means “is about to be” then Paul is saying Moses and the prophets said centuries ago that “Jesus </a:t>
            </a:r>
            <a:r>
              <a:rPr lang="en-US" sz="3200" b="1" i="1" dirty="0"/>
              <a:t>is about to come</a:t>
            </a:r>
            <a:r>
              <a:rPr lang="en-US" sz="3200" b="1" dirty="0"/>
              <a:t>” and “</a:t>
            </a:r>
            <a:r>
              <a:rPr lang="en-US" sz="3200" b="1" i="1" dirty="0"/>
              <a:t>is about to</a:t>
            </a:r>
            <a:r>
              <a:rPr lang="en-US" sz="3200" b="1" dirty="0"/>
              <a:t> proclaim light.” </a:t>
            </a:r>
          </a:p>
          <a:p>
            <a:pPr algn="ctr">
              <a:spcAft>
                <a:spcPts val="1333"/>
              </a:spcAft>
            </a:pPr>
            <a:r>
              <a:rPr lang="en-US" sz="3200" b="1" dirty="0"/>
              <a:t>If it can apply to centuries in Acts 26:22-23 why can’t it apply to centuries Acts 24:15?</a:t>
            </a:r>
            <a:endParaRPr lang="en-US" sz="5400" b="1" dirty="0"/>
          </a:p>
        </p:txBody>
      </p:sp>
    </p:spTree>
    <p:extLst>
      <p:ext uri="{BB962C8B-B14F-4D97-AF65-F5344CB8AC3E}">
        <p14:creationId xmlns:p14="http://schemas.microsoft.com/office/powerpoint/2010/main" val="18818168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700380"/>
            <a:ext cx="8415132" cy="3613810"/>
          </a:xfrm>
          <a:prstGeom prst="rect">
            <a:avLst/>
          </a:prstGeom>
          <a:noFill/>
        </p:spPr>
        <p:txBody>
          <a:bodyPr wrap="square" rtlCol="0">
            <a:spAutoFit/>
          </a:bodyPr>
          <a:lstStyle/>
          <a:p>
            <a:pPr algn="ctr">
              <a:spcAft>
                <a:spcPts val="1333"/>
              </a:spcAft>
            </a:pPr>
            <a:r>
              <a:rPr lang="en-US" sz="3000" b="1" dirty="0"/>
              <a:t>In video nine, Preston objects to a similar idea from Jeremiah and the book of Hebrews, responding to arguments I make about Hebrews 8:13. </a:t>
            </a:r>
          </a:p>
          <a:p>
            <a:pPr algn="ctr">
              <a:spcAft>
                <a:spcPts val="1333"/>
              </a:spcAft>
            </a:pPr>
            <a:r>
              <a:rPr lang="en-US" sz="3200" b="1" dirty="0"/>
              <a:t>This is a favorite passage for Full-preterists because they argue from its wording that the Old Covenant was “ready to pass away” that it proves the Mosaic Law was still in force.</a:t>
            </a:r>
            <a:endParaRPr lang="en-US" sz="5400" b="1" dirty="0"/>
          </a:p>
        </p:txBody>
      </p:sp>
    </p:spTree>
    <p:extLst>
      <p:ext uri="{BB962C8B-B14F-4D97-AF65-F5344CB8AC3E}">
        <p14:creationId xmlns:p14="http://schemas.microsoft.com/office/powerpoint/2010/main" val="1957486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2056841"/>
            <a:ext cx="8415132" cy="1938992"/>
          </a:xfrm>
          <a:prstGeom prst="rect">
            <a:avLst/>
          </a:prstGeom>
          <a:noFill/>
        </p:spPr>
        <p:txBody>
          <a:bodyPr wrap="square" rtlCol="0">
            <a:spAutoFit/>
          </a:bodyPr>
          <a:lstStyle/>
          <a:p>
            <a:pPr algn="ctr">
              <a:spcAft>
                <a:spcPts val="1333"/>
              </a:spcAft>
            </a:pPr>
            <a:r>
              <a:rPr lang="en-US" sz="3000" b="1" dirty="0"/>
              <a:t>In the book and in an article published in 2018 I demonstrate from the text that the Hebrew writer is describing the significance of Jeremiah proclaiming a “new covenant”</a:t>
            </a:r>
            <a:endParaRPr lang="en-US" sz="5400" b="1" dirty="0"/>
          </a:p>
        </p:txBody>
      </p:sp>
    </p:spTree>
    <p:extLst>
      <p:ext uri="{BB962C8B-B14F-4D97-AF65-F5344CB8AC3E}">
        <p14:creationId xmlns:p14="http://schemas.microsoft.com/office/powerpoint/2010/main" val="1827374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048650" y="1514117"/>
            <a:ext cx="4752814" cy="2486193"/>
          </a:xfrm>
          <a:prstGeom prst="rect">
            <a:avLst/>
          </a:prstGeom>
          <a:noFill/>
        </p:spPr>
        <p:txBody>
          <a:bodyPr wrap="square" rtlCol="0">
            <a:spAutoFit/>
          </a:bodyPr>
          <a:lstStyle/>
          <a:p>
            <a:r>
              <a:rPr lang="en-US" sz="4000" b="1" dirty="0"/>
              <a:t>Kyle Pope, “Ready to Pass Away,” </a:t>
            </a:r>
            <a:r>
              <a:rPr lang="en-US" sz="4000" b="1" i="1" dirty="0"/>
              <a:t>Truth Magazine</a:t>
            </a:r>
            <a:r>
              <a:rPr lang="en-US" sz="4000" b="1" dirty="0"/>
              <a:t> </a:t>
            </a:r>
            <a:r>
              <a:rPr lang="en-US" sz="3556" dirty="0"/>
              <a:t>62.10 (Oct. 2018): 6-7</a:t>
            </a:r>
            <a:endParaRPr lang="en-US" sz="40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611323" y="899844"/>
            <a:ext cx="3126990" cy="4093513"/>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3873495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2056841"/>
            <a:ext cx="8415132" cy="1938992"/>
          </a:xfrm>
          <a:prstGeom prst="rect">
            <a:avLst/>
          </a:prstGeom>
          <a:noFill/>
        </p:spPr>
        <p:txBody>
          <a:bodyPr wrap="square" rtlCol="0">
            <a:spAutoFit/>
          </a:bodyPr>
          <a:lstStyle/>
          <a:p>
            <a:pPr algn="ctr">
              <a:spcAft>
                <a:spcPts val="1333"/>
              </a:spcAft>
            </a:pPr>
            <a:r>
              <a:rPr lang="en-US" sz="3000" b="1" dirty="0"/>
              <a:t>To prophesy that there would be something “new” from Jeremiah’s perspective would indicate that the “old” was “becoming obsolete,” “growing old” and “ready to vanish away.”</a:t>
            </a:r>
            <a:endParaRPr lang="en-US" sz="5400" b="1" dirty="0"/>
          </a:p>
        </p:txBody>
      </p:sp>
    </p:spTree>
    <p:extLst>
      <p:ext uri="{BB962C8B-B14F-4D97-AF65-F5344CB8AC3E}">
        <p14:creationId xmlns:p14="http://schemas.microsoft.com/office/powerpoint/2010/main" val="2415873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886359"/>
            <a:ext cx="8415132" cy="1938992"/>
          </a:xfrm>
          <a:prstGeom prst="rect">
            <a:avLst/>
          </a:prstGeom>
          <a:noFill/>
        </p:spPr>
        <p:txBody>
          <a:bodyPr wrap="square" rtlCol="0">
            <a:spAutoFit/>
          </a:bodyPr>
          <a:lstStyle/>
          <a:p>
            <a:pPr algn="ctr">
              <a:spcAft>
                <a:spcPts val="1333"/>
              </a:spcAft>
            </a:pPr>
            <a:r>
              <a:rPr lang="en-US" sz="3000" b="1" dirty="0"/>
              <a:t>Preston mocked this argument, accused me of ignoring the tense of the verbs in the passage, and said it would be ridiculous to speak of the Law (at the time of Jeremiah) as “ready to vanish away.”</a:t>
            </a:r>
            <a:endParaRPr lang="en-US" sz="5400" b="1" dirty="0"/>
          </a:p>
        </p:txBody>
      </p:sp>
    </p:spTree>
    <p:extLst>
      <p:ext uri="{BB962C8B-B14F-4D97-AF65-F5344CB8AC3E}">
        <p14:creationId xmlns:p14="http://schemas.microsoft.com/office/powerpoint/2010/main" val="1023862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746875"/>
            <a:ext cx="8415132" cy="2905924"/>
          </a:xfrm>
          <a:prstGeom prst="rect">
            <a:avLst/>
          </a:prstGeom>
          <a:noFill/>
        </p:spPr>
        <p:txBody>
          <a:bodyPr wrap="square" rtlCol="0">
            <a:spAutoFit/>
          </a:bodyPr>
          <a:lstStyle/>
          <a:p>
            <a:pPr algn="ctr">
              <a:spcAft>
                <a:spcPts val="1333"/>
              </a:spcAft>
            </a:pPr>
            <a:r>
              <a:rPr lang="en-US" sz="3000" b="1" dirty="0"/>
              <a:t>I urge Preston to rethink this in light of the use of </a:t>
            </a:r>
            <a:r>
              <a:rPr lang="en-US" sz="3000" b="1" i="1" dirty="0" err="1"/>
              <a:t>mellō</a:t>
            </a:r>
            <a:r>
              <a:rPr lang="en-US" sz="3000" b="1" dirty="0"/>
              <a:t> in Acts 26:22-23. </a:t>
            </a:r>
          </a:p>
          <a:p>
            <a:pPr algn="ctr">
              <a:spcAft>
                <a:spcPts val="1333"/>
              </a:spcAft>
            </a:pPr>
            <a:r>
              <a:rPr lang="en-US" sz="2800" b="1" dirty="0"/>
              <a:t>If the Holy Spirit can lead Paul to describe Jesus as “about to come” when Moses and the prophets wrote, He can lead the Hebrew writer to say that when Jeremiah wrote it was “ready to vanish away.” </a:t>
            </a:r>
          </a:p>
        </p:txBody>
      </p:sp>
    </p:spTree>
    <p:extLst>
      <p:ext uri="{BB962C8B-B14F-4D97-AF65-F5344CB8AC3E}">
        <p14:creationId xmlns:p14="http://schemas.microsoft.com/office/powerpoint/2010/main" val="1104562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2304172"/>
            <a:ext cx="8468963" cy="1015663"/>
          </a:xfrm>
          <a:prstGeom prst="rect">
            <a:avLst/>
          </a:prstGeom>
          <a:noFill/>
        </p:spPr>
        <p:txBody>
          <a:bodyPr wrap="square" rtlCol="0">
            <a:spAutoFit/>
          </a:bodyPr>
          <a:lstStyle/>
          <a:p>
            <a:pPr algn="ctr">
              <a:spcAft>
                <a:spcPts val="2000"/>
              </a:spcAft>
            </a:pPr>
            <a:r>
              <a:rPr lang="en-US" sz="6000" b="1" dirty="0"/>
              <a:t>The Book of Revelation</a:t>
            </a:r>
            <a:endParaRPr lang="en-US" sz="6000" dirty="0"/>
          </a:p>
        </p:txBody>
      </p:sp>
    </p:spTree>
    <p:extLst>
      <p:ext uri="{BB962C8B-B14F-4D97-AF65-F5344CB8AC3E}">
        <p14:creationId xmlns:p14="http://schemas.microsoft.com/office/powerpoint/2010/main" val="21603351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2721258"/>
          </a:xfrm>
          <a:prstGeom prst="rect">
            <a:avLst/>
          </a:prstGeom>
          <a:noFill/>
        </p:spPr>
        <p:txBody>
          <a:bodyPr wrap="square" rtlCol="0">
            <a:spAutoFit/>
          </a:bodyPr>
          <a:lstStyle/>
          <a:p>
            <a:pPr algn="ctr">
              <a:spcAft>
                <a:spcPts val="1333"/>
              </a:spcAft>
            </a:pPr>
            <a:r>
              <a:rPr lang="en-US" sz="3200" b="1" dirty="0"/>
              <a:t>In the book, I devote an entire chapter to the date of the book of Revelation. </a:t>
            </a:r>
          </a:p>
          <a:p>
            <a:pPr algn="ctr">
              <a:spcAft>
                <a:spcPts val="1333"/>
              </a:spcAft>
            </a:pPr>
            <a:r>
              <a:rPr lang="en-US" sz="3200" b="1" dirty="0"/>
              <a:t>When Preston did the videos, he was in the middle of a written debate on this issue, so he only offered a few comments. </a:t>
            </a:r>
          </a:p>
        </p:txBody>
      </p:sp>
    </p:spTree>
    <p:extLst>
      <p:ext uri="{BB962C8B-B14F-4D97-AF65-F5344CB8AC3E}">
        <p14:creationId xmlns:p14="http://schemas.microsoft.com/office/powerpoint/2010/main" val="22352677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96667" y="1473851"/>
            <a:ext cx="8231323" cy="3649204"/>
          </a:xfrm>
          <a:prstGeom prst="rect">
            <a:avLst/>
          </a:prstGeom>
          <a:noFill/>
        </p:spPr>
        <p:txBody>
          <a:bodyPr wrap="square" rtlCol="0">
            <a:spAutoFit/>
          </a:bodyPr>
          <a:lstStyle/>
          <a:p>
            <a:pPr algn="ctr">
              <a:spcAft>
                <a:spcPts val="1333"/>
              </a:spcAft>
            </a:pPr>
            <a:r>
              <a:rPr lang="en-US" sz="2889" b="1" dirty="0"/>
              <a:t>“So when this corruptible has put on incorruption, and this mortal has put on immortality, then shall be brought to pass the saying that is written: ‘Death is swallowed up in victory.’ ‘O Death, where is your sting? O Hades, where is your victory?’ The sting of death is sin, and the strength of sin is the law. But thanks be to God, who gives us the victory through our Lord Jesus Christ” (1 Cor. 15:54-57, NKJV).</a:t>
            </a:r>
            <a:endParaRPr lang="en-US" sz="2889" dirty="0"/>
          </a:p>
        </p:txBody>
      </p:sp>
    </p:spTree>
    <p:extLst>
      <p:ext uri="{BB962C8B-B14F-4D97-AF65-F5344CB8AC3E}">
        <p14:creationId xmlns:p14="http://schemas.microsoft.com/office/powerpoint/2010/main" val="925604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3706143"/>
          </a:xfrm>
          <a:prstGeom prst="rect">
            <a:avLst/>
          </a:prstGeom>
          <a:noFill/>
        </p:spPr>
        <p:txBody>
          <a:bodyPr wrap="square" rtlCol="0">
            <a:spAutoFit/>
          </a:bodyPr>
          <a:lstStyle/>
          <a:p>
            <a:pPr algn="ctr">
              <a:spcAft>
                <a:spcPts val="1333"/>
              </a:spcAft>
            </a:pPr>
            <a:r>
              <a:rPr lang="en-US" sz="3200" b="1" dirty="0"/>
              <a:t>First, several times throughout the videos he appealed to Deuteronomy 32:43, from the Song of Moses, which reads: </a:t>
            </a:r>
          </a:p>
          <a:p>
            <a:pPr algn="ctr">
              <a:spcAft>
                <a:spcPts val="1333"/>
              </a:spcAft>
            </a:pPr>
            <a:r>
              <a:rPr lang="en-US" sz="3200" b="1" dirty="0"/>
              <a:t>“Rejoice, O Gentiles, with His people; For He will avenge the blood of His servants, and render vengeance to His adversaries; He will provide atonement for His land and His people.”</a:t>
            </a:r>
          </a:p>
        </p:txBody>
      </p:sp>
    </p:spTree>
    <p:extLst>
      <p:ext uri="{BB962C8B-B14F-4D97-AF65-F5344CB8AC3E}">
        <p14:creationId xmlns:p14="http://schemas.microsoft.com/office/powerpoint/2010/main" val="4274482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3429144"/>
          </a:xfrm>
          <a:prstGeom prst="rect">
            <a:avLst/>
          </a:prstGeom>
          <a:noFill/>
        </p:spPr>
        <p:txBody>
          <a:bodyPr wrap="square" rtlCol="0">
            <a:spAutoFit/>
          </a:bodyPr>
          <a:lstStyle/>
          <a:p>
            <a:pPr algn="ctr">
              <a:spcAft>
                <a:spcPts val="1333"/>
              </a:spcAft>
            </a:pPr>
            <a:r>
              <a:rPr lang="en-US" sz="2800" b="1" dirty="0"/>
              <a:t>Preston argues, that this is a specific prophecy pointing to AD 70 and claims that Revelation 19:2 proves it. </a:t>
            </a:r>
          </a:p>
          <a:p>
            <a:pPr algn="ctr">
              <a:spcAft>
                <a:spcPts val="1333"/>
              </a:spcAft>
            </a:pPr>
            <a:r>
              <a:rPr lang="en-US" sz="3000" b="1" dirty="0"/>
              <a:t>In describing the fall of Babylon the Great, it reads: “For true and righteous are His judgments, because He has judged the great harlot who corrupted the earth with her fornication; and He has avenged on her the blood of His servants shed by her.” </a:t>
            </a:r>
          </a:p>
        </p:txBody>
      </p:sp>
    </p:spTree>
    <p:extLst>
      <p:ext uri="{BB962C8B-B14F-4D97-AF65-F5344CB8AC3E}">
        <p14:creationId xmlns:p14="http://schemas.microsoft.com/office/powerpoint/2010/main" val="4072627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3608680"/>
          </a:xfrm>
          <a:prstGeom prst="rect">
            <a:avLst/>
          </a:prstGeom>
          <a:noFill/>
        </p:spPr>
        <p:txBody>
          <a:bodyPr wrap="square" rtlCol="0">
            <a:spAutoFit/>
          </a:bodyPr>
          <a:lstStyle/>
          <a:p>
            <a:pPr algn="ctr">
              <a:spcAft>
                <a:spcPts val="1333"/>
              </a:spcAft>
            </a:pPr>
            <a:r>
              <a:rPr lang="en-US" sz="3200" b="1" dirty="0"/>
              <a:t>His argument rests on the common phrase: </a:t>
            </a:r>
          </a:p>
          <a:p>
            <a:pPr algn="ctr">
              <a:spcAft>
                <a:spcPts val="1333"/>
              </a:spcAft>
            </a:pPr>
            <a:r>
              <a:rPr lang="en-US" sz="3600" b="1" dirty="0"/>
              <a:t>“Avenged . . . the blood of His servants.” </a:t>
            </a:r>
          </a:p>
          <a:p>
            <a:pPr algn="ctr">
              <a:spcAft>
                <a:spcPts val="1333"/>
              </a:spcAft>
            </a:pPr>
            <a:r>
              <a:rPr lang="en-US" sz="3200" b="1" dirty="0"/>
              <a:t>Throughout the videos, whenever I have made points appealing to similar wording, he charges me inaccurately with ITTF. </a:t>
            </a:r>
          </a:p>
          <a:p>
            <a:pPr algn="ctr">
              <a:spcAft>
                <a:spcPts val="1333"/>
              </a:spcAft>
            </a:pPr>
            <a:r>
              <a:rPr lang="en-US" sz="3200" b="1" dirty="0"/>
              <a:t>Why is it acceptable for him to do it here? </a:t>
            </a:r>
          </a:p>
        </p:txBody>
      </p:sp>
    </p:spTree>
    <p:extLst>
      <p:ext uri="{BB962C8B-B14F-4D97-AF65-F5344CB8AC3E}">
        <p14:creationId xmlns:p14="http://schemas.microsoft.com/office/powerpoint/2010/main" val="346123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3706143"/>
          </a:xfrm>
          <a:prstGeom prst="rect">
            <a:avLst/>
          </a:prstGeom>
          <a:noFill/>
        </p:spPr>
        <p:txBody>
          <a:bodyPr wrap="square" rtlCol="0">
            <a:spAutoFit/>
          </a:bodyPr>
          <a:lstStyle/>
          <a:p>
            <a:pPr algn="ctr">
              <a:spcAft>
                <a:spcPts val="1333"/>
              </a:spcAft>
            </a:pPr>
            <a:r>
              <a:rPr lang="en-US" sz="3200" b="1" dirty="0"/>
              <a:t>I have argued that the Song of Moses was a general warning to Israel throughout its history that established a common vocabulary of rebuke for the Jews (Deut. 31:19-21). </a:t>
            </a:r>
          </a:p>
          <a:p>
            <a:pPr algn="ctr">
              <a:spcAft>
                <a:spcPts val="1333"/>
              </a:spcAft>
            </a:pPr>
            <a:r>
              <a:rPr lang="en-US" sz="3200" b="1" dirty="0"/>
              <a:t>While Preston agrees that it functioned this way, he maintains his contention that it is a specific prophecy and fulfilment. </a:t>
            </a:r>
          </a:p>
        </p:txBody>
      </p:sp>
    </p:spTree>
    <p:extLst>
      <p:ext uri="{BB962C8B-B14F-4D97-AF65-F5344CB8AC3E}">
        <p14:creationId xmlns:p14="http://schemas.microsoft.com/office/powerpoint/2010/main" val="1155184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3521477"/>
          </a:xfrm>
          <a:prstGeom prst="rect">
            <a:avLst/>
          </a:prstGeom>
          <a:noFill/>
        </p:spPr>
        <p:txBody>
          <a:bodyPr wrap="square" rtlCol="0">
            <a:spAutoFit/>
          </a:bodyPr>
          <a:lstStyle/>
          <a:p>
            <a:pPr algn="ctr">
              <a:spcAft>
                <a:spcPts val="1333"/>
              </a:spcAft>
            </a:pPr>
            <a:r>
              <a:rPr lang="en-US" sz="3600" b="1" dirty="0"/>
              <a:t>In another passage we can observe the same use of this language. </a:t>
            </a:r>
          </a:p>
          <a:p>
            <a:pPr algn="ctr">
              <a:spcAft>
                <a:spcPts val="1333"/>
              </a:spcAft>
            </a:pPr>
            <a:r>
              <a:rPr lang="en-US" sz="2800" b="1" dirty="0"/>
              <a:t>Punishment to the house of Ahab in the ninth century BC: “You shall strike down the house of Ahab your master, that I may avenge the blood of My servants the prophets, and the blood of all the servants of the LORD, at the hand of Jezebel” (2 Kings 9:7). </a:t>
            </a:r>
          </a:p>
        </p:txBody>
      </p:sp>
    </p:spTree>
    <p:extLst>
      <p:ext uri="{BB962C8B-B14F-4D97-AF65-F5344CB8AC3E}">
        <p14:creationId xmlns:p14="http://schemas.microsoft.com/office/powerpoint/2010/main" val="503464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760725"/>
            <a:ext cx="8468140" cy="2536592"/>
          </a:xfrm>
          <a:prstGeom prst="rect">
            <a:avLst/>
          </a:prstGeom>
          <a:noFill/>
        </p:spPr>
        <p:txBody>
          <a:bodyPr wrap="square" rtlCol="0">
            <a:spAutoFit/>
          </a:bodyPr>
          <a:lstStyle/>
          <a:p>
            <a:pPr algn="ctr">
              <a:spcAft>
                <a:spcPts val="1333"/>
              </a:spcAft>
            </a:pPr>
            <a:r>
              <a:rPr lang="en-US" sz="3600" b="1" dirty="0"/>
              <a:t>This echoes the wording of the Song of Moses just as closely if not closer than Revelation 19:2. </a:t>
            </a:r>
          </a:p>
          <a:p>
            <a:pPr algn="ctr">
              <a:spcAft>
                <a:spcPts val="1333"/>
              </a:spcAft>
            </a:pPr>
            <a:r>
              <a:rPr lang="en-US" sz="4000" b="1" dirty="0"/>
              <a:t>Is it a specific prophecy?</a:t>
            </a:r>
            <a:endParaRPr lang="en-US" sz="3200" b="1" dirty="0"/>
          </a:p>
        </p:txBody>
      </p:sp>
    </p:spTree>
    <p:extLst>
      <p:ext uri="{BB962C8B-B14F-4D97-AF65-F5344CB8AC3E}">
        <p14:creationId xmlns:p14="http://schemas.microsoft.com/office/powerpoint/2010/main" val="375831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729729"/>
            <a:ext cx="8468140" cy="2598147"/>
          </a:xfrm>
          <a:prstGeom prst="rect">
            <a:avLst/>
          </a:prstGeom>
          <a:noFill/>
        </p:spPr>
        <p:txBody>
          <a:bodyPr wrap="square" rtlCol="0">
            <a:spAutoFit/>
          </a:bodyPr>
          <a:lstStyle/>
          <a:p>
            <a:pPr algn="ctr">
              <a:spcAft>
                <a:spcPts val="1333"/>
              </a:spcAft>
            </a:pPr>
            <a:r>
              <a:rPr lang="en-US" sz="4000" b="1" dirty="0"/>
              <a:t>Why doesn’t Preston apply it that way in this passage? </a:t>
            </a:r>
          </a:p>
          <a:p>
            <a:pPr algn="ctr">
              <a:spcAft>
                <a:spcPts val="1333"/>
              </a:spcAft>
            </a:pPr>
            <a:r>
              <a:rPr lang="en-US" sz="3600" b="1" dirty="0"/>
              <a:t>If he did it wouldn’t support his false doctrine</a:t>
            </a:r>
            <a:r>
              <a:rPr lang="en-US" sz="2800" b="1" dirty="0"/>
              <a:t>. </a:t>
            </a:r>
          </a:p>
        </p:txBody>
      </p:sp>
    </p:spTree>
    <p:extLst>
      <p:ext uri="{BB962C8B-B14F-4D97-AF65-F5344CB8AC3E}">
        <p14:creationId xmlns:p14="http://schemas.microsoft.com/office/powerpoint/2010/main" val="4177934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2782813"/>
          </a:xfrm>
          <a:prstGeom prst="rect">
            <a:avLst/>
          </a:prstGeom>
          <a:noFill/>
        </p:spPr>
        <p:txBody>
          <a:bodyPr wrap="square" rtlCol="0">
            <a:spAutoFit/>
          </a:bodyPr>
          <a:lstStyle/>
          <a:p>
            <a:pPr algn="ctr">
              <a:spcAft>
                <a:spcPts val="1333"/>
              </a:spcAft>
            </a:pPr>
            <a:r>
              <a:rPr lang="en-US" sz="3600" b="1" dirty="0"/>
              <a:t>He made a few other very quick points. </a:t>
            </a:r>
          </a:p>
          <a:p>
            <a:pPr algn="ctr">
              <a:spcAft>
                <a:spcPts val="1333"/>
              </a:spcAft>
            </a:pPr>
            <a:r>
              <a:rPr lang="en-US" sz="3200" b="1" dirty="0"/>
              <a:t>He appeared to disagree with evidence I offered that Domitian, the emperor I believe was reigning when Revelation was written, insisted on being worshipped as a God. </a:t>
            </a:r>
            <a:endParaRPr lang="en-US" sz="2000" b="1" dirty="0"/>
          </a:p>
        </p:txBody>
      </p:sp>
    </p:spTree>
    <p:extLst>
      <p:ext uri="{BB962C8B-B14F-4D97-AF65-F5344CB8AC3E}">
        <p14:creationId xmlns:p14="http://schemas.microsoft.com/office/powerpoint/2010/main" val="1064219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3275256"/>
          </a:xfrm>
          <a:prstGeom prst="rect">
            <a:avLst/>
          </a:prstGeom>
          <a:noFill/>
        </p:spPr>
        <p:txBody>
          <a:bodyPr wrap="square" rtlCol="0">
            <a:spAutoFit/>
          </a:bodyPr>
          <a:lstStyle/>
          <a:p>
            <a:pPr algn="ctr">
              <a:spcAft>
                <a:spcPts val="1333"/>
              </a:spcAft>
            </a:pPr>
            <a:r>
              <a:rPr lang="en-US" sz="4400" b="1" dirty="0"/>
              <a:t>If he is, he is disagreeing with ancient writers. </a:t>
            </a:r>
          </a:p>
          <a:p>
            <a:pPr algn="ctr">
              <a:spcAft>
                <a:spcPts val="1333"/>
              </a:spcAft>
            </a:pPr>
            <a:r>
              <a:rPr lang="en-US" sz="3600" b="1" dirty="0"/>
              <a:t>Both Suetonius and </a:t>
            </a:r>
            <a:r>
              <a:rPr lang="en-US" sz="3600" b="1" dirty="0" err="1"/>
              <a:t>Dio</a:t>
            </a:r>
            <a:r>
              <a:rPr lang="en-US" sz="3600" b="1" dirty="0"/>
              <a:t> Cassius claim that he did (Suetonius, </a:t>
            </a:r>
            <a:r>
              <a:rPr lang="en-US" sz="3600" b="1" i="1" dirty="0"/>
              <a:t>Domitian</a:t>
            </a:r>
            <a:r>
              <a:rPr lang="en-US" sz="3600" b="1" dirty="0"/>
              <a:t> 13.2;  Cassius  </a:t>
            </a:r>
            <a:r>
              <a:rPr lang="en-US" sz="3600" b="1" dirty="0" err="1"/>
              <a:t>Dio</a:t>
            </a:r>
            <a:r>
              <a:rPr lang="en-US" sz="3600" b="1" dirty="0"/>
              <a:t>,  </a:t>
            </a:r>
            <a:r>
              <a:rPr lang="en-US" sz="3600" b="1" i="1" dirty="0"/>
              <a:t>Roman  History </a:t>
            </a:r>
            <a:r>
              <a:rPr lang="en-US" sz="3600" b="1" dirty="0"/>
              <a:t> 67.4.7). </a:t>
            </a:r>
            <a:r>
              <a:rPr lang="en-US" sz="3200" b="1" dirty="0"/>
              <a:t> </a:t>
            </a:r>
            <a:endParaRPr lang="en-US" sz="2000" b="1" dirty="0"/>
          </a:p>
        </p:txBody>
      </p:sp>
    </p:spTree>
    <p:extLst>
      <p:ext uri="{BB962C8B-B14F-4D97-AF65-F5344CB8AC3E}">
        <p14:creationId xmlns:p14="http://schemas.microsoft.com/office/powerpoint/2010/main" val="1071461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2967479"/>
          </a:xfrm>
          <a:prstGeom prst="rect">
            <a:avLst/>
          </a:prstGeom>
          <a:noFill/>
        </p:spPr>
        <p:txBody>
          <a:bodyPr wrap="square" rtlCol="0">
            <a:spAutoFit/>
          </a:bodyPr>
          <a:lstStyle/>
          <a:p>
            <a:pPr algn="ctr">
              <a:spcAft>
                <a:spcPts val="1333"/>
              </a:spcAft>
            </a:pPr>
            <a:r>
              <a:rPr lang="en-US" sz="3200" b="1" dirty="0"/>
              <a:t>He criticizes me for offering evidence in the book that Rome, and not Jerusalem was known as a city set on seven hills (cf. Rev. 17:9). </a:t>
            </a:r>
          </a:p>
          <a:p>
            <a:pPr algn="ctr">
              <a:spcAft>
                <a:spcPts val="1333"/>
              </a:spcAft>
            </a:pPr>
            <a:r>
              <a:rPr lang="en-US" sz="4000" b="1" dirty="0"/>
              <a:t>He asserted that, “no preterists believe that this was Jerusalem!”</a:t>
            </a:r>
            <a:endParaRPr lang="en-US" b="1" dirty="0"/>
          </a:p>
        </p:txBody>
      </p:sp>
    </p:spTree>
    <p:extLst>
      <p:ext uri="{BB962C8B-B14F-4D97-AF65-F5344CB8AC3E}">
        <p14:creationId xmlns:p14="http://schemas.microsoft.com/office/powerpoint/2010/main" val="20678801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96667" y="1473852"/>
            <a:ext cx="8231323" cy="3328475"/>
          </a:xfrm>
          <a:prstGeom prst="rect">
            <a:avLst/>
          </a:prstGeom>
          <a:noFill/>
        </p:spPr>
        <p:txBody>
          <a:bodyPr wrap="square" rtlCol="0">
            <a:spAutoFit/>
          </a:bodyPr>
          <a:lstStyle/>
          <a:p>
            <a:pPr algn="ctr">
              <a:spcAft>
                <a:spcPts val="1333"/>
              </a:spcAft>
            </a:pPr>
            <a:r>
              <a:rPr lang="en-US" sz="3556" b="1" dirty="0"/>
              <a:t>General Full-preterist Claims:</a:t>
            </a:r>
            <a:endParaRPr lang="en-US" sz="4000" b="1" dirty="0"/>
          </a:p>
          <a:p>
            <a:pPr algn="ctr">
              <a:spcAft>
                <a:spcPts val="1333"/>
              </a:spcAft>
            </a:pPr>
            <a:r>
              <a:rPr lang="en-US" sz="3556" b="1" dirty="0"/>
              <a:t>Chapter does not concern physical death.</a:t>
            </a:r>
          </a:p>
          <a:p>
            <a:pPr algn="ctr">
              <a:spcAft>
                <a:spcPts val="1333"/>
              </a:spcAft>
            </a:pPr>
            <a:r>
              <a:rPr lang="en-US" sz="3556" b="1" dirty="0"/>
              <a:t>Spiritual death in every reference to death</a:t>
            </a:r>
          </a:p>
          <a:p>
            <a:pPr algn="ctr">
              <a:spcAft>
                <a:spcPts val="1333"/>
              </a:spcAft>
            </a:pPr>
            <a:r>
              <a:rPr lang="en-US" sz="3556" b="1" dirty="0"/>
              <a:t>“Body” throughout the chapter is the church</a:t>
            </a:r>
          </a:p>
        </p:txBody>
      </p:sp>
    </p:spTree>
    <p:extLst>
      <p:ext uri="{BB962C8B-B14F-4D97-AF65-F5344CB8AC3E}">
        <p14:creationId xmlns:p14="http://schemas.microsoft.com/office/powerpoint/2010/main" val="26761523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776224"/>
            <a:ext cx="8468140" cy="2475037"/>
          </a:xfrm>
          <a:prstGeom prst="rect">
            <a:avLst/>
          </a:prstGeom>
          <a:noFill/>
        </p:spPr>
        <p:txBody>
          <a:bodyPr wrap="square" rtlCol="0">
            <a:spAutoFit/>
          </a:bodyPr>
          <a:lstStyle/>
          <a:p>
            <a:pPr algn="ctr">
              <a:spcAft>
                <a:spcPts val="1333"/>
              </a:spcAft>
            </a:pPr>
            <a:r>
              <a:rPr lang="en-US" sz="3200" b="1" dirty="0"/>
              <a:t>Well, Preston certainly knows more about full-preterism than I do, but he is wrong about this. </a:t>
            </a:r>
          </a:p>
          <a:p>
            <a:pPr algn="ctr">
              <a:spcAft>
                <a:spcPts val="1333"/>
              </a:spcAft>
            </a:pPr>
            <a:r>
              <a:rPr lang="en-US" sz="4000" b="1" dirty="0"/>
              <a:t>I have heard Full-preterists make this argument. </a:t>
            </a:r>
            <a:endParaRPr lang="en-US" sz="2400" b="1" dirty="0"/>
          </a:p>
        </p:txBody>
      </p:sp>
    </p:spTree>
    <p:extLst>
      <p:ext uri="{BB962C8B-B14F-4D97-AF65-F5344CB8AC3E}">
        <p14:creationId xmlns:p14="http://schemas.microsoft.com/office/powerpoint/2010/main" val="2663961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83127"/>
            <a:ext cx="8468140" cy="3749744"/>
          </a:xfrm>
          <a:prstGeom prst="rect">
            <a:avLst/>
          </a:prstGeom>
          <a:noFill/>
        </p:spPr>
        <p:txBody>
          <a:bodyPr wrap="square" rtlCol="0">
            <a:spAutoFit/>
          </a:bodyPr>
          <a:lstStyle/>
          <a:p>
            <a:pPr algn="ctr">
              <a:spcAft>
                <a:spcPts val="1333"/>
              </a:spcAft>
            </a:pPr>
            <a:r>
              <a:rPr lang="en-US" sz="3600" b="1" dirty="0"/>
              <a:t>Preston makes much of Revelation 11:8: </a:t>
            </a:r>
          </a:p>
          <a:p>
            <a:pPr algn="ctr">
              <a:spcAft>
                <a:spcPts val="1333"/>
              </a:spcAft>
            </a:pPr>
            <a:r>
              <a:rPr lang="en-US" sz="3200" b="1" dirty="0"/>
              <a:t>“And their dead bodies will lie in the street of the great city which spiritually is called Sodom and Egypt, where also our Lord was crucified.”</a:t>
            </a:r>
          </a:p>
          <a:p>
            <a:pPr algn="ctr">
              <a:spcAft>
                <a:spcPts val="1333"/>
              </a:spcAft>
            </a:pPr>
            <a:r>
              <a:rPr lang="en-US" sz="2800" b="1" dirty="0"/>
              <a:t>Full-preterists contend that “Babylon the Great” (17:5; 18:2), whose downfall is promised in Revelation was Jerusalem, arguing that Revelation points to AD 70.</a:t>
            </a:r>
          </a:p>
        </p:txBody>
      </p:sp>
    </p:spTree>
    <p:extLst>
      <p:ext uri="{BB962C8B-B14F-4D97-AF65-F5344CB8AC3E}">
        <p14:creationId xmlns:p14="http://schemas.microsoft.com/office/powerpoint/2010/main" val="2397363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83127"/>
            <a:ext cx="8468140" cy="3583032"/>
          </a:xfrm>
          <a:prstGeom prst="rect">
            <a:avLst/>
          </a:prstGeom>
          <a:noFill/>
        </p:spPr>
        <p:txBody>
          <a:bodyPr wrap="square" rtlCol="0">
            <a:spAutoFit/>
          </a:bodyPr>
          <a:lstStyle/>
          <a:p>
            <a:pPr algn="ctr">
              <a:spcAft>
                <a:spcPts val="1333"/>
              </a:spcAft>
            </a:pPr>
            <a:r>
              <a:rPr lang="en-US" sz="3600" b="1" dirty="0"/>
              <a:t>To support this, Preston appeals to the wording of this text “where also our Lord was crucified.” </a:t>
            </a:r>
          </a:p>
          <a:p>
            <a:pPr algn="ctr">
              <a:spcAft>
                <a:spcPts val="1333"/>
              </a:spcAft>
            </a:pPr>
            <a:r>
              <a:rPr lang="en-US" sz="3600" b="1" dirty="0"/>
              <a:t>Preston may assume that I equate “Babylon the Great” with this “great city,” but I do not.</a:t>
            </a:r>
            <a:endParaRPr lang="en-US" sz="2800" b="1" dirty="0"/>
          </a:p>
        </p:txBody>
      </p:sp>
    </p:spTree>
    <p:extLst>
      <p:ext uri="{BB962C8B-B14F-4D97-AF65-F5344CB8AC3E}">
        <p14:creationId xmlns:p14="http://schemas.microsoft.com/office/powerpoint/2010/main" val="975621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83127"/>
            <a:ext cx="8468140" cy="2475037"/>
          </a:xfrm>
          <a:prstGeom prst="rect">
            <a:avLst/>
          </a:prstGeom>
          <a:noFill/>
        </p:spPr>
        <p:txBody>
          <a:bodyPr wrap="square" rtlCol="0">
            <a:spAutoFit/>
          </a:bodyPr>
          <a:lstStyle/>
          <a:p>
            <a:pPr algn="ctr">
              <a:spcAft>
                <a:spcPts val="1333"/>
              </a:spcAft>
            </a:pPr>
            <a:r>
              <a:rPr lang="en-US" sz="3600" b="1" dirty="0"/>
              <a:t>The text says this city “spiritually is called Sodom and Egypt”—not Babylon. </a:t>
            </a:r>
          </a:p>
          <a:p>
            <a:pPr algn="ctr">
              <a:spcAft>
                <a:spcPts val="1333"/>
              </a:spcAft>
            </a:pPr>
            <a:r>
              <a:rPr lang="en-US" sz="3600" b="1" dirty="0"/>
              <a:t>Two cities are both called great in Revelation: Jerusalem and Babylon. </a:t>
            </a:r>
            <a:endParaRPr lang="en-US" sz="2800" b="1" dirty="0"/>
          </a:p>
        </p:txBody>
      </p:sp>
    </p:spTree>
    <p:extLst>
      <p:ext uri="{BB962C8B-B14F-4D97-AF65-F5344CB8AC3E}">
        <p14:creationId xmlns:p14="http://schemas.microsoft.com/office/powerpoint/2010/main" val="32105397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83127"/>
            <a:ext cx="8468140" cy="3336811"/>
          </a:xfrm>
          <a:prstGeom prst="rect">
            <a:avLst/>
          </a:prstGeom>
          <a:noFill/>
        </p:spPr>
        <p:txBody>
          <a:bodyPr wrap="square" rtlCol="0">
            <a:spAutoFit/>
          </a:bodyPr>
          <a:lstStyle/>
          <a:p>
            <a:pPr algn="ctr">
              <a:spcAft>
                <a:spcPts val="1333"/>
              </a:spcAft>
            </a:pPr>
            <a:r>
              <a:rPr lang="en-US" sz="3200" b="1" dirty="0"/>
              <a:t>Preston must also </a:t>
            </a:r>
            <a:r>
              <a:rPr lang="en-US" sz="3200" b="1"/>
              <a:t>assume the </a:t>
            </a:r>
            <a:r>
              <a:rPr lang="en-US" sz="3200" b="1" dirty="0"/>
              <a:t>temple in Revelation 11:1-2 is a physical temple rather than the spiritual temple of God’s people (cf. Rev, 3:12). </a:t>
            </a:r>
          </a:p>
          <a:p>
            <a:pPr algn="ctr">
              <a:spcAft>
                <a:spcPts val="1333"/>
              </a:spcAft>
            </a:pPr>
            <a:r>
              <a:rPr lang="en-US" sz="3200" b="1" dirty="0"/>
              <a:t>That is an odd view for one whose doctrine would have us spiritualize virtually everything!</a:t>
            </a:r>
            <a:endParaRPr lang="en-US" sz="2400" b="1" dirty="0"/>
          </a:p>
        </p:txBody>
      </p:sp>
    </p:spTree>
    <p:extLst>
      <p:ext uri="{BB962C8B-B14F-4D97-AF65-F5344CB8AC3E}">
        <p14:creationId xmlns:p14="http://schemas.microsoft.com/office/powerpoint/2010/main" val="3631608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901858"/>
            <a:ext cx="8415132" cy="1938992"/>
          </a:xfrm>
          <a:prstGeom prst="rect">
            <a:avLst/>
          </a:prstGeom>
          <a:noFill/>
        </p:spPr>
        <p:txBody>
          <a:bodyPr wrap="square" rtlCol="0">
            <a:spAutoFit/>
          </a:bodyPr>
          <a:lstStyle/>
          <a:p>
            <a:pPr algn="ctr">
              <a:spcAft>
                <a:spcPts val="1333"/>
              </a:spcAft>
            </a:pPr>
            <a:r>
              <a:rPr lang="en-US" sz="3000" b="1" dirty="0"/>
              <a:t>A similar example of this arbitrary interpretation of references to Jerusalem as physical or spiritual depending on whether it fits their doctrine is seen in their treatment of the last chapters of Zechariah. </a:t>
            </a:r>
          </a:p>
        </p:txBody>
      </p:sp>
    </p:spTree>
    <p:extLst>
      <p:ext uri="{BB962C8B-B14F-4D97-AF65-F5344CB8AC3E}">
        <p14:creationId xmlns:p14="http://schemas.microsoft.com/office/powerpoint/2010/main" val="19044014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917356"/>
            <a:ext cx="8415132" cy="1938992"/>
          </a:xfrm>
          <a:prstGeom prst="rect">
            <a:avLst/>
          </a:prstGeom>
          <a:noFill/>
        </p:spPr>
        <p:txBody>
          <a:bodyPr wrap="square" rtlCol="0">
            <a:spAutoFit/>
          </a:bodyPr>
          <a:lstStyle/>
          <a:p>
            <a:pPr algn="ctr">
              <a:spcAft>
                <a:spcPts val="1333"/>
              </a:spcAft>
            </a:pPr>
            <a:r>
              <a:rPr lang="en-US" sz="3000" b="1" dirty="0"/>
              <a:t>Ignoring how the NT uses the language of these chapters, Full-preterists argue that miraculous spiritual gifts (while certainly limited in duration) would end at AD 70. </a:t>
            </a:r>
            <a:endParaRPr lang="en-US" sz="2800" b="1" dirty="0"/>
          </a:p>
        </p:txBody>
      </p:sp>
    </p:spTree>
    <p:extLst>
      <p:ext uri="{BB962C8B-B14F-4D97-AF65-F5344CB8AC3E}">
        <p14:creationId xmlns:p14="http://schemas.microsoft.com/office/powerpoint/2010/main" val="2648064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762373"/>
            <a:ext cx="8415132" cy="2752035"/>
          </a:xfrm>
          <a:prstGeom prst="rect">
            <a:avLst/>
          </a:prstGeom>
          <a:noFill/>
        </p:spPr>
        <p:txBody>
          <a:bodyPr wrap="square" rtlCol="0">
            <a:spAutoFit/>
          </a:bodyPr>
          <a:lstStyle/>
          <a:p>
            <a:pPr algn="ctr">
              <a:spcAft>
                <a:spcPts val="1333"/>
              </a:spcAft>
            </a:pPr>
            <a:r>
              <a:rPr lang="en-US" sz="3000" b="1" dirty="0"/>
              <a:t>They then ignore that the last chapter of Zechariah describes God’s deliverance of the spiritual Jerusalem and interpret it as a description of AD 70. </a:t>
            </a:r>
          </a:p>
          <a:p>
            <a:pPr algn="ctr">
              <a:spcAft>
                <a:spcPts val="1333"/>
              </a:spcAft>
            </a:pPr>
            <a:r>
              <a:rPr lang="en-US" sz="3600" b="1" dirty="0"/>
              <a:t>Preston made this argument in video thirteen. </a:t>
            </a:r>
          </a:p>
        </p:txBody>
      </p:sp>
    </p:spTree>
    <p:extLst>
      <p:ext uri="{BB962C8B-B14F-4D97-AF65-F5344CB8AC3E}">
        <p14:creationId xmlns:p14="http://schemas.microsoft.com/office/powerpoint/2010/main" val="18065973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114912" y="1368342"/>
            <a:ext cx="4752814" cy="3101747"/>
          </a:xfrm>
          <a:prstGeom prst="rect">
            <a:avLst/>
          </a:prstGeom>
          <a:noFill/>
        </p:spPr>
        <p:txBody>
          <a:bodyPr wrap="square" rtlCol="0">
            <a:spAutoFit/>
          </a:bodyPr>
          <a:lstStyle/>
          <a:p>
            <a:r>
              <a:rPr lang="en-US" sz="4000" b="1" dirty="0"/>
              <a:t>Kyle Pope, “Zechariah and the AD 70 Doctrine” </a:t>
            </a:r>
            <a:r>
              <a:rPr lang="en-US" sz="4000" b="1" i="1" dirty="0"/>
              <a:t>Truth Magazine</a:t>
            </a:r>
            <a:r>
              <a:rPr lang="en-US" sz="4000" b="1" dirty="0"/>
              <a:t> </a:t>
            </a:r>
            <a:r>
              <a:rPr lang="en-US" sz="3556" dirty="0"/>
              <a:t>64.10 (Oct. 2020): 6-7, 34</a:t>
            </a:r>
            <a:endParaRPr lang="en-US" sz="40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615722" y="899844"/>
            <a:ext cx="3118189" cy="4093513"/>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8406478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87457" y="2304172"/>
            <a:ext cx="8386306" cy="1015663"/>
          </a:xfrm>
          <a:prstGeom prst="rect">
            <a:avLst/>
          </a:prstGeom>
          <a:noFill/>
        </p:spPr>
        <p:txBody>
          <a:bodyPr wrap="square" rtlCol="0">
            <a:spAutoFit/>
          </a:bodyPr>
          <a:lstStyle/>
          <a:p>
            <a:pPr algn="ctr">
              <a:spcAft>
                <a:spcPts val="2000"/>
              </a:spcAft>
            </a:pPr>
            <a:r>
              <a:rPr lang="en-US" sz="6000" b="1" dirty="0"/>
              <a:t>Ezekiel Appendix</a:t>
            </a:r>
            <a:endParaRPr lang="en-US" sz="6000" dirty="0"/>
          </a:p>
        </p:txBody>
      </p:sp>
    </p:spTree>
    <p:extLst>
      <p:ext uri="{BB962C8B-B14F-4D97-AF65-F5344CB8AC3E}">
        <p14:creationId xmlns:p14="http://schemas.microsoft.com/office/powerpoint/2010/main" val="1706883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210373" y="1412068"/>
            <a:ext cx="4856136" cy="3033395"/>
          </a:xfrm>
          <a:prstGeom prst="rect">
            <a:avLst/>
          </a:prstGeom>
          <a:noFill/>
        </p:spPr>
        <p:txBody>
          <a:bodyPr wrap="square" rtlCol="0">
            <a:spAutoFit/>
          </a:bodyPr>
          <a:lstStyle/>
          <a:p>
            <a:r>
              <a:rPr lang="en-US" sz="4000" b="1" i="1" dirty="0"/>
              <a:t>Thinking about AD 70: Challenging Realized Eschatology </a:t>
            </a:r>
            <a:r>
              <a:rPr lang="en-US" sz="3556" dirty="0"/>
              <a:t>(Athens, AL: Truth Publications, Inc., 2019)</a:t>
            </a:r>
            <a:endParaRPr lang="en-US" sz="40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rotWithShape="1">
          <a:blip r:embed="rId2"/>
          <a:srcRect l="354"/>
          <a:stretch/>
        </p:blipFill>
        <p:spPr>
          <a:xfrm>
            <a:off x="680203" y="602713"/>
            <a:ext cx="3031497" cy="4563390"/>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3658471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128164" y="908712"/>
            <a:ext cx="4752814" cy="4264501"/>
          </a:xfrm>
          <a:prstGeom prst="rect">
            <a:avLst/>
          </a:prstGeom>
          <a:noFill/>
        </p:spPr>
        <p:txBody>
          <a:bodyPr wrap="square" rtlCol="0">
            <a:spAutoFit/>
          </a:bodyPr>
          <a:lstStyle/>
          <a:p>
            <a:r>
              <a:rPr lang="en-US" sz="4000" b="1" i="1" dirty="0"/>
              <a:t>Will Jesus Really Come Again? : Reeves-Neubauer Debate on the AD 70 Doctrine </a:t>
            </a:r>
            <a:r>
              <a:rPr lang="en-US" sz="3556" dirty="0"/>
              <a:t>(Athens, AL: Truth Publications, Inc., 2021)</a:t>
            </a:r>
            <a:endParaRPr lang="en-US" sz="40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680203" y="610785"/>
            <a:ext cx="3031497" cy="4547244"/>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133450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05742"/>
            <a:ext cx="8468140" cy="3236848"/>
          </a:xfrm>
          <a:prstGeom prst="rect">
            <a:avLst/>
          </a:prstGeom>
          <a:noFill/>
        </p:spPr>
        <p:txBody>
          <a:bodyPr wrap="square" rtlCol="0">
            <a:spAutoFit/>
          </a:bodyPr>
          <a:lstStyle/>
          <a:p>
            <a:pPr algn="ctr">
              <a:spcAft>
                <a:spcPts val="1333"/>
              </a:spcAft>
            </a:pPr>
            <a:r>
              <a:rPr lang="en-US" sz="3200" b="1" dirty="0"/>
              <a:t>I am honored that Preston felt that my material was worthy of devoting so much time to it.</a:t>
            </a:r>
          </a:p>
          <a:p>
            <a:pPr algn="ctr">
              <a:spcAft>
                <a:spcPts val="1333"/>
              </a:spcAft>
            </a:pPr>
            <a:r>
              <a:rPr lang="en-US" sz="2800" b="1" dirty="0"/>
              <a:t>But, I wish he had been more careful in his reading of it.</a:t>
            </a:r>
          </a:p>
          <a:p>
            <a:pPr algn="ctr">
              <a:spcAft>
                <a:spcPts val="1333"/>
              </a:spcAft>
            </a:pPr>
            <a:r>
              <a:rPr lang="en-US" sz="3200" b="1" dirty="0"/>
              <a:t>Example: He claimed that I had not documented my quotes from his material “not one time!” </a:t>
            </a:r>
            <a:r>
              <a:rPr lang="en-US" sz="2400" b="1" dirty="0"/>
              <a:t>(video one).</a:t>
            </a:r>
            <a:endParaRPr lang="en-US" sz="3200" b="1" dirty="0"/>
          </a:p>
        </p:txBody>
      </p:sp>
    </p:spTree>
    <p:extLst>
      <p:ext uri="{BB962C8B-B14F-4D97-AF65-F5344CB8AC3E}">
        <p14:creationId xmlns:p14="http://schemas.microsoft.com/office/powerpoint/2010/main" val="17114210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3" y="1711301"/>
            <a:ext cx="8362123" cy="3161763"/>
          </a:xfrm>
          <a:prstGeom prst="rect">
            <a:avLst/>
          </a:prstGeom>
          <a:noFill/>
        </p:spPr>
        <p:txBody>
          <a:bodyPr wrap="square" rtlCol="0">
            <a:spAutoFit/>
          </a:bodyPr>
          <a:lstStyle/>
          <a:p>
            <a:pPr algn="ctr">
              <a:spcAft>
                <a:spcPts val="1333"/>
              </a:spcAft>
            </a:pPr>
            <a:r>
              <a:rPr lang="en-US" sz="3556" b="1" dirty="0"/>
              <a:t>On his Facebook and YouTube I gave page by page citation of where I had cited him.</a:t>
            </a:r>
          </a:p>
          <a:p>
            <a:pPr algn="ctr">
              <a:spcAft>
                <a:spcPts val="1333"/>
              </a:spcAft>
            </a:pPr>
            <a:r>
              <a:rPr lang="en-US" sz="3556" b="1" dirty="0"/>
              <a:t>To his credit, in video number two he apologized for the oversight.</a:t>
            </a:r>
          </a:p>
          <a:p>
            <a:pPr algn="ctr">
              <a:spcAft>
                <a:spcPts val="1333"/>
              </a:spcAft>
            </a:pPr>
            <a:r>
              <a:rPr lang="en-US" sz="3556" b="1" dirty="0"/>
              <a:t>Unfortunately, the problem didn’t stop.</a:t>
            </a:r>
          </a:p>
        </p:txBody>
      </p:sp>
    </p:spTree>
    <p:extLst>
      <p:ext uri="{BB962C8B-B14F-4D97-AF65-F5344CB8AC3E}">
        <p14:creationId xmlns:p14="http://schemas.microsoft.com/office/powerpoint/2010/main" val="14785738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916129" y="1381595"/>
            <a:ext cx="4752814" cy="2964658"/>
          </a:xfrm>
          <a:prstGeom prst="rect">
            <a:avLst/>
          </a:prstGeom>
          <a:noFill/>
        </p:spPr>
        <p:txBody>
          <a:bodyPr wrap="square" rtlCol="0">
            <a:spAutoFit/>
          </a:bodyPr>
          <a:lstStyle/>
          <a:p>
            <a:r>
              <a:rPr lang="en-US" sz="3111" b="1" dirty="0"/>
              <a:t>Several times he referred to a lecture I included in the appendix from a preacher’s study in which I had participated on eschatology in Ezekiel.</a:t>
            </a:r>
            <a:endParaRPr lang="en-US" sz="3111"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790036" y="899844"/>
            <a:ext cx="2769562" cy="4093513"/>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19473949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711300"/>
            <a:ext cx="8441636" cy="2764859"/>
          </a:xfrm>
          <a:prstGeom prst="rect">
            <a:avLst/>
          </a:prstGeom>
          <a:noFill/>
        </p:spPr>
        <p:txBody>
          <a:bodyPr wrap="square" rtlCol="0">
            <a:spAutoFit/>
          </a:bodyPr>
          <a:lstStyle/>
          <a:p>
            <a:pPr algn="ctr">
              <a:spcAft>
                <a:spcPts val="1333"/>
              </a:spcAft>
            </a:pPr>
            <a:r>
              <a:rPr lang="en-US" sz="3000" b="1" dirty="0"/>
              <a:t>He made several assumptions that were the opposite of what was explicitly stated in the text.</a:t>
            </a:r>
          </a:p>
          <a:p>
            <a:pPr algn="ctr">
              <a:spcAft>
                <a:spcPts val="1333"/>
              </a:spcAft>
            </a:pPr>
            <a:r>
              <a:rPr lang="en-US" sz="3600" b="1" dirty="0"/>
              <a:t>1. </a:t>
            </a:r>
            <a:r>
              <a:rPr lang="en-US" sz="3200" b="1" dirty="0"/>
              <a:t>He said I </a:t>
            </a:r>
            <a:r>
              <a:rPr lang="en-US" sz="3200" b="1"/>
              <a:t>applied Ezekiel </a:t>
            </a:r>
            <a:r>
              <a:rPr lang="en-US" sz="3200" b="1" dirty="0"/>
              <a:t>32 to final judgment.</a:t>
            </a:r>
          </a:p>
          <a:p>
            <a:pPr algn="ctr">
              <a:spcAft>
                <a:spcPts val="1333"/>
              </a:spcAft>
            </a:pPr>
            <a:r>
              <a:rPr lang="en-US" sz="2800" b="1" dirty="0"/>
              <a:t>I did not! It describes positive and negative conditions in </a:t>
            </a:r>
            <a:r>
              <a:rPr lang="en-US" sz="2800" b="1" dirty="0" err="1"/>
              <a:t>Sheol</a:t>
            </a:r>
            <a:r>
              <a:rPr lang="en-US" sz="2800" b="1" dirty="0"/>
              <a:t>—I did not equate it with final judgement. </a:t>
            </a:r>
          </a:p>
        </p:txBody>
      </p:sp>
    </p:spTree>
    <p:extLst>
      <p:ext uri="{BB962C8B-B14F-4D97-AF65-F5344CB8AC3E}">
        <p14:creationId xmlns:p14="http://schemas.microsoft.com/office/powerpoint/2010/main" val="952907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711300"/>
            <a:ext cx="8415132" cy="3441968"/>
          </a:xfrm>
          <a:prstGeom prst="rect">
            <a:avLst/>
          </a:prstGeom>
          <a:noFill/>
        </p:spPr>
        <p:txBody>
          <a:bodyPr wrap="square" rtlCol="0">
            <a:spAutoFit/>
          </a:bodyPr>
          <a:lstStyle/>
          <a:p>
            <a:pPr algn="ctr">
              <a:spcAft>
                <a:spcPts val="1333"/>
              </a:spcAft>
            </a:pPr>
            <a:r>
              <a:rPr lang="en-US" sz="3000" b="1" dirty="0"/>
              <a:t>He made several assumptions that were the opposite of what was explicitly stated in the text.</a:t>
            </a:r>
          </a:p>
          <a:p>
            <a:pPr algn="ctr">
              <a:spcAft>
                <a:spcPts val="1333"/>
              </a:spcAft>
            </a:pPr>
            <a:r>
              <a:rPr lang="en-US" sz="3600" b="1" dirty="0"/>
              <a:t>2. </a:t>
            </a:r>
            <a:r>
              <a:rPr lang="en-US" sz="3200" b="1" dirty="0"/>
              <a:t>Claimed I apply Ezekiel 37, the vision of the dry bones coming to life, to the final resurrection.</a:t>
            </a:r>
          </a:p>
          <a:p>
            <a:pPr algn="ctr">
              <a:spcAft>
                <a:spcPts val="1333"/>
              </a:spcAft>
            </a:pPr>
            <a:r>
              <a:rPr lang="en-US" sz="3600" b="1" dirty="0"/>
              <a:t>I did not! </a:t>
            </a:r>
          </a:p>
        </p:txBody>
      </p:sp>
    </p:spTree>
    <p:extLst>
      <p:ext uri="{BB962C8B-B14F-4D97-AF65-F5344CB8AC3E}">
        <p14:creationId xmlns:p14="http://schemas.microsoft.com/office/powerpoint/2010/main" val="1855083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1711300"/>
            <a:ext cx="8454888" cy="3182923"/>
          </a:xfrm>
          <a:prstGeom prst="rect">
            <a:avLst/>
          </a:prstGeom>
          <a:noFill/>
        </p:spPr>
        <p:txBody>
          <a:bodyPr wrap="square" rtlCol="0">
            <a:spAutoFit/>
          </a:bodyPr>
          <a:lstStyle/>
          <a:p>
            <a:pPr algn="ctr">
              <a:spcAft>
                <a:spcPts val="1333"/>
              </a:spcAft>
            </a:pPr>
            <a:r>
              <a:rPr lang="en-US" sz="3000" b="1" dirty="0"/>
              <a:t>He made several assumptions that were the opposite of what was explicitly stated in the text.</a:t>
            </a:r>
          </a:p>
          <a:p>
            <a:pPr algn="ctr">
              <a:spcAft>
                <a:spcPts val="1333"/>
              </a:spcAft>
            </a:pPr>
            <a:r>
              <a:rPr lang="en-US" sz="2600" b="1" dirty="0"/>
              <a:t>I wrote: “the  resurrection of  the  dry  bones  vision . . . is  not  talking  about  ‘resurrection  at  the  last  day’  (John  11:24),  but  the  spiritual  resurrection  after  the Babylonian  exile  that  would  set  the  stage  for  the  coming  of  Christ’s  kingdom” (</a:t>
            </a:r>
            <a:r>
              <a:rPr lang="en-US" sz="2600" b="1" i="1" dirty="0"/>
              <a:t>Thinking about AD 70</a:t>
            </a:r>
            <a:r>
              <a:rPr lang="en-US" sz="2600" b="1" dirty="0"/>
              <a:t>, 195). </a:t>
            </a:r>
          </a:p>
        </p:txBody>
      </p:sp>
    </p:spTree>
    <p:extLst>
      <p:ext uri="{BB962C8B-B14F-4D97-AF65-F5344CB8AC3E}">
        <p14:creationId xmlns:p14="http://schemas.microsoft.com/office/powerpoint/2010/main" val="22328307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71061" y="1711301"/>
            <a:ext cx="8335617" cy="2659702"/>
          </a:xfrm>
          <a:prstGeom prst="rect">
            <a:avLst/>
          </a:prstGeom>
          <a:noFill/>
        </p:spPr>
        <p:txBody>
          <a:bodyPr wrap="square" rtlCol="0">
            <a:spAutoFit/>
          </a:bodyPr>
          <a:lstStyle/>
          <a:p>
            <a:pPr algn="ctr">
              <a:spcAft>
                <a:spcPts val="1333"/>
              </a:spcAft>
            </a:pPr>
            <a:r>
              <a:rPr lang="en-US" sz="3000" b="1" dirty="0"/>
              <a:t>He made several assumptions that were the opposite of what was explicitly stated in the text.</a:t>
            </a:r>
          </a:p>
          <a:p>
            <a:pPr algn="ctr">
              <a:spcAft>
                <a:spcPts val="1333"/>
              </a:spcAft>
            </a:pPr>
            <a:r>
              <a:rPr lang="en-US" sz="3200" b="1" dirty="0"/>
              <a:t>In fact, in the chapter on resurrection, I include Ezekiel 37 in a section under the heading “Spiritual Resurrections” (ibid., 75). </a:t>
            </a:r>
          </a:p>
        </p:txBody>
      </p:sp>
    </p:spTree>
    <p:extLst>
      <p:ext uri="{BB962C8B-B14F-4D97-AF65-F5344CB8AC3E}">
        <p14:creationId xmlns:p14="http://schemas.microsoft.com/office/powerpoint/2010/main" val="1650362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37322" y="1814623"/>
            <a:ext cx="8269356" cy="2554545"/>
          </a:xfrm>
          <a:prstGeom prst="rect">
            <a:avLst/>
          </a:prstGeom>
          <a:noFill/>
        </p:spPr>
        <p:txBody>
          <a:bodyPr wrap="square" rtlCol="0">
            <a:spAutoFit/>
          </a:bodyPr>
          <a:lstStyle/>
          <a:p>
            <a:pPr algn="ctr">
              <a:spcAft>
                <a:spcPts val="1333"/>
              </a:spcAft>
            </a:pPr>
            <a:r>
              <a:rPr lang="en-US" sz="4000" b="1" dirty="0"/>
              <a:t>Assuming that I teach things I do not, then building an argument against those false assumptions is not productive. </a:t>
            </a:r>
          </a:p>
        </p:txBody>
      </p:sp>
    </p:spTree>
    <p:extLst>
      <p:ext uri="{BB962C8B-B14F-4D97-AF65-F5344CB8AC3E}">
        <p14:creationId xmlns:p14="http://schemas.microsoft.com/office/powerpoint/2010/main" val="485872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87457" y="2304172"/>
            <a:ext cx="8386306" cy="1015663"/>
          </a:xfrm>
          <a:prstGeom prst="rect">
            <a:avLst/>
          </a:prstGeom>
          <a:noFill/>
        </p:spPr>
        <p:txBody>
          <a:bodyPr wrap="square" rtlCol="0">
            <a:spAutoFit/>
          </a:bodyPr>
          <a:lstStyle/>
          <a:p>
            <a:pPr algn="ctr">
              <a:spcAft>
                <a:spcPts val="2000"/>
              </a:spcAft>
            </a:pPr>
            <a:r>
              <a:rPr lang="en-US" sz="6000" b="1" dirty="0"/>
              <a:t>Fulfillment of the Law</a:t>
            </a:r>
            <a:endParaRPr lang="en-US" sz="6000" dirty="0"/>
          </a:p>
        </p:txBody>
      </p:sp>
    </p:spTree>
    <p:extLst>
      <p:ext uri="{BB962C8B-B14F-4D97-AF65-F5344CB8AC3E}">
        <p14:creationId xmlns:p14="http://schemas.microsoft.com/office/powerpoint/2010/main" val="4079027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675139"/>
            <a:ext cx="8269356" cy="2554545"/>
          </a:xfrm>
          <a:prstGeom prst="rect">
            <a:avLst/>
          </a:prstGeom>
          <a:noFill/>
        </p:spPr>
        <p:txBody>
          <a:bodyPr wrap="square" rtlCol="0">
            <a:spAutoFit/>
          </a:bodyPr>
          <a:lstStyle/>
          <a:p>
            <a:pPr algn="ctr">
              <a:spcAft>
                <a:spcPts val="1333"/>
              </a:spcAft>
            </a:pPr>
            <a:r>
              <a:rPr lang="en-US" sz="3200" b="1" dirty="0"/>
              <a:t>In videos three, seven, and nine, while addressing points I discussed in the book about Christ’s fulfillment of the Law, Preston made more false claims about my views, then argued against things I have never taught!</a:t>
            </a:r>
          </a:p>
        </p:txBody>
      </p:sp>
    </p:spTree>
    <p:extLst>
      <p:ext uri="{BB962C8B-B14F-4D97-AF65-F5344CB8AC3E}">
        <p14:creationId xmlns:p14="http://schemas.microsoft.com/office/powerpoint/2010/main" val="4873158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36423" y="1434094"/>
            <a:ext cx="8231323" cy="4016036"/>
          </a:xfrm>
          <a:prstGeom prst="rect">
            <a:avLst/>
          </a:prstGeom>
          <a:noFill/>
        </p:spPr>
        <p:txBody>
          <a:bodyPr wrap="square" rtlCol="0">
            <a:spAutoFit/>
          </a:bodyPr>
          <a:lstStyle/>
          <a:p>
            <a:pPr algn="ctr">
              <a:spcAft>
                <a:spcPts val="1333"/>
              </a:spcAft>
            </a:pPr>
            <a:r>
              <a:rPr lang="en-US" sz="3333" b="1" dirty="0"/>
              <a:t>In videos, Preston does not explicitly address whether he holds theses views.</a:t>
            </a:r>
          </a:p>
          <a:p>
            <a:pPr algn="ctr">
              <a:spcAft>
                <a:spcPts val="1333"/>
              </a:spcAft>
            </a:pPr>
            <a:r>
              <a:rPr lang="en-US" sz="3333" b="1" dirty="0"/>
              <a:t>He does understand the resurrection to be a spiritual emptying of hades which he thinks occurred in AD 70. </a:t>
            </a:r>
          </a:p>
          <a:p>
            <a:pPr algn="ctr">
              <a:spcAft>
                <a:spcPts val="1333"/>
              </a:spcAft>
            </a:pPr>
            <a:r>
              <a:rPr lang="en-US" sz="3333" b="1" dirty="0"/>
              <a:t>He does not believe there will be a future resurrection or a future universal judgment.</a:t>
            </a:r>
          </a:p>
        </p:txBody>
      </p:sp>
    </p:spTree>
    <p:extLst>
      <p:ext uri="{BB962C8B-B14F-4D97-AF65-F5344CB8AC3E}">
        <p14:creationId xmlns:p14="http://schemas.microsoft.com/office/powerpoint/2010/main" val="24297158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954109"/>
            <a:ext cx="8269356" cy="2062103"/>
          </a:xfrm>
          <a:prstGeom prst="rect">
            <a:avLst/>
          </a:prstGeom>
          <a:noFill/>
        </p:spPr>
        <p:txBody>
          <a:bodyPr wrap="square" rtlCol="0">
            <a:spAutoFit/>
          </a:bodyPr>
          <a:lstStyle/>
          <a:p>
            <a:pPr algn="ctr">
              <a:spcAft>
                <a:spcPts val="1333"/>
              </a:spcAft>
            </a:pPr>
            <a:r>
              <a:rPr lang="en-US" sz="3200" b="1" dirty="0"/>
              <a:t>In the book I was discussing Jesus’s words in Matthew 5:17: “Do not think that I came to destroy the Law or the Prophets. I did not come to destroy but to fulfill” (NKJV).</a:t>
            </a:r>
          </a:p>
        </p:txBody>
      </p:sp>
    </p:spTree>
    <p:extLst>
      <p:ext uri="{BB962C8B-B14F-4D97-AF65-F5344CB8AC3E}">
        <p14:creationId xmlns:p14="http://schemas.microsoft.com/office/powerpoint/2010/main" val="23752819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82149"/>
            <a:ext cx="8269356" cy="3808735"/>
          </a:xfrm>
          <a:prstGeom prst="rect">
            <a:avLst/>
          </a:prstGeom>
          <a:noFill/>
        </p:spPr>
        <p:txBody>
          <a:bodyPr wrap="square" rtlCol="0">
            <a:spAutoFit/>
          </a:bodyPr>
          <a:lstStyle/>
          <a:p>
            <a:pPr algn="ctr">
              <a:spcAft>
                <a:spcPts val="1333"/>
              </a:spcAft>
            </a:pPr>
            <a:r>
              <a:rPr lang="en-US" sz="3300" b="1" dirty="0"/>
              <a:t>“At least two ways” this can be understood: </a:t>
            </a:r>
          </a:p>
          <a:p>
            <a:pPr algn="ctr">
              <a:spcAft>
                <a:spcPts val="1333"/>
              </a:spcAft>
            </a:pPr>
            <a:r>
              <a:rPr lang="en-US" sz="4000" b="1" dirty="0"/>
              <a:t>1.  </a:t>
            </a:r>
            <a:r>
              <a:rPr lang="en-US" sz="3200" b="1" dirty="0"/>
              <a:t>Jesus fulfilled what was spoken about Him; </a:t>
            </a:r>
          </a:p>
          <a:p>
            <a:pPr algn="ctr">
              <a:spcAft>
                <a:spcPts val="1333"/>
              </a:spcAft>
            </a:pPr>
            <a:r>
              <a:rPr lang="en-US" sz="4000" b="1" dirty="0"/>
              <a:t>2.  </a:t>
            </a:r>
            <a:r>
              <a:rPr lang="en-US" sz="3200" b="1" dirty="0"/>
              <a:t>Jesus “established” or empowered the Law to accomplish its purpose (</a:t>
            </a:r>
            <a:r>
              <a:rPr lang="en-US" sz="3200" b="1" i="1" dirty="0"/>
              <a:t>Thinking about AD 70, 47-48</a:t>
            </a:r>
            <a:r>
              <a:rPr lang="en-US" sz="3200" b="1" dirty="0"/>
              <a:t>).</a:t>
            </a:r>
          </a:p>
          <a:p>
            <a:pPr algn="ctr">
              <a:spcAft>
                <a:spcPts val="1333"/>
              </a:spcAft>
            </a:pPr>
            <a:r>
              <a:rPr lang="en-US" sz="3200" b="1" dirty="0"/>
              <a:t>“At least,” not an exhaustive list.</a:t>
            </a:r>
          </a:p>
        </p:txBody>
      </p:sp>
    </p:spTree>
    <p:extLst>
      <p:ext uri="{BB962C8B-B14F-4D97-AF65-F5344CB8AC3E}">
        <p14:creationId xmlns:p14="http://schemas.microsoft.com/office/powerpoint/2010/main" val="2376219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729822"/>
            <a:ext cx="8269356" cy="2554545"/>
          </a:xfrm>
          <a:prstGeom prst="rect">
            <a:avLst/>
          </a:prstGeom>
          <a:noFill/>
        </p:spPr>
        <p:txBody>
          <a:bodyPr wrap="square" rtlCol="0">
            <a:spAutoFit/>
          </a:bodyPr>
          <a:lstStyle/>
          <a:p>
            <a:pPr algn="ctr">
              <a:spcAft>
                <a:spcPts val="1333"/>
              </a:spcAft>
            </a:pPr>
            <a:r>
              <a:rPr lang="en-US" sz="3200" b="1" dirty="0"/>
              <a:t>In the second point I addressed several principles addressed in Scripture, including atonement, redemption, salvation, and that Christ’s teachings “showed the way to fulfill the moral intent of the Law” (ibid.).</a:t>
            </a:r>
          </a:p>
        </p:txBody>
      </p:sp>
    </p:spTree>
    <p:extLst>
      <p:ext uri="{BB962C8B-B14F-4D97-AF65-F5344CB8AC3E}">
        <p14:creationId xmlns:p14="http://schemas.microsoft.com/office/powerpoint/2010/main" val="576835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3336811"/>
          </a:xfrm>
          <a:prstGeom prst="rect">
            <a:avLst/>
          </a:prstGeom>
          <a:noFill/>
        </p:spPr>
        <p:txBody>
          <a:bodyPr wrap="square" rtlCol="0">
            <a:spAutoFit/>
          </a:bodyPr>
          <a:lstStyle/>
          <a:p>
            <a:pPr algn="ctr">
              <a:spcAft>
                <a:spcPts val="1333"/>
              </a:spcAft>
            </a:pPr>
            <a:r>
              <a:rPr lang="en-US" sz="3200" b="1" dirty="0"/>
              <a:t>Preston ignored any other aspects of fulfillment I had offered and falsely claimed that I teach that “some moral fulfillment” or the “spirit of the OT” was all that Christ had to fulfill. </a:t>
            </a:r>
          </a:p>
          <a:p>
            <a:pPr algn="ctr">
              <a:spcAft>
                <a:spcPts val="1333"/>
              </a:spcAft>
            </a:pPr>
            <a:r>
              <a:rPr lang="en-US" sz="3600" b="1" dirty="0"/>
              <a:t>That is not true, as any careful reader of the text can see.</a:t>
            </a:r>
          </a:p>
        </p:txBody>
      </p:sp>
    </p:spTree>
    <p:extLst>
      <p:ext uri="{BB962C8B-B14F-4D97-AF65-F5344CB8AC3E}">
        <p14:creationId xmlns:p14="http://schemas.microsoft.com/office/powerpoint/2010/main" val="12554571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3213700"/>
          </a:xfrm>
          <a:prstGeom prst="rect">
            <a:avLst/>
          </a:prstGeom>
          <a:noFill/>
        </p:spPr>
        <p:txBody>
          <a:bodyPr wrap="square" rtlCol="0">
            <a:spAutoFit/>
          </a:bodyPr>
          <a:lstStyle/>
          <a:p>
            <a:pPr algn="ctr">
              <a:spcAft>
                <a:spcPts val="1333"/>
              </a:spcAft>
            </a:pPr>
            <a:r>
              <a:rPr lang="en-US" sz="3200" b="1" dirty="0"/>
              <a:t>As I moved to the next verse in the book, Preston’s false claims about it continued. </a:t>
            </a:r>
          </a:p>
          <a:p>
            <a:pPr algn="ctr">
              <a:spcAft>
                <a:spcPts val="1333"/>
              </a:spcAft>
            </a:pPr>
            <a:r>
              <a:rPr lang="en-US" sz="3200" b="1" dirty="0"/>
              <a:t>“For assuredly, I say to you, till heaven and earth pass away, one jot or one tittle will by no means pass from the law till all is fulfilled” (Matt. 5:18). </a:t>
            </a:r>
            <a:endParaRPr lang="en-US" sz="3600" b="1" dirty="0"/>
          </a:p>
        </p:txBody>
      </p:sp>
    </p:spTree>
    <p:extLst>
      <p:ext uri="{BB962C8B-B14F-4D97-AF65-F5344CB8AC3E}">
        <p14:creationId xmlns:p14="http://schemas.microsoft.com/office/powerpoint/2010/main" val="3878453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3934410"/>
          </a:xfrm>
          <a:prstGeom prst="rect">
            <a:avLst/>
          </a:prstGeom>
          <a:noFill/>
        </p:spPr>
        <p:txBody>
          <a:bodyPr wrap="square" rtlCol="0">
            <a:spAutoFit/>
          </a:bodyPr>
          <a:lstStyle/>
          <a:p>
            <a:pPr algn="ctr">
              <a:spcAft>
                <a:spcPts val="1333"/>
              </a:spcAft>
            </a:pPr>
            <a:r>
              <a:rPr lang="en-US" sz="4400" b="1" dirty="0"/>
              <a:t>Full Preterist Assumptions:</a:t>
            </a:r>
          </a:p>
          <a:p>
            <a:pPr algn="ctr">
              <a:spcAft>
                <a:spcPts val="1333"/>
              </a:spcAft>
            </a:pPr>
            <a:r>
              <a:rPr lang="en-US" sz="4400" b="1" dirty="0"/>
              <a:t>1. </a:t>
            </a:r>
            <a:r>
              <a:rPr lang="en-US" sz="3600" b="1" dirty="0"/>
              <a:t>Many treat the words “heaven and earth” as a figurative reference to the Mosaic system. </a:t>
            </a:r>
            <a:endParaRPr lang="en-US" sz="4000" b="1" dirty="0"/>
          </a:p>
          <a:p>
            <a:pPr algn="ctr">
              <a:spcAft>
                <a:spcPts val="1333"/>
              </a:spcAft>
            </a:pPr>
            <a:r>
              <a:rPr lang="en-US" sz="3200" b="1" dirty="0"/>
              <a:t>For them the sense is the Mosaic system lasts until “all is fulfilled.”</a:t>
            </a:r>
          </a:p>
        </p:txBody>
      </p:sp>
    </p:spTree>
    <p:extLst>
      <p:ext uri="{BB962C8B-B14F-4D97-AF65-F5344CB8AC3E}">
        <p14:creationId xmlns:p14="http://schemas.microsoft.com/office/powerpoint/2010/main" val="2388817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3872855"/>
          </a:xfrm>
          <a:prstGeom prst="rect">
            <a:avLst/>
          </a:prstGeom>
          <a:noFill/>
        </p:spPr>
        <p:txBody>
          <a:bodyPr wrap="square" rtlCol="0">
            <a:spAutoFit/>
          </a:bodyPr>
          <a:lstStyle/>
          <a:p>
            <a:pPr algn="ctr">
              <a:spcAft>
                <a:spcPts val="1333"/>
              </a:spcAft>
            </a:pPr>
            <a:r>
              <a:rPr lang="en-US" sz="4400" b="1" dirty="0"/>
              <a:t>Full Preterist Assumptions:</a:t>
            </a:r>
          </a:p>
          <a:p>
            <a:pPr algn="ctr">
              <a:spcAft>
                <a:spcPts val="1333"/>
              </a:spcAft>
            </a:pPr>
            <a:r>
              <a:rPr lang="en-US" sz="4400" b="1" dirty="0"/>
              <a:t>2. </a:t>
            </a:r>
            <a:r>
              <a:rPr lang="en-US" sz="3600" b="1" dirty="0"/>
              <a:t>Assume it predicts when the law ends, rather than its reliable nature. </a:t>
            </a:r>
          </a:p>
          <a:p>
            <a:pPr algn="ctr">
              <a:spcAft>
                <a:spcPts val="1333"/>
              </a:spcAft>
            </a:pPr>
            <a:r>
              <a:rPr lang="en-US" sz="3200" b="1" dirty="0"/>
              <a:t>In the book I point out the parallel in Luke 16:17: “It is easier for heaven and earth to pass away than for one tittle of the law to fail.”</a:t>
            </a:r>
            <a:endParaRPr lang="en-US" sz="2800" b="1" dirty="0"/>
          </a:p>
        </p:txBody>
      </p:sp>
    </p:spTree>
    <p:extLst>
      <p:ext uri="{BB962C8B-B14F-4D97-AF65-F5344CB8AC3E}">
        <p14:creationId xmlns:p14="http://schemas.microsoft.com/office/powerpoint/2010/main" val="3933519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3275256"/>
          </a:xfrm>
          <a:prstGeom prst="rect">
            <a:avLst/>
          </a:prstGeom>
          <a:noFill/>
        </p:spPr>
        <p:txBody>
          <a:bodyPr wrap="square" rtlCol="0">
            <a:spAutoFit/>
          </a:bodyPr>
          <a:lstStyle/>
          <a:p>
            <a:pPr algn="ctr">
              <a:spcAft>
                <a:spcPts val="1333"/>
              </a:spcAft>
            </a:pPr>
            <a:r>
              <a:rPr lang="en-US" sz="4400" b="1" dirty="0"/>
              <a:t>Full Preterist Assumptions:</a:t>
            </a:r>
          </a:p>
          <a:p>
            <a:pPr algn="ctr">
              <a:spcAft>
                <a:spcPts val="1333"/>
              </a:spcAft>
            </a:pPr>
            <a:r>
              <a:rPr lang="en-US" sz="4400" b="1" dirty="0"/>
              <a:t>3. </a:t>
            </a:r>
            <a:r>
              <a:rPr lang="en-US" sz="3600" b="1" dirty="0"/>
              <a:t>Assume that there is no sense in which the phrase “the law” envisions the fulfillment and establishment of perfect law in the Law of Christ. </a:t>
            </a:r>
          </a:p>
        </p:txBody>
      </p:sp>
    </p:spTree>
    <p:extLst>
      <p:ext uri="{BB962C8B-B14F-4D97-AF65-F5344CB8AC3E}">
        <p14:creationId xmlns:p14="http://schemas.microsoft.com/office/powerpoint/2010/main" val="3715743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3749744"/>
          </a:xfrm>
          <a:prstGeom prst="rect">
            <a:avLst/>
          </a:prstGeom>
          <a:noFill/>
        </p:spPr>
        <p:txBody>
          <a:bodyPr wrap="square" rtlCol="0">
            <a:spAutoFit/>
          </a:bodyPr>
          <a:lstStyle/>
          <a:p>
            <a:pPr algn="ctr">
              <a:spcAft>
                <a:spcPts val="1333"/>
              </a:spcAft>
            </a:pPr>
            <a:r>
              <a:rPr lang="en-US" sz="3400" b="1" dirty="0"/>
              <a:t>Preston, based on his own flawed assumptions, makes this false claim: </a:t>
            </a:r>
          </a:p>
          <a:p>
            <a:pPr algn="ctr">
              <a:spcAft>
                <a:spcPts val="1333"/>
              </a:spcAft>
            </a:pPr>
            <a:r>
              <a:rPr lang="en-US" sz="3600" b="1" dirty="0"/>
              <a:t>“According to Mr. Pope, the OT remains in place until the end of the material universe.” </a:t>
            </a:r>
          </a:p>
          <a:p>
            <a:pPr algn="ctr">
              <a:spcAft>
                <a:spcPts val="1333"/>
              </a:spcAft>
            </a:pPr>
            <a:r>
              <a:rPr lang="en-US" sz="3600" b="1" dirty="0"/>
              <a:t>That is ludicrous! </a:t>
            </a:r>
            <a:endParaRPr lang="en-US" sz="4000" b="1" dirty="0"/>
          </a:p>
        </p:txBody>
      </p:sp>
    </p:spTree>
    <p:extLst>
      <p:ext uri="{BB962C8B-B14F-4D97-AF65-F5344CB8AC3E}">
        <p14:creationId xmlns:p14="http://schemas.microsoft.com/office/powerpoint/2010/main" val="25422385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3213700"/>
          </a:xfrm>
          <a:prstGeom prst="rect">
            <a:avLst/>
          </a:prstGeom>
          <a:noFill/>
        </p:spPr>
        <p:txBody>
          <a:bodyPr wrap="square" rtlCol="0">
            <a:spAutoFit/>
          </a:bodyPr>
          <a:lstStyle/>
          <a:p>
            <a:pPr algn="ctr">
              <a:spcAft>
                <a:spcPts val="1333"/>
              </a:spcAft>
            </a:pPr>
            <a:r>
              <a:rPr lang="en-US" sz="3200" b="1" dirty="0"/>
              <a:t>In virtually every video he disagreed with my understanding that the Law or Moses was “taken out of the way” and nailed “to the cross” (cf. Col. 2:14). </a:t>
            </a:r>
          </a:p>
          <a:p>
            <a:pPr algn="ctr">
              <a:spcAft>
                <a:spcPts val="1333"/>
              </a:spcAft>
            </a:pPr>
            <a:r>
              <a:rPr lang="en-US" sz="3200" b="1" dirty="0"/>
              <a:t>How can I believe the Law was “taken out of the way” but that it still “remains in place”?</a:t>
            </a:r>
          </a:p>
        </p:txBody>
      </p:sp>
    </p:spTree>
    <p:extLst>
      <p:ext uri="{BB962C8B-B14F-4D97-AF65-F5344CB8AC3E}">
        <p14:creationId xmlns:p14="http://schemas.microsoft.com/office/powerpoint/2010/main" val="1373239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96667" y="1619626"/>
            <a:ext cx="8231323" cy="2802627"/>
          </a:xfrm>
          <a:prstGeom prst="rect">
            <a:avLst/>
          </a:prstGeom>
          <a:noFill/>
        </p:spPr>
        <p:txBody>
          <a:bodyPr wrap="square" rtlCol="0">
            <a:spAutoFit/>
          </a:bodyPr>
          <a:lstStyle/>
          <a:p>
            <a:pPr algn="ctr">
              <a:spcAft>
                <a:spcPts val="1333"/>
              </a:spcAft>
            </a:pPr>
            <a:r>
              <a:rPr lang="en-US" sz="4444" b="1" dirty="0"/>
              <a:t>If that is true:</a:t>
            </a:r>
          </a:p>
          <a:p>
            <a:pPr algn="ctr">
              <a:spcAft>
                <a:spcPts val="1333"/>
              </a:spcAft>
            </a:pPr>
            <a:r>
              <a:rPr lang="en-US" sz="3667" b="1" dirty="0"/>
              <a:t>Death has already been “swallowed up.” </a:t>
            </a:r>
          </a:p>
          <a:p>
            <a:pPr algn="ctr">
              <a:spcAft>
                <a:spcPts val="1333"/>
              </a:spcAft>
            </a:pPr>
            <a:r>
              <a:rPr lang="en-US" sz="3667" b="1" dirty="0"/>
              <a:t>Christians have already “put on incorruption” and “immortality.”</a:t>
            </a:r>
          </a:p>
        </p:txBody>
      </p:sp>
    </p:spTree>
    <p:extLst>
      <p:ext uri="{BB962C8B-B14F-4D97-AF65-F5344CB8AC3E}">
        <p14:creationId xmlns:p14="http://schemas.microsoft.com/office/powerpoint/2010/main" val="1053280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2641749"/>
          </a:xfrm>
          <a:prstGeom prst="rect">
            <a:avLst/>
          </a:prstGeom>
          <a:noFill/>
        </p:spPr>
        <p:txBody>
          <a:bodyPr wrap="square" rtlCol="0">
            <a:spAutoFit/>
          </a:bodyPr>
          <a:lstStyle/>
          <a:p>
            <a:pPr algn="ctr">
              <a:spcAft>
                <a:spcPts val="1333"/>
              </a:spcAft>
            </a:pPr>
            <a:r>
              <a:rPr lang="en-US" sz="4000" b="1" dirty="0"/>
              <a:t>Clearly, I cannot, and do not! </a:t>
            </a:r>
          </a:p>
          <a:p>
            <a:pPr algn="ctr">
              <a:spcAft>
                <a:spcPts val="1333"/>
              </a:spcAft>
            </a:pPr>
            <a:r>
              <a:rPr lang="en-US" sz="3200" b="1" dirty="0"/>
              <a:t>Perhaps he was trying to claim that would be a logical consequence of my views. </a:t>
            </a:r>
          </a:p>
          <a:p>
            <a:pPr algn="ctr">
              <a:spcAft>
                <a:spcPts val="1333"/>
              </a:spcAft>
            </a:pPr>
            <a:r>
              <a:rPr lang="en-US" sz="3600" b="1" dirty="0"/>
              <a:t>If so, that’s what he should have said.</a:t>
            </a:r>
          </a:p>
        </p:txBody>
      </p:sp>
    </p:spTree>
    <p:extLst>
      <p:ext uri="{BB962C8B-B14F-4D97-AF65-F5344CB8AC3E}">
        <p14:creationId xmlns:p14="http://schemas.microsoft.com/office/powerpoint/2010/main" val="1935981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2186584"/>
            <a:ext cx="8269356" cy="1323439"/>
          </a:xfrm>
          <a:prstGeom prst="rect">
            <a:avLst/>
          </a:prstGeom>
          <a:noFill/>
        </p:spPr>
        <p:txBody>
          <a:bodyPr wrap="square" rtlCol="0">
            <a:spAutoFit/>
          </a:bodyPr>
          <a:lstStyle/>
          <a:p>
            <a:pPr algn="ctr">
              <a:spcAft>
                <a:spcPts val="1333"/>
              </a:spcAft>
            </a:pPr>
            <a:r>
              <a:rPr lang="en-US" sz="4000" b="1" dirty="0"/>
              <a:t>Putting words in my mouth that I have never said doesn’t help anyone. </a:t>
            </a:r>
            <a:endParaRPr lang="en-US" sz="3600" b="1" dirty="0"/>
          </a:p>
        </p:txBody>
      </p:sp>
    </p:spTree>
    <p:extLst>
      <p:ext uri="{BB962C8B-B14F-4D97-AF65-F5344CB8AC3E}">
        <p14:creationId xmlns:p14="http://schemas.microsoft.com/office/powerpoint/2010/main" val="911588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783627"/>
            <a:ext cx="8269356" cy="2308324"/>
          </a:xfrm>
          <a:prstGeom prst="rect">
            <a:avLst/>
          </a:prstGeom>
          <a:noFill/>
        </p:spPr>
        <p:txBody>
          <a:bodyPr wrap="square" rtlCol="0">
            <a:spAutoFit/>
          </a:bodyPr>
          <a:lstStyle/>
          <a:p>
            <a:pPr algn="ctr">
              <a:spcAft>
                <a:spcPts val="1333"/>
              </a:spcAft>
            </a:pPr>
            <a:r>
              <a:rPr lang="en-US" sz="3600" b="1" dirty="0"/>
              <a:t>That is not a logical consequence of my beliefs because I believe the verse is emphasizing the enduring reliability of God’s word as revealed in the Law. </a:t>
            </a:r>
            <a:endParaRPr lang="en-US" sz="3200" b="1" dirty="0"/>
          </a:p>
        </p:txBody>
      </p:sp>
    </p:spTree>
    <p:extLst>
      <p:ext uri="{BB962C8B-B14F-4D97-AF65-F5344CB8AC3E}">
        <p14:creationId xmlns:p14="http://schemas.microsoft.com/office/powerpoint/2010/main" val="21133172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21823" y="1504658"/>
            <a:ext cx="8269356" cy="2708434"/>
          </a:xfrm>
          <a:prstGeom prst="rect">
            <a:avLst/>
          </a:prstGeom>
          <a:noFill/>
        </p:spPr>
        <p:txBody>
          <a:bodyPr wrap="square" rtlCol="0">
            <a:spAutoFit/>
          </a:bodyPr>
          <a:lstStyle/>
          <a:p>
            <a:pPr algn="ctr">
              <a:spcAft>
                <a:spcPts val="1333"/>
              </a:spcAft>
            </a:pPr>
            <a:r>
              <a:rPr lang="en-US" sz="3400" b="1" dirty="0"/>
              <a:t>If it does include the sense that the Law of Christ fulfills and establishes the purpose of Mosaic Law it is not talking about a time when the law ends at all, but about the enduring reliability of the word.</a:t>
            </a:r>
          </a:p>
        </p:txBody>
      </p:sp>
    </p:spTree>
    <p:extLst>
      <p:ext uri="{BB962C8B-B14F-4D97-AF65-F5344CB8AC3E}">
        <p14:creationId xmlns:p14="http://schemas.microsoft.com/office/powerpoint/2010/main" val="475951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874643" y="1906605"/>
            <a:ext cx="7434471" cy="1938992"/>
          </a:xfrm>
          <a:prstGeom prst="rect">
            <a:avLst/>
          </a:prstGeom>
          <a:noFill/>
        </p:spPr>
        <p:txBody>
          <a:bodyPr wrap="square" rtlCol="0">
            <a:spAutoFit/>
          </a:bodyPr>
          <a:lstStyle/>
          <a:p>
            <a:pPr algn="ctr">
              <a:spcAft>
                <a:spcPts val="2000"/>
              </a:spcAft>
            </a:pPr>
            <a:r>
              <a:rPr lang="en-US" sz="6000" b="1" dirty="0"/>
              <a:t>Four Flawed Assumptions</a:t>
            </a:r>
            <a:endParaRPr lang="en-US" sz="6000" dirty="0"/>
          </a:p>
        </p:txBody>
      </p:sp>
    </p:spTree>
    <p:extLst>
      <p:ext uri="{BB962C8B-B14F-4D97-AF65-F5344CB8AC3E}">
        <p14:creationId xmlns:p14="http://schemas.microsoft.com/office/powerpoint/2010/main" val="102665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071112" y="823657"/>
            <a:ext cx="4752814" cy="3970318"/>
          </a:xfrm>
          <a:prstGeom prst="rect">
            <a:avLst/>
          </a:prstGeom>
          <a:noFill/>
        </p:spPr>
        <p:txBody>
          <a:bodyPr wrap="square" rtlCol="0">
            <a:spAutoFit/>
          </a:bodyPr>
          <a:lstStyle/>
          <a:p>
            <a:r>
              <a:rPr lang="en-US" sz="3600" b="1" dirty="0"/>
              <a:t>Since the time of the Protestant Reformation, the false doctrine of Calvinism has had a pervasive influence on the religious world. </a:t>
            </a:r>
            <a:endParaRPr lang="en-US" sz="36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790036" y="1083537"/>
            <a:ext cx="2769562" cy="3137202"/>
          </a:xfrm>
          <a:prstGeom prst="rect">
            <a:avLst/>
          </a:prstGeom>
          <a:effectLst>
            <a:outerShdw blurRad="177800" dist="38100" dir="2700000" sx="103000" sy="103000" algn="tl" rotWithShape="0">
              <a:prstClr val="black">
                <a:alpha val="40000"/>
              </a:prstClr>
            </a:outerShdw>
          </a:effectLst>
        </p:spPr>
      </p:pic>
      <p:sp>
        <p:nvSpPr>
          <p:cNvPr id="4" name="TextBox 3">
            <a:extLst>
              <a:ext uri="{FF2B5EF4-FFF2-40B4-BE49-F238E27FC236}">
                <a16:creationId xmlns:a16="http://schemas.microsoft.com/office/drawing/2014/main" id="{A17DC325-C2E9-8E4B-AEAD-3CB1649FEA45}"/>
              </a:ext>
            </a:extLst>
          </p:cNvPr>
          <p:cNvSpPr txBox="1"/>
          <p:nvPr/>
        </p:nvSpPr>
        <p:spPr>
          <a:xfrm>
            <a:off x="734652" y="4276995"/>
            <a:ext cx="2876468" cy="400110"/>
          </a:xfrm>
          <a:prstGeom prst="rect">
            <a:avLst/>
          </a:prstGeom>
          <a:noFill/>
        </p:spPr>
        <p:txBody>
          <a:bodyPr wrap="square" rtlCol="0">
            <a:spAutoFit/>
          </a:bodyPr>
          <a:lstStyle/>
          <a:p>
            <a:pPr algn="ctr"/>
            <a:r>
              <a:rPr lang="en-US" sz="2000" b="1" dirty="0"/>
              <a:t>John Calvin</a:t>
            </a:r>
          </a:p>
        </p:txBody>
      </p:sp>
    </p:spTree>
    <p:extLst>
      <p:ext uri="{BB962C8B-B14F-4D97-AF65-F5344CB8AC3E}">
        <p14:creationId xmlns:p14="http://schemas.microsoft.com/office/powerpoint/2010/main" val="7681221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3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52820" y="1504657"/>
            <a:ext cx="8269356" cy="3670236"/>
          </a:xfrm>
          <a:prstGeom prst="rect">
            <a:avLst/>
          </a:prstGeom>
          <a:noFill/>
        </p:spPr>
        <p:txBody>
          <a:bodyPr wrap="square" rtlCol="0">
            <a:spAutoFit/>
          </a:bodyPr>
          <a:lstStyle/>
          <a:p>
            <a:pPr algn="ctr">
              <a:spcAft>
                <a:spcPts val="1333"/>
              </a:spcAft>
            </a:pPr>
            <a:r>
              <a:rPr lang="en-US" sz="4000" b="1" dirty="0"/>
              <a:t>How could a doctrine that teaches: </a:t>
            </a:r>
          </a:p>
          <a:p>
            <a:pPr algn="ctr">
              <a:spcAft>
                <a:spcPts val="1333"/>
              </a:spcAft>
            </a:pPr>
            <a:r>
              <a:rPr lang="en-US" sz="3200" b="1" dirty="0"/>
              <a:t>God (apart from any choices of man) arbitrarily chooses some to save and some to condemn</a:t>
            </a:r>
          </a:p>
          <a:p>
            <a:pPr algn="ctr">
              <a:spcAft>
                <a:spcPts val="1333"/>
              </a:spcAft>
            </a:pPr>
            <a:r>
              <a:rPr lang="en-US" sz="3200" b="1" dirty="0"/>
              <a:t>God is the direct cause of all things—even sin!</a:t>
            </a:r>
          </a:p>
          <a:p>
            <a:pPr algn="ctr">
              <a:spcAft>
                <a:spcPts val="1333"/>
              </a:spcAft>
            </a:pPr>
            <a:r>
              <a:rPr lang="en-US" sz="3200" b="1" dirty="0"/>
              <a:t>Christ only died for those God had already chosen to save</a:t>
            </a:r>
            <a:endParaRPr lang="en-US" sz="4000" b="1" dirty="0"/>
          </a:p>
        </p:txBody>
      </p:sp>
    </p:spTree>
    <p:extLst>
      <p:ext uri="{BB962C8B-B14F-4D97-AF65-F5344CB8AC3E}">
        <p14:creationId xmlns:p14="http://schemas.microsoft.com/office/powerpoint/2010/main" val="895313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52820" y="1504657"/>
            <a:ext cx="8269356" cy="3257302"/>
          </a:xfrm>
          <a:prstGeom prst="rect">
            <a:avLst/>
          </a:prstGeom>
          <a:noFill/>
        </p:spPr>
        <p:txBody>
          <a:bodyPr wrap="square" rtlCol="0">
            <a:spAutoFit/>
          </a:bodyPr>
          <a:lstStyle/>
          <a:p>
            <a:pPr algn="ctr">
              <a:spcAft>
                <a:spcPts val="1333"/>
              </a:spcAft>
            </a:pPr>
            <a:r>
              <a:rPr lang="en-US" sz="4000" b="1" dirty="0"/>
              <a:t>How could a doctrine that teaches: </a:t>
            </a:r>
          </a:p>
          <a:p>
            <a:pPr algn="ctr">
              <a:spcAft>
                <a:spcPts val="1333"/>
              </a:spcAft>
            </a:pPr>
            <a:r>
              <a:rPr lang="en-US" sz="3600" b="1" dirty="0"/>
              <a:t>Once one is part of the elect he or she can never sin in such a  way as to be lost</a:t>
            </a:r>
          </a:p>
          <a:p>
            <a:pPr algn="ctr">
              <a:spcAft>
                <a:spcPts val="1333"/>
              </a:spcAft>
            </a:pPr>
            <a:r>
              <a:rPr lang="en-US" sz="3600" b="1" dirty="0"/>
              <a:t>How could such a doctrine ever gain any acceptance by students of Scripture? </a:t>
            </a:r>
          </a:p>
        </p:txBody>
      </p:sp>
    </p:spTree>
    <p:extLst>
      <p:ext uri="{BB962C8B-B14F-4D97-AF65-F5344CB8AC3E}">
        <p14:creationId xmlns:p14="http://schemas.microsoft.com/office/powerpoint/2010/main" val="1276790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52820" y="1504657"/>
            <a:ext cx="8269356" cy="3978012"/>
          </a:xfrm>
          <a:prstGeom prst="rect">
            <a:avLst/>
          </a:prstGeom>
          <a:noFill/>
        </p:spPr>
        <p:txBody>
          <a:bodyPr wrap="square" rtlCol="0">
            <a:spAutoFit/>
          </a:bodyPr>
          <a:lstStyle/>
          <a:p>
            <a:pPr algn="ctr">
              <a:spcAft>
                <a:spcPts val="1333"/>
              </a:spcAft>
            </a:pPr>
            <a:r>
              <a:rPr lang="en-US" sz="4000" b="1" dirty="0"/>
              <a:t>If one grants the false premises that: </a:t>
            </a:r>
          </a:p>
          <a:p>
            <a:pPr algn="ctr">
              <a:spcAft>
                <a:spcPts val="1333"/>
              </a:spcAft>
            </a:pPr>
            <a:r>
              <a:rPr lang="en-US" sz="3000" b="1" dirty="0"/>
              <a:t>The sovereignty of God demands that He must be the cause of all things</a:t>
            </a:r>
          </a:p>
          <a:p>
            <a:pPr algn="ctr">
              <a:spcAft>
                <a:spcPts val="1333"/>
              </a:spcAft>
            </a:pPr>
            <a:r>
              <a:rPr lang="en-US" sz="3000" b="1" dirty="0"/>
              <a:t>Adam’s sin made all of his posterity sinful by nature and incapable of doing any good</a:t>
            </a:r>
          </a:p>
          <a:p>
            <a:pPr algn="ctr">
              <a:spcAft>
                <a:spcPts val="1333"/>
              </a:spcAft>
            </a:pPr>
            <a:r>
              <a:rPr lang="en-US" sz="3000" b="1" dirty="0"/>
              <a:t>Then logic leads one to accept all the false concepts built upon these flawed assumptions.</a:t>
            </a:r>
          </a:p>
        </p:txBody>
      </p:sp>
    </p:spTree>
    <p:extLst>
      <p:ext uri="{BB962C8B-B14F-4D97-AF65-F5344CB8AC3E}">
        <p14:creationId xmlns:p14="http://schemas.microsoft.com/office/powerpoint/2010/main" val="3239075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06325" y="2078095"/>
            <a:ext cx="8269356" cy="1446550"/>
          </a:xfrm>
          <a:prstGeom prst="rect">
            <a:avLst/>
          </a:prstGeom>
          <a:noFill/>
        </p:spPr>
        <p:txBody>
          <a:bodyPr wrap="square" rtlCol="0">
            <a:spAutoFit/>
          </a:bodyPr>
          <a:lstStyle/>
          <a:p>
            <a:pPr algn="ctr">
              <a:spcAft>
                <a:spcPts val="1333"/>
              </a:spcAft>
            </a:pPr>
            <a:r>
              <a:rPr lang="en-US" sz="4400" b="1" dirty="0"/>
              <a:t>Realized Eschatology is quite similar to this.</a:t>
            </a:r>
            <a:endParaRPr lang="en-US" sz="3200" b="1" dirty="0"/>
          </a:p>
        </p:txBody>
      </p:sp>
    </p:spTree>
    <p:extLst>
      <p:ext uri="{BB962C8B-B14F-4D97-AF65-F5344CB8AC3E}">
        <p14:creationId xmlns:p14="http://schemas.microsoft.com/office/powerpoint/2010/main" val="30532533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3658" y="1473851"/>
            <a:ext cx="8231323" cy="3700372"/>
          </a:xfrm>
          <a:prstGeom prst="rect">
            <a:avLst/>
          </a:prstGeom>
          <a:noFill/>
        </p:spPr>
        <p:txBody>
          <a:bodyPr wrap="square" rtlCol="0">
            <a:spAutoFit/>
          </a:bodyPr>
          <a:lstStyle/>
          <a:p>
            <a:pPr algn="ctr">
              <a:spcAft>
                <a:spcPts val="1333"/>
              </a:spcAft>
            </a:pPr>
            <a:r>
              <a:rPr lang="en-US" sz="4444" b="1" dirty="0"/>
              <a:t>Is that true for Christians today?</a:t>
            </a:r>
          </a:p>
          <a:p>
            <a:pPr algn="ctr">
              <a:spcAft>
                <a:spcPts val="1333"/>
              </a:spcAft>
            </a:pPr>
            <a:r>
              <a:rPr lang="en-US" sz="3667" b="1" dirty="0"/>
              <a:t>Physically human beings still die.</a:t>
            </a:r>
          </a:p>
          <a:p>
            <a:pPr algn="ctr">
              <a:spcAft>
                <a:spcPts val="1333"/>
              </a:spcAft>
            </a:pPr>
            <a:r>
              <a:rPr lang="en-US" sz="3667" b="1" dirty="0"/>
              <a:t>Is spiritual death “swallowed up”? </a:t>
            </a:r>
          </a:p>
          <a:p>
            <a:pPr algn="ctr">
              <a:spcAft>
                <a:spcPts val="1333"/>
              </a:spcAft>
            </a:pPr>
            <a:r>
              <a:rPr lang="en-US" sz="3667" b="1" dirty="0"/>
              <a:t>All around us are souls lost in sin.</a:t>
            </a:r>
          </a:p>
          <a:p>
            <a:pPr algn="ctr">
              <a:spcAft>
                <a:spcPts val="1333"/>
              </a:spcAft>
            </a:pPr>
            <a:r>
              <a:rPr lang="en-US" sz="3667" b="1" dirty="0"/>
              <a:t>They are spiritually dead.</a:t>
            </a:r>
          </a:p>
        </p:txBody>
      </p:sp>
    </p:spTree>
    <p:extLst>
      <p:ext uri="{BB962C8B-B14F-4D97-AF65-F5344CB8AC3E}">
        <p14:creationId xmlns:p14="http://schemas.microsoft.com/office/powerpoint/2010/main" val="4113622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52820" y="1504657"/>
            <a:ext cx="8269356" cy="3221395"/>
          </a:xfrm>
          <a:prstGeom prst="rect">
            <a:avLst/>
          </a:prstGeom>
          <a:noFill/>
        </p:spPr>
        <p:txBody>
          <a:bodyPr wrap="square" rtlCol="0">
            <a:spAutoFit/>
          </a:bodyPr>
          <a:lstStyle/>
          <a:p>
            <a:pPr algn="ctr">
              <a:spcAft>
                <a:spcPts val="1333"/>
              </a:spcAft>
            </a:pPr>
            <a:r>
              <a:rPr lang="en-US" sz="4000" b="1" dirty="0"/>
              <a:t>If we grant the false premises that: </a:t>
            </a:r>
          </a:p>
          <a:p>
            <a:pPr algn="ctr">
              <a:spcAft>
                <a:spcPts val="1333"/>
              </a:spcAft>
            </a:pPr>
            <a:r>
              <a:rPr lang="en-US" sz="3000" b="1" dirty="0"/>
              <a:t>All apocalyptic language is figurative</a:t>
            </a:r>
          </a:p>
          <a:p>
            <a:pPr algn="ctr">
              <a:spcAft>
                <a:spcPts val="1333"/>
              </a:spcAft>
            </a:pPr>
            <a:r>
              <a:rPr lang="en-US" sz="3000" b="1" dirty="0"/>
              <a:t>All time statement must be narrowly interpreted </a:t>
            </a:r>
          </a:p>
          <a:p>
            <a:pPr algn="ctr">
              <a:spcAft>
                <a:spcPts val="1333"/>
              </a:spcAft>
            </a:pPr>
            <a:r>
              <a:rPr lang="en-US" sz="3000" b="1" dirty="0"/>
              <a:t>The book of Revelation was written before AD 70</a:t>
            </a:r>
          </a:p>
          <a:p>
            <a:pPr algn="ctr">
              <a:spcAft>
                <a:spcPts val="1333"/>
              </a:spcAft>
            </a:pPr>
            <a:r>
              <a:rPr lang="en-US" sz="3000" b="1" dirty="0"/>
              <a:t>The Mount of Olives Discourse only about AD 70</a:t>
            </a:r>
          </a:p>
        </p:txBody>
      </p:sp>
    </p:spTree>
    <p:extLst>
      <p:ext uri="{BB962C8B-B14F-4D97-AF65-F5344CB8AC3E}">
        <p14:creationId xmlns:p14="http://schemas.microsoft.com/office/powerpoint/2010/main" val="4118450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52820" y="1504657"/>
            <a:ext cx="8269356" cy="2721258"/>
          </a:xfrm>
          <a:prstGeom prst="rect">
            <a:avLst/>
          </a:prstGeom>
          <a:noFill/>
        </p:spPr>
        <p:txBody>
          <a:bodyPr wrap="square" rtlCol="0">
            <a:spAutoFit/>
          </a:bodyPr>
          <a:lstStyle/>
          <a:p>
            <a:pPr algn="ctr">
              <a:spcAft>
                <a:spcPts val="1333"/>
              </a:spcAft>
            </a:pPr>
            <a:r>
              <a:rPr lang="en-US" sz="4000" b="1" dirty="0"/>
              <a:t>If we grant the false premises that: </a:t>
            </a:r>
          </a:p>
          <a:p>
            <a:pPr algn="ctr">
              <a:spcAft>
                <a:spcPts val="1333"/>
              </a:spcAft>
            </a:pPr>
            <a:r>
              <a:rPr lang="en-US" sz="4000" b="1" dirty="0"/>
              <a:t>Logic can lead a person to accept all of the skewed doctrines built upon these flawed premises.</a:t>
            </a:r>
          </a:p>
        </p:txBody>
      </p:sp>
    </p:spTree>
    <p:extLst>
      <p:ext uri="{BB962C8B-B14F-4D97-AF65-F5344CB8AC3E}">
        <p14:creationId xmlns:p14="http://schemas.microsoft.com/office/powerpoint/2010/main" val="771569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594101" y="3616273"/>
            <a:ext cx="7800814" cy="1480855"/>
          </a:xfrm>
          <a:prstGeom prst="rect">
            <a:avLst/>
          </a:prstGeom>
          <a:noFill/>
        </p:spPr>
        <p:txBody>
          <a:bodyPr wrap="square" rtlCol="0">
            <a:spAutoFit/>
          </a:bodyPr>
          <a:lstStyle/>
          <a:p>
            <a:pPr algn="ctr"/>
            <a:r>
              <a:rPr lang="en-US" sz="3556" b="1" dirty="0"/>
              <a:t>Kyle Pope, Olsen Park church of Christ</a:t>
            </a:r>
            <a:endParaRPr lang="en-US" sz="3556" dirty="0"/>
          </a:p>
          <a:p>
            <a:pPr algn="ctr"/>
            <a:r>
              <a:rPr lang="en-US" sz="2800" b="1" dirty="0"/>
              <a:t>“The AD 70 Doctrine,” June 4, 17, 21, 24, 2020</a:t>
            </a:r>
          </a:p>
          <a:p>
            <a:pPr algn="ctr"/>
            <a:r>
              <a:rPr lang="en-US" sz="2667" b="1" dirty="0"/>
              <a:t>https://</a:t>
            </a:r>
            <a:r>
              <a:rPr lang="en-US" sz="2667" b="1" dirty="0" err="1"/>
              <a:t>olsenpark.com</a:t>
            </a:r>
            <a:r>
              <a:rPr lang="en-US" sz="2667" b="1" dirty="0"/>
              <a:t>/</a:t>
            </a:r>
            <a:r>
              <a:rPr lang="en-US" sz="2667" b="1" dirty="0" err="1"/>
              <a:t>SpecialStudies</a:t>
            </a:r>
            <a:r>
              <a:rPr lang="en-US" sz="2667" b="1" dirty="0"/>
              <a:t>/AD70.html</a:t>
            </a:r>
            <a:endParaRPr lang="en-US" sz="2667" dirty="0"/>
          </a:p>
        </p:txBody>
      </p:sp>
      <p:pic>
        <p:nvPicPr>
          <p:cNvPr id="4" name="Picture 3">
            <a:extLst>
              <a:ext uri="{FF2B5EF4-FFF2-40B4-BE49-F238E27FC236}">
                <a16:creationId xmlns:a16="http://schemas.microsoft.com/office/drawing/2014/main" id="{3D0AAED7-E29D-CF43-9B9A-13C2213DF09C}"/>
              </a:ext>
            </a:extLst>
          </p:cNvPr>
          <p:cNvPicPr>
            <a:picLocks noChangeAspect="1"/>
          </p:cNvPicPr>
          <p:nvPr/>
        </p:nvPicPr>
        <p:blipFill>
          <a:blip r:embed="rId2"/>
          <a:srcRect/>
          <a:stretch/>
        </p:blipFill>
        <p:spPr>
          <a:xfrm>
            <a:off x="530530" y="537799"/>
            <a:ext cx="4569757" cy="2875796"/>
          </a:xfrm>
          <a:prstGeom prst="rect">
            <a:avLst/>
          </a:prstGeom>
          <a:effectLst>
            <a:outerShdw blurRad="165100" dist="38100" dir="2700000" sx="103000" sy="103000" algn="tl" rotWithShape="0">
              <a:prstClr val="black">
                <a:alpha val="40000"/>
              </a:prstClr>
            </a:outerShdw>
          </a:effectLst>
        </p:spPr>
      </p:pic>
      <p:pic>
        <p:nvPicPr>
          <p:cNvPr id="5" name="Picture 4">
            <a:extLst>
              <a:ext uri="{FF2B5EF4-FFF2-40B4-BE49-F238E27FC236}">
                <a16:creationId xmlns:a16="http://schemas.microsoft.com/office/drawing/2014/main" id="{BA767BE6-B3B9-514A-B475-61C11B9874F6}"/>
              </a:ext>
            </a:extLst>
          </p:cNvPr>
          <p:cNvPicPr>
            <a:picLocks noChangeAspect="1"/>
          </p:cNvPicPr>
          <p:nvPr/>
        </p:nvPicPr>
        <p:blipFill>
          <a:blip r:embed="rId3"/>
          <a:srcRect/>
          <a:stretch/>
        </p:blipFill>
        <p:spPr>
          <a:xfrm>
            <a:off x="4665810" y="655150"/>
            <a:ext cx="3669807" cy="2550646"/>
          </a:xfrm>
          <a:prstGeom prst="rect">
            <a:avLst/>
          </a:prstGeom>
          <a:effectLst>
            <a:outerShdw blurRad="165100" dist="38100" dir="2700000" sx="103000" sy="103000" algn="tl" rotWithShape="0">
              <a:prstClr val="black">
                <a:alpha val="40000"/>
              </a:prstClr>
            </a:outerShdw>
          </a:effectLst>
        </p:spPr>
      </p:pic>
    </p:spTree>
    <p:extLst>
      <p:ext uri="{BB962C8B-B14F-4D97-AF65-F5344CB8AC3E}">
        <p14:creationId xmlns:p14="http://schemas.microsoft.com/office/powerpoint/2010/main" val="3201441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0AAED7-E29D-CF43-9B9A-13C2213DF09C}"/>
              </a:ext>
            </a:extLst>
          </p:cNvPr>
          <p:cNvPicPr>
            <a:picLocks noChangeAspect="1"/>
          </p:cNvPicPr>
          <p:nvPr/>
        </p:nvPicPr>
        <p:blipFill>
          <a:blip r:embed="rId2"/>
          <a:srcRect/>
          <a:stretch/>
        </p:blipFill>
        <p:spPr>
          <a:xfrm>
            <a:off x="1448200" y="584294"/>
            <a:ext cx="6148243" cy="4592140"/>
          </a:xfrm>
          <a:prstGeom prst="rect">
            <a:avLst/>
          </a:prstGeom>
          <a:effectLst>
            <a:outerShdw blurRad="165100" dist="38100" dir="2700000" sx="103000" sy="103000" algn="tl" rotWithShape="0">
              <a:prstClr val="black">
                <a:alpha val="40000"/>
              </a:prstClr>
            </a:outerShdw>
          </a:effectLst>
        </p:spPr>
      </p:pic>
    </p:spTree>
    <p:extLst>
      <p:ext uri="{BB962C8B-B14F-4D97-AF65-F5344CB8AC3E}">
        <p14:creationId xmlns:p14="http://schemas.microsoft.com/office/powerpoint/2010/main" val="2492066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976393" y="1799125"/>
            <a:ext cx="7129222" cy="2967479"/>
          </a:xfrm>
          <a:prstGeom prst="rect">
            <a:avLst/>
          </a:prstGeom>
          <a:noFill/>
        </p:spPr>
        <p:txBody>
          <a:bodyPr wrap="square" rtlCol="0">
            <a:spAutoFit/>
          </a:bodyPr>
          <a:lstStyle/>
          <a:p>
            <a:pPr algn="ctr">
              <a:spcAft>
                <a:spcPts val="1333"/>
              </a:spcAft>
            </a:pPr>
            <a:r>
              <a:rPr lang="en-US" sz="4000" b="1" dirty="0"/>
              <a:t>If any of them fails, the entire system collapses. </a:t>
            </a:r>
          </a:p>
          <a:p>
            <a:pPr algn="ctr">
              <a:spcAft>
                <a:spcPts val="1333"/>
              </a:spcAft>
            </a:pPr>
            <a:r>
              <a:rPr lang="en-US" sz="4800" b="1" dirty="0"/>
              <a:t>In reality, all four of these flawed premises are false.</a:t>
            </a:r>
            <a:endParaRPr lang="en-US" sz="4000" b="1" dirty="0"/>
          </a:p>
        </p:txBody>
      </p:sp>
    </p:spTree>
    <p:extLst>
      <p:ext uri="{BB962C8B-B14F-4D97-AF65-F5344CB8AC3E}">
        <p14:creationId xmlns:p14="http://schemas.microsoft.com/office/powerpoint/2010/main" val="3164972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02956" y="1582149"/>
            <a:ext cx="8307091" cy="2862322"/>
          </a:xfrm>
          <a:prstGeom prst="rect">
            <a:avLst/>
          </a:prstGeom>
          <a:noFill/>
        </p:spPr>
        <p:txBody>
          <a:bodyPr wrap="square" rtlCol="0">
            <a:spAutoFit/>
          </a:bodyPr>
          <a:lstStyle/>
          <a:p>
            <a:pPr algn="ctr">
              <a:spcAft>
                <a:spcPts val="1333"/>
              </a:spcAft>
            </a:pPr>
            <a:r>
              <a:rPr lang="en-US" sz="3600" b="1" dirty="0"/>
              <a:t>In embracing these flawed premises advocates of this doctrine have allowed themselves to embrace an entire system that reinterprets fundamental biblical doctrines and is gravely heretical.</a:t>
            </a:r>
            <a:endParaRPr lang="en-US" sz="3200" b="1" dirty="0"/>
          </a:p>
        </p:txBody>
      </p:sp>
    </p:spTree>
    <p:extLst>
      <p:ext uri="{BB962C8B-B14F-4D97-AF65-F5344CB8AC3E}">
        <p14:creationId xmlns:p14="http://schemas.microsoft.com/office/powerpoint/2010/main" val="4088304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759417" y="1938610"/>
            <a:ext cx="7702658" cy="1938992"/>
          </a:xfrm>
          <a:prstGeom prst="rect">
            <a:avLst/>
          </a:prstGeom>
          <a:noFill/>
        </p:spPr>
        <p:txBody>
          <a:bodyPr wrap="square" rtlCol="0">
            <a:spAutoFit/>
          </a:bodyPr>
          <a:lstStyle/>
          <a:p>
            <a:pPr algn="ctr">
              <a:spcAft>
                <a:spcPts val="1333"/>
              </a:spcAft>
            </a:pPr>
            <a:r>
              <a:rPr lang="en-US" sz="4000" b="1" dirty="0"/>
              <a:t>I pray to God that they may open their eyes to this reality and turn from this error.</a:t>
            </a:r>
            <a:endParaRPr lang="en-US" sz="3200" b="1" dirty="0"/>
          </a:p>
        </p:txBody>
      </p:sp>
    </p:spTree>
    <p:extLst>
      <p:ext uri="{BB962C8B-B14F-4D97-AF65-F5344CB8AC3E}">
        <p14:creationId xmlns:p14="http://schemas.microsoft.com/office/powerpoint/2010/main" val="707247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87457" y="2304172"/>
            <a:ext cx="8386306" cy="1015663"/>
          </a:xfrm>
          <a:prstGeom prst="rect">
            <a:avLst/>
          </a:prstGeom>
          <a:noFill/>
        </p:spPr>
        <p:txBody>
          <a:bodyPr wrap="square" rtlCol="0">
            <a:spAutoFit/>
          </a:bodyPr>
          <a:lstStyle/>
          <a:p>
            <a:pPr algn="ctr">
              <a:spcAft>
                <a:spcPts val="2000"/>
              </a:spcAft>
            </a:pPr>
            <a:r>
              <a:rPr lang="en-US" sz="6000" b="1" dirty="0"/>
              <a:t>Conclusion</a:t>
            </a:r>
            <a:endParaRPr lang="en-US" sz="6000" dirty="0"/>
          </a:p>
        </p:txBody>
      </p:sp>
    </p:spTree>
    <p:extLst>
      <p:ext uri="{BB962C8B-B14F-4D97-AF65-F5344CB8AC3E}">
        <p14:creationId xmlns:p14="http://schemas.microsoft.com/office/powerpoint/2010/main" val="943272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68711"/>
            <a:ext cx="8415132" cy="3349635"/>
          </a:xfrm>
          <a:prstGeom prst="rect">
            <a:avLst/>
          </a:prstGeom>
          <a:noFill/>
        </p:spPr>
        <p:txBody>
          <a:bodyPr wrap="square" rtlCol="0">
            <a:spAutoFit/>
          </a:bodyPr>
          <a:lstStyle/>
          <a:p>
            <a:pPr algn="ctr">
              <a:spcAft>
                <a:spcPts val="1333"/>
              </a:spcAft>
            </a:pPr>
            <a:r>
              <a:rPr lang="en-US" sz="3200" b="1" dirty="0"/>
              <a:t>In his last video, Preston said having read my book he finds my reasoning: </a:t>
            </a:r>
          </a:p>
          <a:p>
            <a:pPr algn="ctr">
              <a:spcAft>
                <a:spcPts val="1333"/>
              </a:spcAft>
            </a:pPr>
            <a:r>
              <a:rPr lang="en-US" sz="4200" b="1" dirty="0"/>
              <a:t>“uncritical, illogical, and unbiblical.” </a:t>
            </a:r>
          </a:p>
          <a:p>
            <a:pPr algn="ctr">
              <a:spcAft>
                <a:spcPts val="1333"/>
              </a:spcAft>
            </a:pPr>
            <a:r>
              <a:rPr lang="en-US" sz="2800" b="1" dirty="0"/>
              <a:t>Since I believe Preston’s doctrine is wrong, if the AD 70 Doctrine is the standard of what is critical, logical, and biblical, I say, “Thank you!” </a:t>
            </a:r>
          </a:p>
        </p:txBody>
      </p:sp>
    </p:spTree>
    <p:extLst>
      <p:ext uri="{BB962C8B-B14F-4D97-AF65-F5344CB8AC3E}">
        <p14:creationId xmlns:p14="http://schemas.microsoft.com/office/powerpoint/2010/main" val="1381181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68711"/>
            <a:ext cx="8415132" cy="2782813"/>
          </a:xfrm>
          <a:prstGeom prst="rect">
            <a:avLst/>
          </a:prstGeom>
          <a:noFill/>
        </p:spPr>
        <p:txBody>
          <a:bodyPr wrap="square" rtlCol="0">
            <a:spAutoFit/>
          </a:bodyPr>
          <a:lstStyle/>
          <a:p>
            <a:pPr algn="ctr">
              <a:spcAft>
                <a:spcPts val="1333"/>
              </a:spcAft>
            </a:pPr>
            <a:r>
              <a:rPr lang="en-US" sz="2800" b="1" dirty="0"/>
              <a:t>In the same video, he went on to say (once again) that as a “fifth generation member of churches of Christ”. . .</a:t>
            </a:r>
          </a:p>
          <a:p>
            <a:pPr algn="ctr">
              <a:spcAft>
                <a:spcPts val="1333"/>
              </a:spcAft>
            </a:pPr>
            <a:r>
              <a:rPr lang="en-US" sz="3600" b="1" dirty="0"/>
              <a:t>“Mr. Pope’s views stand outside the normal tradition of the amillennialism in the churches of Christ.”</a:t>
            </a:r>
            <a:endParaRPr lang="en-US" sz="3200" b="1" dirty="0"/>
          </a:p>
        </p:txBody>
      </p:sp>
    </p:spTree>
    <p:extLst>
      <p:ext uri="{BB962C8B-B14F-4D97-AF65-F5344CB8AC3E}">
        <p14:creationId xmlns:p14="http://schemas.microsoft.com/office/powerpoint/2010/main" val="4261172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56911" y="1487104"/>
            <a:ext cx="8231323" cy="3440044"/>
          </a:xfrm>
          <a:prstGeom prst="rect">
            <a:avLst/>
          </a:prstGeom>
          <a:noFill/>
        </p:spPr>
        <p:txBody>
          <a:bodyPr wrap="square" rtlCol="0">
            <a:spAutoFit/>
          </a:bodyPr>
          <a:lstStyle/>
          <a:p>
            <a:pPr algn="ctr">
              <a:spcAft>
                <a:spcPts val="1333"/>
              </a:spcAft>
            </a:pPr>
            <a:r>
              <a:rPr lang="en-US" sz="4444" b="1" dirty="0"/>
              <a:t>Is that true for Christians today?</a:t>
            </a:r>
          </a:p>
          <a:p>
            <a:pPr algn="ctr">
              <a:spcAft>
                <a:spcPts val="667"/>
              </a:spcAft>
            </a:pPr>
            <a:r>
              <a:rPr lang="en-US" sz="3111" b="1" dirty="0"/>
              <a:t>Even Christians, having “escaped the pollutions of the world” through obedience to the gospel can become “again entangled in them and overcome” (2 Pet. 2:10).</a:t>
            </a:r>
          </a:p>
          <a:p>
            <a:pPr algn="ctr">
              <a:spcAft>
                <a:spcPts val="1333"/>
              </a:spcAft>
            </a:pPr>
            <a:r>
              <a:rPr lang="en-US" sz="3200" b="1" dirty="0"/>
              <a:t>Spiritual death has not been “swallowed up”? </a:t>
            </a:r>
          </a:p>
        </p:txBody>
      </p:sp>
    </p:spTree>
    <p:extLst>
      <p:ext uri="{BB962C8B-B14F-4D97-AF65-F5344CB8AC3E}">
        <p14:creationId xmlns:p14="http://schemas.microsoft.com/office/powerpoint/2010/main" val="2590886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768711"/>
            <a:ext cx="8415132" cy="3029034"/>
          </a:xfrm>
          <a:prstGeom prst="rect">
            <a:avLst/>
          </a:prstGeom>
          <a:noFill/>
        </p:spPr>
        <p:txBody>
          <a:bodyPr wrap="square" rtlCol="0">
            <a:spAutoFit/>
          </a:bodyPr>
          <a:lstStyle/>
          <a:p>
            <a:pPr algn="ctr">
              <a:spcAft>
                <a:spcPts val="1333"/>
              </a:spcAft>
            </a:pPr>
            <a:r>
              <a:rPr lang="en-US" sz="3600" b="1" dirty="0"/>
              <a:t>I’m not sure how he said that with a straight face. </a:t>
            </a:r>
          </a:p>
          <a:p>
            <a:pPr algn="ctr">
              <a:spcAft>
                <a:spcPts val="1333"/>
              </a:spcAft>
            </a:pPr>
            <a:r>
              <a:rPr lang="en-US" sz="3600" b="1" dirty="0"/>
              <a:t>Full-preterism is about as far “outside the normal tradition” of churches of Christ as one can imagine!</a:t>
            </a:r>
            <a:endParaRPr lang="en-US" sz="4000" b="1" dirty="0"/>
          </a:p>
        </p:txBody>
      </p:sp>
    </p:spTree>
    <p:extLst>
      <p:ext uri="{BB962C8B-B14F-4D97-AF65-F5344CB8AC3E}">
        <p14:creationId xmlns:p14="http://schemas.microsoft.com/office/powerpoint/2010/main" val="2292398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58745"/>
            <a:ext cx="8415132" cy="4211409"/>
          </a:xfrm>
          <a:prstGeom prst="rect">
            <a:avLst/>
          </a:prstGeom>
          <a:noFill/>
        </p:spPr>
        <p:txBody>
          <a:bodyPr wrap="square" rtlCol="0">
            <a:spAutoFit/>
          </a:bodyPr>
          <a:lstStyle/>
          <a:p>
            <a:pPr algn="ctr">
              <a:spcAft>
                <a:spcPts val="1333"/>
              </a:spcAft>
            </a:pPr>
            <a:r>
              <a:rPr lang="en-US" sz="3600" b="1" dirty="0"/>
              <a:t>I’m not sure why he would say that. </a:t>
            </a:r>
          </a:p>
          <a:p>
            <a:pPr algn="ctr">
              <a:spcAft>
                <a:spcPts val="1333"/>
              </a:spcAft>
            </a:pPr>
            <a:r>
              <a:rPr lang="en-US" sz="2800" b="1" dirty="0"/>
              <a:t>I believe that the Bible teaches Jesus will literally, visibly, and actually come again some time in the future, at which time there will be a literal bodily of all human souls who have ever lived followed by judgment and a destruction of the present universe.</a:t>
            </a:r>
          </a:p>
          <a:p>
            <a:pPr algn="ctr">
              <a:spcAft>
                <a:spcPts val="1333"/>
              </a:spcAft>
            </a:pPr>
            <a:r>
              <a:rPr lang="en-US" sz="3000" b="1" dirty="0"/>
              <a:t>That’s what most members of churches of Christ believe and teach.</a:t>
            </a:r>
          </a:p>
        </p:txBody>
      </p:sp>
    </p:spTree>
    <p:extLst>
      <p:ext uri="{BB962C8B-B14F-4D97-AF65-F5344CB8AC3E}">
        <p14:creationId xmlns:p14="http://schemas.microsoft.com/office/powerpoint/2010/main" val="4219201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58745"/>
            <a:ext cx="8415132" cy="3411190"/>
          </a:xfrm>
          <a:prstGeom prst="rect">
            <a:avLst/>
          </a:prstGeom>
          <a:noFill/>
        </p:spPr>
        <p:txBody>
          <a:bodyPr wrap="square" rtlCol="0">
            <a:spAutoFit/>
          </a:bodyPr>
          <a:lstStyle/>
          <a:p>
            <a:pPr algn="ctr">
              <a:spcAft>
                <a:spcPts val="1333"/>
              </a:spcAft>
            </a:pPr>
            <a:r>
              <a:rPr lang="en-US" sz="3600" b="1" dirty="0"/>
              <a:t>I’m not sure why he would say that. </a:t>
            </a:r>
          </a:p>
          <a:p>
            <a:pPr algn="ctr">
              <a:spcAft>
                <a:spcPts val="1333"/>
              </a:spcAft>
            </a:pPr>
            <a:r>
              <a:rPr lang="en-US" sz="3200" b="1" dirty="0"/>
              <a:t>I do not believe Matthew 24:34 is a hard transition verse, but the entire discourse has elements aimed at preparation for AD 70 and final judgment.</a:t>
            </a:r>
          </a:p>
          <a:p>
            <a:pPr algn="ctr">
              <a:spcAft>
                <a:spcPts val="1333"/>
              </a:spcAft>
            </a:pPr>
            <a:r>
              <a:rPr lang="en-US" sz="3200" b="1" dirty="0"/>
              <a:t>Not all brethren would put it that way.</a:t>
            </a:r>
          </a:p>
        </p:txBody>
      </p:sp>
    </p:spTree>
    <p:extLst>
      <p:ext uri="{BB962C8B-B14F-4D97-AF65-F5344CB8AC3E}">
        <p14:creationId xmlns:p14="http://schemas.microsoft.com/office/powerpoint/2010/main" val="156656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58745"/>
            <a:ext cx="8415132" cy="2580194"/>
          </a:xfrm>
          <a:prstGeom prst="rect">
            <a:avLst/>
          </a:prstGeom>
          <a:noFill/>
        </p:spPr>
        <p:txBody>
          <a:bodyPr wrap="square" rtlCol="0">
            <a:spAutoFit/>
          </a:bodyPr>
          <a:lstStyle/>
          <a:p>
            <a:pPr algn="ctr">
              <a:spcAft>
                <a:spcPts val="1333"/>
              </a:spcAft>
            </a:pPr>
            <a:r>
              <a:rPr lang="en-US" sz="3600" b="1" dirty="0"/>
              <a:t>I’m not sure why he would say that. </a:t>
            </a:r>
          </a:p>
          <a:p>
            <a:pPr algn="ctr">
              <a:spcAft>
                <a:spcPts val="1333"/>
              </a:spcAft>
            </a:pPr>
            <a:r>
              <a:rPr lang="en-US" sz="3600" b="1" dirty="0"/>
              <a:t>I believe 2 Peter 3 speaks literally of heaven and earth. </a:t>
            </a:r>
          </a:p>
          <a:p>
            <a:pPr algn="ctr">
              <a:spcAft>
                <a:spcPts val="1333"/>
              </a:spcAft>
            </a:pPr>
            <a:r>
              <a:rPr lang="en-US" sz="3200" b="1" dirty="0"/>
              <a:t>Not all brethren would put it that way.</a:t>
            </a:r>
          </a:p>
        </p:txBody>
      </p:sp>
    </p:spTree>
    <p:extLst>
      <p:ext uri="{BB962C8B-B14F-4D97-AF65-F5344CB8AC3E}">
        <p14:creationId xmlns:p14="http://schemas.microsoft.com/office/powerpoint/2010/main" val="35602237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58745"/>
            <a:ext cx="8415132" cy="3134191"/>
          </a:xfrm>
          <a:prstGeom prst="rect">
            <a:avLst/>
          </a:prstGeom>
          <a:noFill/>
        </p:spPr>
        <p:txBody>
          <a:bodyPr wrap="square" rtlCol="0">
            <a:spAutoFit/>
          </a:bodyPr>
          <a:lstStyle/>
          <a:p>
            <a:pPr algn="ctr">
              <a:spcAft>
                <a:spcPts val="1333"/>
              </a:spcAft>
            </a:pPr>
            <a:r>
              <a:rPr lang="en-US" sz="3600" b="1" dirty="0"/>
              <a:t>I’m not sure why he would say that. </a:t>
            </a:r>
          </a:p>
          <a:p>
            <a:pPr algn="ctr">
              <a:spcAft>
                <a:spcPts val="1333"/>
              </a:spcAft>
            </a:pPr>
            <a:r>
              <a:rPr lang="en-US" sz="3600" b="1" dirty="0"/>
              <a:t>I believe the book of Revelation was written near the end of the first century (well after AD 70). </a:t>
            </a:r>
          </a:p>
          <a:p>
            <a:pPr algn="ctr">
              <a:spcAft>
                <a:spcPts val="1333"/>
              </a:spcAft>
            </a:pPr>
            <a:r>
              <a:rPr lang="en-US" sz="3200" b="1" dirty="0"/>
              <a:t>Most brethren would agree.</a:t>
            </a:r>
          </a:p>
        </p:txBody>
      </p:sp>
    </p:spTree>
    <p:extLst>
      <p:ext uri="{BB962C8B-B14F-4D97-AF65-F5344CB8AC3E}">
        <p14:creationId xmlns:p14="http://schemas.microsoft.com/office/powerpoint/2010/main" val="41641021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458745"/>
            <a:ext cx="8415132" cy="3657411"/>
          </a:xfrm>
          <a:prstGeom prst="rect">
            <a:avLst/>
          </a:prstGeom>
          <a:noFill/>
        </p:spPr>
        <p:txBody>
          <a:bodyPr wrap="square" rtlCol="0">
            <a:spAutoFit/>
          </a:bodyPr>
          <a:lstStyle/>
          <a:p>
            <a:pPr algn="ctr">
              <a:spcAft>
                <a:spcPts val="1333"/>
              </a:spcAft>
            </a:pPr>
            <a:r>
              <a:rPr lang="en-US" sz="3600" b="1" dirty="0"/>
              <a:t>I’m not sure why he would say that. </a:t>
            </a:r>
          </a:p>
          <a:p>
            <a:pPr algn="ctr">
              <a:spcAft>
                <a:spcPts val="1333"/>
              </a:spcAft>
            </a:pPr>
            <a:r>
              <a:rPr lang="en-US" sz="3000" b="1" dirty="0"/>
              <a:t>In the appendix, I offer an argument that the “four living creatures” of Ezekiel and Revelation is a figurative and spiritual way of describing the people of God worshipping God. </a:t>
            </a:r>
          </a:p>
          <a:p>
            <a:pPr algn="ctr">
              <a:spcAft>
                <a:spcPts val="1333"/>
              </a:spcAft>
            </a:pPr>
            <a:r>
              <a:rPr lang="en-US" sz="2700" b="1" dirty="0"/>
              <a:t>Most brethren are unfamiliar with this argument, but it is not in conflict with any doctrine taught over the years.</a:t>
            </a:r>
          </a:p>
        </p:txBody>
      </p:sp>
    </p:spTree>
    <p:extLst>
      <p:ext uri="{BB962C8B-B14F-4D97-AF65-F5344CB8AC3E}">
        <p14:creationId xmlns:p14="http://schemas.microsoft.com/office/powerpoint/2010/main" val="806993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970189"/>
            <a:ext cx="8415132" cy="1754326"/>
          </a:xfrm>
          <a:prstGeom prst="rect">
            <a:avLst/>
          </a:prstGeom>
          <a:noFill/>
        </p:spPr>
        <p:txBody>
          <a:bodyPr wrap="square" rtlCol="0">
            <a:spAutoFit/>
          </a:bodyPr>
          <a:lstStyle/>
          <a:p>
            <a:pPr algn="ctr">
              <a:spcAft>
                <a:spcPts val="1333"/>
              </a:spcAft>
            </a:pPr>
            <a:r>
              <a:rPr lang="en-US" sz="3600" b="1" dirty="0"/>
              <a:t>What is in conflict with what churches of Christ have taught is the AD 70 Doctrine that Preston promotes.</a:t>
            </a:r>
            <a:endParaRPr lang="en-US" sz="3200" b="1" dirty="0"/>
          </a:p>
        </p:txBody>
      </p:sp>
    </p:spTree>
    <p:extLst>
      <p:ext uri="{BB962C8B-B14F-4D97-AF65-F5344CB8AC3E}">
        <p14:creationId xmlns:p14="http://schemas.microsoft.com/office/powerpoint/2010/main" val="14242545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5" y="1970189"/>
            <a:ext cx="8415132" cy="2210862"/>
          </a:xfrm>
          <a:prstGeom prst="rect">
            <a:avLst/>
          </a:prstGeom>
          <a:noFill/>
        </p:spPr>
        <p:txBody>
          <a:bodyPr wrap="square" rtlCol="0">
            <a:spAutoFit/>
          </a:bodyPr>
          <a:lstStyle/>
          <a:p>
            <a:pPr algn="ctr">
              <a:spcAft>
                <a:spcPts val="1333"/>
              </a:spcAft>
            </a:pPr>
            <a:r>
              <a:rPr lang="en-US" sz="3600" b="1" dirty="0"/>
              <a:t>Brother Preston, this is not about me. </a:t>
            </a:r>
          </a:p>
          <a:p>
            <a:pPr algn="ctr">
              <a:spcAft>
                <a:spcPts val="1333"/>
              </a:spcAft>
            </a:pPr>
            <a:r>
              <a:rPr lang="en-US" sz="3600" b="1" dirty="0"/>
              <a:t>It is not about you. </a:t>
            </a:r>
          </a:p>
          <a:p>
            <a:pPr algn="ctr">
              <a:spcAft>
                <a:spcPts val="1333"/>
              </a:spcAft>
            </a:pPr>
            <a:r>
              <a:rPr lang="en-US" sz="4400" b="1" dirty="0"/>
              <a:t>It is about truth. </a:t>
            </a:r>
            <a:endParaRPr lang="en-US" sz="4000" b="1" dirty="0"/>
          </a:p>
        </p:txBody>
      </p:sp>
    </p:spTree>
    <p:extLst>
      <p:ext uri="{BB962C8B-B14F-4D97-AF65-F5344CB8AC3E}">
        <p14:creationId xmlns:p14="http://schemas.microsoft.com/office/powerpoint/2010/main" val="1569242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505240"/>
            <a:ext cx="8415132" cy="3441968"/>
          </a:xfrm>
          <a:prstGeom prst="rect">
            <a:avLst/>
          </a:prstGeom>
          <a:noFill/>
        </p:spPr>
        <p:txBody>
          <a:bodyPr wrap="square" rtlCol="0">
            <a:spAutoFit/>
          </a:bodyPr>
          <a:lstStyle/>
          <a:p>
            <a:pPr algn="ctr">
              <a:spcAft>
                <a:spcPts val="1333"/>
              </a:spcAft>
            </a:pPr>
            <a:r>
              <a:rPr lang="en-US" sz="3200" b="1" dirty="0"/>
              <a:t>One day, you and I will both stand before God and be judged by what we believe and teach.</a:t>
            </a:r>
          </a:p>
          <a:p>
            <a:pPr algn="ctr">
              <a:spcAft>
                <a:spcPts val="1333"/>
              </a:spcAft>
            </a:pPr>
            <a:r>
              <a:rPr lang="en-US" sz="3200" b="1" dirty="0"/>
              <a:t>If your background is rooted in churches of Christ, I presume that you were baptized into Christ for the remission of sins. </a:t>
            </a:r>
            <a:endParaRPr lang="en-US" sz="3600" b="1" dirty="0"/>
          </a:p>
          <a:p>
            <a:pPr algn="ctr">
              <a:spcAft>
                <a:spcPts val="1333"/>
              </a:spcAft>
            </a:pPr>
            <a:r>
              <a:rPr lang="en-US" sz="3600" b="1" dirty="0"/>
              <a:t>If so, that makes you my brother in Christ.</a:t>
            </a:r>
            <a:endParaRPr lang="en-US" sz="4000" b="1" dirty="0"/>
          </a:p>
        </p:txBody>
      </p:sp>
    </p:spTree>
    <p:extLst>
      <p:ext uri="{BB962C8B-B14F-4D97-AF65-F5344CB8AC3E}">
        <p14:creationId xmlns:p14="http://schemas.microsoft.com/office/powerpoint/2010/main" val="4037735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505240"/>
            <a:ext cx="8415132" cy="3995966"/>
          </a:xfrm>
          <a:prstGeom prst="rect">
            <a:avLst/>
          </a:prstGeom>
          <a:noFill/>
        </p:spPr>
        <p:txBody>
          <a:bodyPr wrap="square" rtlCol="0">
            <a:spAutoFit/>
          </a:bodyPr>
          <a:lstStyle/>
          <a:p>
            <a:pPr algn="ctr">
              <a:spcAft>
                <a:spcPts val="1333"/>
              </a:spcAft>
            </a:pPr>
            <a:r>
              <a:rPr lang="en-US" sz="3600" b="1" dirty="0"/>
              <a:t>Unfortunately, your teaching demonstrates that you do not abide “in the doctrine of Christ” (2 John 9). </a:t>
            </a:r>
          </a:p>
          <a:p>
            <a:pPr algn="ctr">
              <a:spcAft>
                <a:spcPts val="1333"/>
              </a:spcAft>
            </a:pPr>
            <a:r>
              <a:rPr lang="en-US" sz="3200" b="1" dirty="0"/>
              <a:t>It is “disorderly” and not in keeping with apostolic tradition (2 Thess. 3:6). </a:t>
            </a:r>
          </a:p>
          <a:p>
            <a:pPr algn="ctr">
              <a:spcAft>
                <a:spcPts val="1333"/>
              </a:spcAft>
            </a:pPr>
            <a:r>
              <a:rPr lang="en-US" sz="2800" b="1" dirty="0"/>
              <a:t>You are not my “enemy,” but I humbly and sincerely admonish you “as a brother” (2 Thess. 3:15)</a:t>
            </a:r>
            <a:r>
              <a:rPr lang="en-US" sz="3200" b="1" dirty="0"/>
              <a:t>.</a:t>
            </a:r>
            <a:endParaRPr lang="en-US" sz="3600" b="1" dirty="0"/>
          </a:p>
        </p:txBody>
      </p:sp>
    </p:spTree>
    <p:extLst>
      <p:ext uri="{BB962C8B-B14F-4D97-AF65-F5344CB8AC3E}">
        <p14:creationId xmlns:p14="http://schemas.microsoft.com/office/powerpoint/2010/main" val="2371143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09918" y="1447346"/>
            <a:ext cx="8231323" cy="2823978"/>
          </a:xfrm>
          <a:prstGeom prst="rect">
            <a:avLst/>
          </a:prstGeom>
          <a:noFill/>
        </p:spPr>
        <p:txBody>
          <a:bodyPr wrap="square" rtlCol="0">
            <a:spAutoFit/>
          </a:bodyPr>
          <a:lstStyle/>
          <a:p>
            <a:pPr algn="ctr">
              <a:spcAft>
                <a:spcPts val="1333"/>
              </a:spcAft>
            </a:pPr>
            <a:r>
              <a:rPr lang="en-US" sz="4444" b="1" dirty="0"/>
              <a:t>Preston’s Choices:</a:t>
            </a:r>
          </a:p>
          <a:p>
            <a:pPr algn="ctr">
              <a:spcAft>
                <a:spcPts val="1333"/>
              </a:spcAft>
            </a:pPr>
            <a:r>
              <a:rPr lang="en-US" sz="4889" b="1" dirty="0"/>
              <a:t>1. </a:t>
            </a:r>
            <a:r>
              <a:rPr lang="en-US" sz="3667" b="1" dirty="0"/>
              <a:t>Accept universalism and say that all living souls are saved—a choice that some Full-preterists have already made.</a:t>
            </a:r>
          </a:p>
        </p:txBody>
      </p:sp>
    </p:spTree>
    <p:extLst>
      <p:ext uri="{BB962C8B-B14F-4D97-AF65-F5344CB8AC3E}">
        <p14:creationId xmlns:p14="http://schemas.microsoft.com/office/powerpoint/2010/main" val="3487199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505240"/>
            <a:ext cx="8415132" cy="2721258"/>
          </a:xfrm>
          <a:prstGeom prst="rect">
            <a:avLst/>
          </a:prstGeom>
          <a:noFill/>
        </p:spPr>
        <p:txBody>
          <a:bodyPr wrap="square" rtlCol="0">
            <a:spAutoFit/>
          </a:bodyPr>
          <a:lstStyle/>
          <a:p>
            <a:pPr algn="ctr">
              <a:spcAft>
                <a:spcPts val="1333"/>
              </a:spcAft>
            </a:pPr>
            <a:r>
              <a:rPr lang="en-US" sz="3200" b="1" dirty="0"/>
              <a:t>I know you have come to believe that you have unlocked some secret understanding of Scripture that has alluded others.</a:t>
            </a:r>
          </a:p>
          <a:p>
            <a:pPr algn="ctr">
              <a:spcAft>
                <a:spcPts val="1333"/>
              </a:spcAft>
            </a:pPr>
            <a:r>
              <a:rPr lang="en-US" sz="3200" b="1" dirty="0"/>
              <a:t>But I honestly believe it is deeply flawed and contrary to the teaching of the gospel. </a:t>
            </a:r>
          </a:p>
        </p:txBody>
      </p:sp>
    </p:spTree>
    <p:extLst>
      <p:ext uri="{BB962C8B-B14F-4D97-AF65-F5344CB8AC3E}">
        <p14:creationId xmlns:p14="http://schemas.microsoft.com/office/powerpoint/2010/main" val="4238292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815206"/>
            <a:ext cx="8415132" cy="2308324"/>
          </a:xfrm>
          <a:prstGeom prst="rect">
            <a:avLst/>
          </a:prstGeom>
          <a:noFill/>
        </p:spPr>
        <p:txBody>
          <a:bodyPr wrap="square" rtlCol="0">
            <a:spAutoFit/>
          </a:bodyPr>
          <a:lstStyle/>
          <a:p>
            <a:pPr algn="ctr">
              <a:spcAft>
                <a:spcPts val="1333"/>
              </a:spcAft>
            </a:pPr>
            <a:r>
              <a:rPr lang="en-US" sz="3600" b="1" dirty="0"/>
              <a:t>I beg you (and any who have adopted the false doctrines you embrace) to reconsider your conclusions, repent, and turn to sound doctrine.</a:t>
            </a:r>
          </a:p>
        </p:txBody>
      </p:sp>
    </p:spTree>
    <p:extLst>
      <p:ext uri="{BB962C8B-B14F-4D97-AF65-F5344CB8AC3E}">
        <p14:creationId xmlns:p14="http://schemas.microsoft.com/office/powerpoint/2010/main" val="31114891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6803" y="1505240"/>
            <a:ext cx="8415132" cy="2554545"/>
          </a:xfrm>
          <a:prstGeom prst="rect">
            <a:avLst/>
          </a:prstGeom>
          <a:noFill/>
        </p:spPr>
        <p:txBody>
          <a:bodyPr wrap="square" rtlCol="0">
            <a:spAutoFit/>
          </a:bodyPr>
          <a:lstStyle/>
          <a:p>
            <a:pPr algn="ctr">
              <a:spcAft>
                <a:spcPts val="1333"/>
              </a:spcAft>
            </a:pPr>
            <a:r>
              <a:rPr lang="en-US" sz="3200" b="1" dirty="0"/>
              <a:t>When any doctrine leads one to adopt concepts about atonement, the honesty of God, the nature of God, the sinlessness of Christ, the efficacy of the cross, and the meaning of clear teaching in Scripture that doctrine is wrong. </a:t>
            </a:r>
          </a:p>
        </p:txBody>
      </p:sp>
    </p:spTree>
    <p:extLst>
      <p:ext uri="{BB962C8B-B14F-4D97-AF65-F5344CB8AC3E}">
        <p14:creationId xmlns:p14="http://schemas.microsoft.com/office/powerpoint/2010/main" val="3488846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503AE-9D22-9A48-8886-1224443E29BF}"/>
              </a:ext>
            </a:extLst>
          </p:cNvPr>
          <p:cNvSpPr txBox="1"/>
          <p:nvPr/>
        </p:nvSpPr>
        <p:spPr>
          <a:xfrm>
            <a:off x="611321" y="1254542"/>
            <a:ext cx="7800814" cy="2975302"/>
          </a:xfrm>
          <a:prstGeom prst="rect">
            <a:avLst/>
          </a:prstGeom>
          <a:noFill/>
        </p:spPr>
        <p:txBody>
          <a:bodyPr wrap="square" rtlCol="0">
            <a:spAutoFit/>
          </a:bodyPr>
          <a:lstStyle/>
          <a:p>
            <a:pPr algn="ctr"/>
            <a:r>
              <a:rPr lang="en-US" sz="6667" b="1" dirty="0"/>
              <a:t>Answering </a:t>
            </a:r>
          </a:p>
          <a:p>
            <a:pPr algn="ctr"/>
            <a:r>
              <a:rPr lang="en-US" sz="6667" b="1" dirty="0"/>
              <a:t>Don K. Preston</a:t>
            </a:r>
          </a:p>
          <a:p>
            <a:pPr algn="ctr"/>
            <a:r>
              <a:rPr lang="en-US" sz="4800" b="1" dirty="0"/>
              <a:t>February 2022</a:t>
            </a:r>
            <a:endParaRPr lang="en-US" sz="2400" dirty="0"/>
          </a:p>
        </p:txBody>
      </p:sp>
    </p:spTree>
    <p:extLst>
      <p:ext uri="{BB962C8B-B14F-4D97-AF65-F5344CB8AC3E}">
        <p14:creationId xmlns:p14="http://schemas.microsoft.com/office/powerpoint/2010/main" val="3953124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09918" y="1447346"/>
            <a:ext cx="8231323" cy="2259658"/>
          </a:xfrm>
          <a:prstGeom prst="rect">
            <a:avLst/>
          </a:prstGeom>
          <a:noFill/>
        </p:spPr>
        <p:txBody>
          <a:bodyPr wrap="square" rtlCol="0">
            <a:spAutoFit/>
          </a:bodyPr>
          <a:lstStyle/>
          <a:p>
            <a:pPr algn="ctr">
              <a:spcAft>
                <a:spcPts val="1333"/>
              </a:spcAft>
            </a:pPr>
            <a:r>
              <a:rPr lang="en-US" sz="4444" b="1" dirty="0"/>
              <a:t>Preston’s Choices:</a:t>
            </a:r>
          </a:p>
          <a:p>
            <a:pPr algn="ctr">
              <a:spcAft>
                <a:spcPts val="1333"/>
              </a:spcAft>
            </a:pPr>
            <a:r>
              <a:rPr lang="en-US" sz="4889" b="1" dirty="0"/>
              <a:t>2. </a:t>
            </a:r>
            <a:r>
              <a:rPr lang="en-US" sz="3667" b="1" dirty="0"/>
              <a:t>Accept “once-saved always saved”—a tenet of the false doctrine of Calvinism.</a:t>
            </a:r>
          </a:p>
        </p:txBody>
      </p:sp>
    </p:spTree>
    <p:extLst>
      <p:ext uri="{BB962C8B-B14F-4D97-AF65-F5344CB8AC3E}">
        <p14:creationId xmlns:p14="http://schemas.microsoft.com/office/powerpoint/2010/main" val="981977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96667" y="1434095"/>
            <a:ext cx="8231323" cy="3948132"/>
          </a:xfrm>
          <a:prstGeom prst="rect">
            <a:avLst/>
          </a:prstGeom>
          <a:noFill/>
        </p:spPr>
        <p:txBody>
          <a:bodyPr wrap="square" rtlCol="0">
            <a:spAutoFit/>
          </a:bodyPr>
          <a:lstStyle/>
          <a:p>
            <a:pPr algn="ctr">
              <a:spcAft>
                <a:spcPts val="1333"/>
              </a:spcAft>
            </a:pPr>
            <a:r>
              <a:rPr lang="en-US" sz="4444" b="1" dirty="0"/>
              <a:t>Preston’s Choices:</a:t>
            </a:r>
          </a:p>
          <a:p>
            <a:pPr algn="ctr">
              <a:spcAft>
                <a:spcPts val="1333"/>
              </a:spcAft>
            </a:pPr>
            <a:r>
              <a:rPr lang="en-US" sz="4889" b="1" dirty="0"/>
              <a:t>3. </a:t>
            </a:r>
            <a:r>
              <a:rPr lang="en-US" sz="3667" b="1" dirty="0"/>
              <a:t>Minimize the force of “swallowed up” or “destroyed” (15:26) so it doesn’t really mean what it says.</a:t>
            </a:r>
          </a:p>
          <a:p>
            <a:pPr algn="ctr">
              <a:spcAft>
                <a:spcPts val="1333"/>
              </a:spcAft>
            </a:pPr>
            <a:r>
              <a:rPr lang="en-US" sz="3111" b="1" dirty="0"/>
              <a:t>He accused me of doing that with time statements. His doctrine does it in many areas. </a:t>
            </a:r>
          </a:p>
        </p:txBody>
      </p:sp>
    </p:spTree>
    <p:extLst>
      <p:ext uri="{BB962C8B-B14F-4D97-AF65-F5344CB8AC3E}">
        <p14:creationId xmlns:p14="http://schemas.microsoft.com/office/powerpoint/2010/main" val="3293945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70163" y="1460599"/>
            <a:ext cx="8231323" cy="3837204"/>
          </a:xfrm>
          <a:prstGeom prst="rect">
            <a:avLst/>
          </a:prstGeom>
          <a:noFill/>
        </p:spPr>
        <p:txBody>
          <a:bodyPr wrap="square" rtlCol="0">
            <a:spAutoFit/>
          </a:bodyPr>
          <a:lstStyle/>
          <a:p>
            <a:pPr algn="ctr">
              <a:spcAft>
                <a:spcPts val="667"/>
              </a:spcAft>
            </a:pPr>
            <a:r>
              <a:rPr lang="en-US" sz="4000" b="1" dirty="0"/>
              <a:t>Preston has not yet accepted universalism:</a:t>
            </a:r>
          </a:p>
          <a:p>
            <a:pPr algn="ctr">
              <a:spcAft>
                <a:spcPts val="1333"/>
              </a:spcAft>
            </a:pPr>
            <a:r>
              <a:rPr lang="en-US" sz="3667" b="1" dirty="0"/>
              <a:t>Argues evangelism will continue forever</a:t>
            </a:r>
          </a:p>
          <a:p>
            <a:pPr algn="ctr">
              <a:spcAft>
                <a:spcPts val="1333"/>
              </a:spcAft>
            </a:pPr>
            <a:r>
              <a:rPr lang="en-US" sz="3667" b="1" dirty="0"/>
              <a:t>That contradicts the view that “death” (i.e. spiritual death) has already been “swallowed up.”</a:t>
            </a:r>
          </a:p>
        </p:txBody>
      </p:sp>
    </p:spTree>
    <p:extLst>
      <p:ext uri="{BB962C8B-B14F-4D97-AF65-F5344CB8AC3E}">
        <p14:creationId xmlns:p14="http://schemas.microsoft.com/office/powerpoint/2010/main" val="2750267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12035" y="1460600"/>
            <a:ext cx="8587408" cy="3955698"/>
          </a:xfrm>
          <a:prstGeom prst="rect">
            <a:avLst/>
          </a:prstGeom>
          <a:noFill/>
        </p:spPr>
        <p:txBody>
          <a:bodyPr wrap="square" rtlCol="0">
            <a:spAutoFit/>
          </a:bodyPr>
          <a:lstStyle/>
          <a:p>
            <a:pPr algn="ctr">
              <a:spcAft>
                <a:spcPts val="667"/>
              </a:spcAft>
            </a:pPr>
            <a:r>
              <a:rPr lang="en-US" sz="3556" b="1" dirty="0"/>
              <a:t>Jesus came “to seek and to save that which was lost” (Luke 19:10).</a:t>
            </a:r>
          </a:p>
          <a:p>
            <a:pPr algn="ctr">
              <a:spcAft>
                <a:spcPts val="1333"/>
              </a:spcAft>
            </a:pPr>
            <a:r>
              <a:rPr lang="en-US" sz="3111" b="1" dirty="0"/>
              <a:t>The </a:t>
            </a:r>
            <a:r>
              <a:rPr lang="en-US" sz="3111" b="1" i="1" dirty="0"/>
              <a:t>lost</a:t>
            </a:r>
            <a:r>
              <a:rPr lang="en-US" sz="3111" b="1" dirty="0"/>
              <a:t> are separated from God—spiritually dead. </a:t>
            </a:r>
          </a:p>
          <a:p>
            <a:pPr algn="ctr">
              <a:spcAft>
                <a:spcPts val="1333"/>
              </a:spcAft>
            </a:pPr>
            <a:r>
              <a:rPr lang="en-US" sz="2800" b="1" dirty="0"/>
              <a:t>Gospel is “power of God unto salvation” (Rom. 1:16). </a:t>
            </a:r>
          </a:p>
          <a:p>
            <a:pPr algn="ctr">
              <a:spcAft>
                <a:spcPts val="1333"/>
              </a:spcAft>
            </a:pPr>
            <a:r>
              <a:rPr lang="en-US" sz="3111" b="1" dirty="0"/>
              <a:t>If spiritual death has already been “swallowed up” no more souls are spiritually dead—there would be no more need for evangelism.</a:t>
            </a:r>
            <a:endParaRPr lang="en-US" sz="3667" b="1" dirty="0"/>
          </a:p>
        </p:txBody>
      </p:sp>
    </p:spTree>
    <p:extLst>
      <p:ext uri="{BB962C8B-B14F-4D97-AF65-F5344CB8AC3E}">
        <p14:creationId xmlns:p14="http://schemas.microsoft.com/office/powerpoint/2010/main" val="4944824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905573" y="1626647"/>
            <a:ext cx="4856136" cy="2451953"/>
          </a:xfrm>
          <a:prstGeom prst="rect">
            <a:avLst/>
          </a:prstGeom>
          <a:noFill/>
        </p:spPr>
        <p:txBody>
          <a:bodyPr wrap="square" rtlCol="0">
            <a:spAutoFit/>
          </a:bodyPr>
          <a:lstStyle/>
          <a:p>
            <a:pPr algn="ctr">
              <a:spcAft>
                <a:spcPts val="2000"/>
              </a:spcAft>
            </a:pPr>
            <a:r>
              <a:rPr lang="en-US" sz="4000" b="1" i="1" dirty="0"/>
              <a:t>Realized Eschatology</a:t>
            </a:r>
          </a:p>
          <a:p>
            <a:pPr algn="ctr">
              <a:spcAft>
                <a:spcPts val="2000"/>
              </a:spcAft>
            </a:pPr>
            <a:r>
              <a:rPr lang="en-US" sz="4000" b="1" i="1" dirty="0"/>
              <a:t>Full-Preterism</a:t>
            </a:r>
          </a:p>
          <a:p>
            <a:pPr algn="ctr">
              <a:spcAft>
                <a:spcPts val="2000"/>
              </a:spcAft>
            </a:pPr>
            <a:r>
              <a:rPr lang="en-US" sz="4000" b="1" i="1" dirty="0"/>
              <a:t>The AD 70 Doctrine</a:t>
            </a:r>
            <a:endParaRPr lang="en-US" sz="40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rotWithShape="1">
          <a:blip r:embed="rId2"/>
          <a:srcRect l="353" r="1"/>
          <a:stretch/>
        </p:blipFill>
        <p:spPr>
          <a:xfrm>
            <a:off x="680204" y="602713"/>
            <a:ext cx="3031497" cy="4563390"/>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30509902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1000"/>
                                        <p:tgtEl>
                                          <p:spTgt spid="13">
                                            <p:txEl>
                                              <p:pRg st="1" end="1"/>
                                            </p:txEl>
                                          </p:spTgt>
                                        </p:tgtEl>
                                      </p:cBhvr>
                                    </p:animEffect>
                                    <p:anim calcmode="lin" valueType="num">
                                      <p:cBhvr>
                                        <p:cTn id="1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463825" y="1701684"/>
            <a:ext cx="8189845" cy="2554545"/>
          </a:xfrm>
          <a:prstGeom prst="rect">
            <a:avLst/>
          </a:prstGeom>
          <a:noFill/>
        </p:spPr>
        <p:txBody>
          <a:bodyPr wrap="square" rtlCol="0">
            <a:spAutoFit/>
          </a:bodyPr>
          <a:lstStyle/>
          <a:p>
            <a:pPr algn="ctr">
              <a:spcAft>
                <a:spcPts val="667"/>
              </a:spcAft>
            </a:pPr>
            <a:r>
              <a:rPr lang="en-US" sz="4000" b="1" dirty="0"/>
              <a:t>This is a conflict within his theology that he cannot resolve without abandoning his erroneous beliefs or adopting even more false concepts</a:t>
            </a:r>
            <a:r>
              <a:rPr lang="en-US" sz="3556" b="1" dirty="0"/>
              <a:t>.</a:t>
            </a:r>
            <a:endParaRPr lang="en-US" sz="4000" b="1" dirty="0"/>
          </a:p>
        </p:txBody>
      </p:sp>
    </p:spTree>
    <p:extLst>
      <p:ext uri="{BB962C8B-B14F-4D97-AF65-F5344CB8AC3E}">
        <p14:creationId xmlns:p14="http://schemas.microsoft.com/office/powerpoint/2010/main" val="2901244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84313" y="1460599"/>
            <a:ext cx="8401878" cy="3608680"/>
          </a:xfrm>
          <a:prstGeom prst="rect">
            <a:avLst/>
          </a:prstGeom>
          <a:noFill/>
        </p:spPr>
        <p:txBody>
          <a:bodyPr wrap="square" rtlCol="0">
            <a:spAutoFit/>
          </a:bodyPr>
          <a:lstStyle/>
          <a:p>
            <a:pPr algn="ctr">
              <a:spcAft>
                <a:spcPts val="1333"/>
              </a:spcAft>
            </a:pPr>
            <a:r>
              <a:rPr lang="en-US" sz="2800" b="1" dirty="0"/>
              <a:t>Faulty assumptions in 1 Cor. 15:56, lead Full-preterists to argue Mosaic Law continued for Jews until AD 70.</a:t>
            </a:r>
          </a:p>
          <a:p>
            <a:pPr algn="ctr">
              <a:spcAft>
                <a:spcPts val="1333"/>
              </a:spcAft>
            </a:pPr>
            <a:r>
              <a:rPr lang="en-US" sz="2800" b="1" dirty="0"/>
              <a:t>If so, Paul, Peter, and other apostles lived in sin! </a:t>
            </a:r>
          </a:p>
          <a:p>
            <a:pPr algn="ctr">
              <a:spcAft>
                <a:spcPts val="1333"/>
              </a:spcAft>
            </a:pPr>
            <a:r>
              <a:rPr lang="en-US" sz="2800" b="1" dirty="0"/>
              <a:t>Paul told Peter, “you, being a Jew live in the manner of Gentiles, and not as a Jew” (Gal. 2:14). </a:t>
            </a:r>
          </a:p>
          <a:p>
            <a:pPr algn="ctr">
              <a:spcAft>
                <a:spcPts val="1333"/>
              </a:spcAft>
            </a:pPr>
            <a:r>
              <a:rPr lang="en-US" sz="2800" b="1" dirty="0"/>
              <a:t>If so, they all sinned in eating unlawful foods! But clearly, that was not the case (cf. Acts 11:9).</a:t>
            </a:r>
          </a:p>
        </p:txBody>
      </p:sp>
    </p:spTree>
    <p:extLst>
      <p:ext uri="{BB962C8B-B14F-4D97-AF65-F5344CB8AC3E}">
        <p14:creationId xmlns:p14="http://schemas.microsoft.com/office/powerpoint/2010/main" val="25205409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460599"/>
            <a:ext cx="8507896" cy="3639458"/>
          </a:xfrm>
          <a:prstGeom prst="rect">
            <a:avLst/>
          </a:prstGeom>
          <a:noFill/>
        </p:spPr>
        <p:txBody>
          <a:bodyPr wrap="square" rtlCol="0">
            <a:spAutoFit/>
          </a:bodyPr>
          <a:lstStyle/>
          <a:p>
            <a:pPr algn="ctr">
              <a:spcAft>
                <a:spcPts val="1333"/>
              </a:spcAft>
            </a:pPr>
            <a:r>
              <a:rPr lang="en-US" sz="2800" b="1" dirty="0"/>
              <a:t>Preston: a point from 1 Corinthians 15:56 a few times.</a:t>
            </a:r>
          </a:p>
          <a:p>
            <a:pPr algn="ctr">
              <a:spcAft>
                <a:spcPts val="1333"/>
              </a:spcAft>
            </a:pPr>
            <a:r>
              <a:rPr lang="en-US" sz="4000" b="1" dirty="0"/>
              <a:t>Full-preterist Argument:</a:t>
            </a:r>
          </a:p>
          <a:p>
            <a:pPr algn="ctr">
              <a:spcAft>
                <a:spcPts val="1333"/>
              </a:spcAft>
            </a:pPr>
            <a:r>
              <a:rPr lang="en-US" sz="3200" b="1" dirty="0"/>
              <a:t>If death was conquered in AD 70, and the sting of death is sin, and the strength of sin is “the law,” it must mean “the law” ended in AD 70.</a:t>
            </a:r>
          </a:p>
          <a:p>
            <a:pPr algn="ctr">
              <a:spcAft>
                <a:spcPts val="1333"/>
              </a:spcAft>
            </a:pPr>
            <a:r>
              <a:rPr lang="en-US" sz="3400" b="1" dirty="0"/>
              <a:t>That is not necessarily inferred from the text!</a:t>
            </a:r>
          </a:p>
        </p:txBody>
      </p:sp>
    </p:spTree>
    <p:extLst>
      <p:ext uri="{BB962C8B-B14F-4D97-AF65-F5344CB8AC3E}">
        <p14:creationId xmlns:p14="http://schemas.microsoft.com/office/powerpoint/2010/main" val="2686447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4557" y="1460599"/>
            <a:ext cx="8401878" cy="2926442"/>
          </a:xfrm>
          <a:prstGeom prst="rect">
            <a:avLst/>
          </a:prstGeom>
          <a:noFill/>
        </p:spPr>
        <p:txBody>
          <a:bodyPr wrap="square" rtlCol="0">
            <a:spAutoFit/>
          </a:bodyPr>
          <a:lstStyle/>
          <a:p>
            <a:pPr algn="ctr">
              <a:spcAft>
                <a:spcPts val="1333"/>
              </a:spcAft>
            </a:pPr>
            <a:r>
              <a:rPr lang="en-US" sz="4444" b="1" dirty="0"/>
              <a:t>Relies on flawed assumptions:</a:t>
            </a:r>
          </a:p>
          <a:p>
            <a:pPr algn="ctr">
              <a:spcAft>
                <a:spcPts val="1333"/>
              </a:spcAft>
            </a:pPr>
            <a:r>
              <a:rPr lang="en-US" sz="4889" b="1" dirty="0"/>
              <a:t>1. </a:t>
            </a:r>
            <a:r>
              <a:rPr lang="en-US" sz="4000" b="1" dirty="0"/>
              <a:t>It assumes that “the end” (15:24) is AD 70—an assumption that cannot be proven from the text.</a:t>
            </a:r>
            <a:endParaRPr lang="en-US" sz="3111" b="1" dirty="0"/>
          </a:p>
        </p:txBody>
      </p:sp>
    </p:spTree>
    <p:extLst>
      <p:ext uri="{BB962C8B-B14F-4D97-AF65-F5344CB8AC3E}">
        <p14:creationId xmlns:p14="http://schemas.microsoft.com/office/powerpoint/2010/main" val="366192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460599"/>
            <a:ext cx="8441636" cy="4057649"/>
          </a:xfrm>
          <a:prstGeom prst="rect">
            <a:avLst/>
          </a:prstGeom>
          <a:noFill/>
        </p:spPr>
        <p:txBody>
          <a:bodyPr wrap="square" rtlCol="0">
            <a:spAutoFit/>
          </a:bodyPr>
          <a:lstStyle/>
          <a:p>
            <a:pPr algn="ctr">
              <a:spcAft>
                <a:spcPts val="1333"/>
              </a:spcAft>
            </a:pPr>
            <a:r>
              <a:rPr lang="en-US" sz="4444" b="1" dirty="0"/>
              <a:t>Relies on flawed assumptions:</a:t>
            </a:r>
          </a:p>
          <a:p>
            <a:pPr algn="ctr">
              <a:spcAft>
                <a:spcPts val="1333"/>
              </a:spcAft>
            </a:pPr>
            <a:r>
              <a:rPr lang="en-US" sz="4889" b="1" dirty="0"/>
              <a:t>2. </a:t>
            </a:r>
            <a:r>
              <a:rPr lang="en-US" sz="4000" b="1" dirty="0"/>
              <a:t>I</a:t>
            </a:r>
            <a:r>
              <a:rPr lang="en-US" sz="3600" b="1" dirty="0"/>
              <a:t>t must minimize the force of putting on “incorruption” and “immortality.” </a:t>
            </a:r>
            <a:endParaRPr lang="en-US" sz="4000" b="1" dirty="0"/>
          </a:p>
          <a:p>
            <a:pPr algn="ctr">
              <a:spcAft>
                <a:spcPts val="1333"/>
              </a:spcAft>
            </a:pPr>
            <a:r>
              <a:rPr lang="en-US" sz="3556" b="1" dirty="0"/>
              <a:t>If this is spiritual corruption and mortality, if Christians have it this side of AD 70, they cannot be lost and cannot sin.</a:t>
            </a:r>
            <a:endParaRPr lang="en-US" sz="3111" b="1" dirty="0"/>
          </a:p>
        </p:txBody>
      </p:sp>
    </p:spTree>
    <p:extLst>
      <p:ext uri="{BB962C8B-B14F-4D97-AF65-F5344CB8AC3E}">
        <p14:creationId xmlns:p14="http://schemas.microsoft.com/office/powerpoint/2010/main" val="1244763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460599"/>
            <a:ext cx="8494644" cy="4080348"/>
          </a:xfrm>
          <a:prstGeom prst="rect">
            <a:avLst/>
          </a:prstGeom>
          <a:noFill/>
        </p:spPr>
        <p:txBody>
          <a:bodyPr wrap="square" rtlCol="0">
            <a:spAutoFit/>
          </a:bodyPr>
          <a:lstStyle/>
          <a:p>
            <a:pPr algn="ctr">
              <a:spcAft>
                <a:spcPts val="1333"/>
              </a:spcAft>
            </a:pPr>
            <a:r>
              <a:rPr lang="en-US" sz="4444" b="1" dirty="0"/>
              <a:t>Relies on flawed assumptions:</a:t>
            </a:r>
          </a:p>
          <a:p>
            <a:pPr algn="ctr">
              <a:spcAft>
                <a:spcPts val="1333"/>
              </a:spcAft>
            </a:pPr>
            <a:r>
              <a:rPr lang="en-US" sz="4889" b="1" dirty="0"/>
              <a:t>3. </a:t>
            </a:r>
            <a:r>
              <a:rPr lang="en-US" sz="4000" b="1" dirty="0"/>
              <a:t>It assumes “the law” = Mosaic Law. </a:t>
            </a:r>
          </a:p>
          <a:p>
            <a:pPr algn="ctr">
              <a:spcAft>
                <a:spcPts val="1333"/>
              </a:spcAft>
            </a:pPr>
            <a:r>
              <a:rPr lang="en-US" sz="3333" b="1" dirty="0"/>
              <a:t>Some Jews, but Paul wrote, “You know that you were Gentiles” (1 Cor. 12:2).</a:t>
            </a:r>
          </a:p>
          <a:p>
            <a:pPr algn="ctr">
              <a:spcAft>
                <a:spcPts val="1333"/>
              </a:spcAft>
            </a:pPr>
            <a:r>
              <a:rPr lang="en-US" sz="3333" b="1" dirty="0"/>
              <a:t>Gentiles were never under the Law of Moses—what would this mean to them?</a:t>
            </a:r>
          </a:p>
        </p:txBody>
      </p:sp>
    </p:spTree>
    <p:extLst>
      <p:ext uri="{BB962C8B-B14F-4D97-AF65-F5344CB8AC3E}">
        <p14:creationId xmlns:p14="http://schemas.microsoft.com/office/powerpoint/2010/main" val="57783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1460600"/>
            <a:ext cx="8428384" cy="3572003"/>
          </a:xfrm>
          <a:prstGeom prst="rect">
            <a:avLst/>
          </a:prstGeom>
          <a:noFill/>
        </p:spPr>
        <p:txBody>
          <a:bodyPr wrap="square" rtlCol="0">
            <a:spAutoFit/>
          </a:bodyPr>
          <a:lstStyle/>
          <a:p>
            <a:pPr algn="ctr">
              <a:spcAft>
                <a:spcPts val="1333"/>
              </a:spcAft>
            </a:pPr>
            <a:r>
              <a:rPr lang="en-US" sz="4444" b="1" dirty="0"/>
              <a:t>Relies on flawed assumptions:</a:t>
            </a:r>
          </a:p>
          <a:p>
            <a:pPr algn="ctr">
              <a:spcAft>
                <a:spcPts val="1333"/>
              </a:spcAft>
            </a:pPr>
            <a:r>
              <a:rPr lang="en-US" sz="4889" b="1" dirty="0"/>
              <a:t>4. </a:t>
            </a:r>
            <a:r>
              <a:rPr lang="en-US" sz="4000" b="1" dirty="0"/>
              <a:t>By this reasoning we would also have to say sin ended in AD 70. </a:t>
            </a:r>
          </a:p>
          <a:p>
            <a:pPr algn="ctr">
              <a:spcAft>
                <a:spcPts val="1333"/>
              </a:spcAft>
            </a:pPr>
            <a:r>
              <a:rPr lang="en-US" sz="3556" b="1" dirty="0"/>
              <a:t>It sure doesn’t seem to me that we live in a world free of sin!</a:t>
            </a:r>
            <a:endParaRPr lang="en-US" sz="3111" b="1" dirty="0"/>
          </a:p>
        </p:txBody>
      </p:sp>
    </p:spTree>
    <p:extLst>
      <p:ext uri="{BB962C8B-B14F-4D97-AF65-F5344CB8AC3E}">
        <p14:creationId xmlns:p14="http://schemas.microsoft.com/office/powerpoint/2010/main" val="10854686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829" y="1460599"/>
            <a:ext cx="9161220" cy="3738588"/>
          </a:xfrm>
          <a:prstGeom prst="rect">
            <a:avLst/>
          </a:prstGeom>
          <a:noFill/>
        </p:spPr>
        <p:txBody>
          <a:bodyPr wrap="square" rtlCol="0">
            <a:spAutoFit/>
          </a:bodyPr>
          <a:lstStyle/>
          <a:p>
            <a:pPr algn="ctr">
              <a:spcAft>
                <a:spcPts val="1333"/>
              </a:spcAft>
            </a:pPr>
            <a:r>
              <a:rPr lang="en-US" sz="4000" b="1" dirty="0"/>
              <a:t>What Is the Force of 1 Cor. 15:56?</a:t>
            </a:r>
          </a:p>
          <a:p>
            <a:pPr algn="ctr">
              <a:spcAft>
                <a:spcPts val="1333"/>
              </a:spcAft>
            </a:pPr>
            <a:r>
              <a:rPr lang="en-US" sz="3111" b="1" dirty="0"/>
              <a:t>Principle of sin’s ability to cause spiritual death.</a:t>
            </a:r>
          </a:p>
          <a:p>
            <a:pPr algn="ctr">
              <a:spcAft>
                <a:spcPts val="1333"/>
              </a:spcAft>
            </a:pPr>
            <a:r>
              <a:rPr lang="en-US" sz="3556" b="1" dirty="0"/>
              <a:t>“Where there is no law there is no transgression” (Rom. 4:15)</a:t>
            </a:r>
          </a:p>
          <a:p>
            <a:pPr algn="ctr">
              <a:spcAft>
                <a:spcPts val="1333"/>
              </a:spcAft>
            </a:pPr>
            <a:r>
              <a:rPr lang="en-US" sz="2800" b="1" dirty="0"/>
              <a:t>Paul praises God “who is giving” (present tense), “us the victory through our Lord Jesus Christ” (15:57, YLT).</a:t>
            </a:r>
          </a:p>
        </p:txBody>
      </p:sp>
    </p:spTree>
    <p:extLst>
      <p:ext uri="{BB962C8B-B14F-4D97-AF65-F5344CB8AC3E}">
        <p14:creationId xmlns:p14="http://schemas.microsoft.com/office/powerpoint/2010/main" val="711679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460599"/>
            <a:ext cx="8521148" cy="2844368"/>
          </a:xfrm>
          <a:prstGeom prst="rect">
            <a:avLst/>
          </a:prstGeom>
          <a:noFill/>
        </p:spPr>
        <p:txBody>
          <a:bodyPr wrap="square" rtlCol="0">
            <a:spAutoFit/>
          </a:bodyPr>
          <a:lstStyle/>
          <a:p>
            <a:pPr algn="ctr">
              <a:spcAft>
                <a:spcPts val="1333"/>
              </a:spcAft>
            </a:pPr>
            <a:r>
              <a:rPr lang="en-US" sz="4000" b="1" dirty="0"/>
              <a:t>What Is the Force of 1 Cor. 15:56?</a:t>
            </a:r>
          </a:p>
          <a:p>
            <a:pPr algn="ctr">
              <a:spcAft>
                <a:spcPts val="1333"/>
              </a:spcAft>
            </a:pPr>
            <a:r>
              <a:rPr lang="en-US" sz="3200" b="1" dirty="0"/>
              <a:t>Paul is talking about the ultimate victory Christ is bringing to Christians that in eternity will allow them to overcome completely the </a:t>
            </a:r>
            <a:r>
              <a:rPr lang="en-US" sz="3200" b="1" i="1" dirty="0"/>
              <a:t>sin-to-death</a:t>
            </a:r>
            <a:r>
              <a:rPr lang="en-US" sz="3200" b="1" dirty="0"/>
              <a:t> principle for all time.</a:t>
            </a:r>
          </a:p>
        </p:txBody>
      </p:sp>
    </p:spTree>
    <p:extLst>
      <p:ext uri="{BB962C8B-B14F-4D97-AF65-F5344CB8AC3E}">
        <p14:creationId xmlns:p14="http://schemas.microsoft.com/office/powerpoint/2010/main" val="3664339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460599"/>
            <a:ext cx="8507896" cy="2844368"/>
          </a:xfrm>
          <a:prstGeom prst="rect">
            <a:avLst/>
          </a:prstGeom>
          <a:noFill/>
        </p:spPr>
        <p:txBody>
          <a:bodyPr wrap="square" rtlCol="0">
            <a:spAutoFit/>
          </a:bodyPr>
          <a:lstStyle/>
          <a:p>
            <a:pPr algn="ctr">
              <a:spcAft>
                <a:spcPts val="1333"/>
              </a:spcAft>
            </a:pPr>
            <a:r>
              <a:rPr lang="en-US" sz="4000" b="1" dirty="0"/>
              <a:t>What Is the Force of 1 Cor. 15:56?</a:t>
            </a:r>
          </a:p>
          <a:p>
            <a:pPr algn="ctr">
              <a:spcAft>
                <a:spcPts val="1333"/>
              </a:spcAft>
            </a:pPr>
            <a:r>
              <a:rPr lang="en-US" sz="3200" b="1" dirty="0"/>
              <a:t>Any sense in which it speaks of the end of “the law” it is speaking of a changed condition in eternity in which the blood of Christ has absolutely overcome this </a:t>
            </a:r>
            <a:r>
              <a:rPr lang="en-US" sz="3200" b="1" i="1" dirty="0"/>
              <a:t>sin-to-death</a:t>
            </a:r>
            <a:r>
              <a:rPr lang="en-US" sz="3200" b="1" dirty="0"/>
              <a:t> principle.</a:t>
            </a:r>
          </a:p>
        </p:txBody>
      </p:sp>
    </p:spTree>
    <p:extLst>
      <p:ext uri="{BB962C8B-B14F-4D97-AF65-F5344CB8AC3E}">
        <p14:creationId xmlns:p14="http://schemas.microsoft.com/office/powerpoint/2010/main" val="2751549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3918825" y="1798927"/>
            <a:ext cx="4856136" cy="2281137"/>
          </a:xfrm>
          <a:prstGeom prst="rect">
            <a:avLst/>
          </a:prstGeom>
          <a:noFill/>
        </p:spPr>
        <p:txBody>
          <a:bodyPr wrap="square" rtlCol="0">
            <a:spAutoFit/>
          </a:bodyPr>
          <a:lstStyle/>
          <a:p>
            <a:pPr algn="ctr">
              <a:spcAft>
                <a:spcPts val="2000"/>
              </a:spcAft>
            </a:pPr>
            <a:r>
              <a:rPr lang="en-US" sz="3556" b="1" dirty="0"/>
              <a:t>Drawn from studies I had done with some struggling with these issues.</a:t>
            </a:r>
            <a:endParaRPr lang="en-US" sz="3556"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rotWithShape="1">
          <a:blip r:embed="rId2"/>
          <a:srcRect l="353" r="1"/>
          <a:stretch/>
        </p:blipFill>
        <p:spPr>
          <a:xfrm>
            <a:off x="680204" y="602713"/>
            <a:ext cx="3031497" cy="4563390"/>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4189428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8052" y="1460599"/>
            <a:ext cx="8428384" cy="3542252"/>
          </a:xfrm>
          <a:prstGeom prst="rect">
            <a:avLst/>
          </a:prstGeom>
          <a:noFill/>
        </p:spPr>
        <p:txBody>
          <a:bodyPr wrap="square" rtlCol="0">
            <a:spAutoFit/>
          </a:bodyPr>
          <a:lstStyle/>
          <a:p>
            <a:pPr algn="ctr">
              <a:spcAft>
                <a:spcPts val="1333"/>
              </a:spcAft>
            </a:pPr>
            <a:r>
              <a:rPr lang="en-US" sz="3556" b="1" dirty="0"/>
              <a:t>In the videos, Preston does not answer the problems raised by the many assumptions he makes about this verse. </a:t>
            </a:r>
          </a:p>
          <a:p>
            <a:pPr algn="ctr">
              <a:spcAft>
                <a:spcPts val="1333"/>
              </a:spcAft>
            </a:pPr>
            <a:r>
              <a:rPr lang="en-US" sz="3556" b="1" dirty="0"/>
              <a:t>He throws out a charge common among Full-preterists that seeks to appeal to the emotion of his audience.</a:t>
            </a:r>
          </a:p>
        </p:txBody>
      </p:sp>
    </p:spTree>
    <p:extLst>
      <p:ext uri="{BB962C8B-B14F-4D97-AF65-F5344CB8AC3E}">
        <p14:creationId xmlns:p14="http://schemas.microsoft.com/office/powerpoint/2010/main" val="1764106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8052" y="1460599"/>
            <a:ext cx="8454888" cy="3872855"/>
          </a:xfrm>
          <a:prstGeom prst="rect">
            <a:avLst/>
          </a:prstGeom>
          <a:noFill/>
        </p:spPr>
        <p:txBody>
          <a:bodyPr wrap="square" rtlCol="0">
            <a:spAutoFit/>
          </a:bodyPr>
          <a:lstStyle/>
          <a:p>
            <a:pPr algn="ctr">
              <a:spcAft>
                <a:spcPts val="1333"/>
              </a:spcAft>
            </a:pPr>
            <a:r>
              <a:rPr lang="en-US" sz="4400" b="1" dirty="0"/>
              <a:t>“Mr. Pope believes the gospel is the strength of sin!” </a:t>
            </a:r>
            <a:r>
              <a:rPr lang="en-US" sz="2800" b="1" dirty="0"/>
              <a:t>(videos nine and seventeen) </a:t>
            </a:r>
            <a:endParaRPr lang="en-US" sz="3200" b="1" dirty="0"/>
          </a:p>
          <a:p>
            <a:pPr algn="ctr">
              <a:spcAft>
                <a:spcPts val="1333"/>
              </a:spcAft>
            </a:pPr>
            <a:r>
              <a:rPr lang="en-US" sz="3200" b="1" dirty="0"/>
              <a:t>Wow, that sounds horrible, doesn’t it? We all know “the gospel is the power of God unto salvation” (Rom. 1:16). </a:t>
            </a:r>
          </a:p>
          <a:p>
            <a:pPr algn="ctr">
              <a:spcAft>
                <a:spcPts val="1333"/>
              </a:spcAft>
            </a:pPr>
            <a:r>
              <a:rPr lang="en-US" sz="3600" b="1" dirty="0"/>
              <a:t>How could anyone argue that?</a:t>
            </a:r>
          </a:p>
        </p:txBody>
      </p:sp>
    </p:spTree>
    <p:extLst>
      <p:ext uri="{BB962C8B-B14F-4D97-AF65-F5344CB8AC3E}">
        <p14:creationId xmlns:p14="http://schemas.microsoft.com/office/powerpoint/2010/main" val="195496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460599"/>
            <a:ext cx="8494644" cy="4148700"/>
          </a:xfrm>
          <a:prstGeom prst="rect">
            <a:avLst/>
          </a:prstGeom>
          <a:noFill/>
        </p:spPr>
        <p:txBody>
          <a:bodyPr wrap="square" rtlCol="0">
            <a:spAutoFit/>
          </a:bodyPr>
          <a:lstStyle/>
          <a:p>
            <a:pPr algn="ctr">
              <a:spcAft>
                <a:spcPts val="1333"/>
              </a:spcAft>
            </a:pPr>
            <a:r>
              <a:rPr lang="en-US" sz="4444" b="1" dirty="0"/>
              <a:t>I don’t argue that!</a:t>
            </a:r>
            <a:endParaRPr lang="en-US" sz="3556" b="1" dirty="0"/>
          </a:p>
          <a:p>
            <a:pPr algn="ctr">
              <a:spcAft>
                <a:spcPts val="1333"/>
              </a:spcAft>
            </a:pPr>
            <a:r>
              <a:rPr lang="en-US" sz="2800" b="1" dirty="0"/>
              <a:t>Charge rests in assumption that if Mosaic Law had passed away at the cross the only body of law still be in place would be the gospel, the Law of Christ.</a:t>
            </a:r>
          </a:p>
          <a:p>
            <a:pPr algn="ctr">
              <a:spcAft>
                <a:spcPts val="1333"/>
              </a:spcAft>
            </a:pPr>
            <a:r>
              <a:rPr lang="en-US" sz="3111" b="1" dirty="0"/>
              <a:t>They assert, “the gospel saves, it does not condemn!” </a:t>
            </a:r>
          </a:p>
          <a:p>
            <a:pPr algn="ctr">
              <a:spcAft>
                <a:spcPts val="1333"/>
              </a:spcAft>
            </a:pPr>
            <a:r>
              <a:rPr lang="en-US" sz="3111" b="1" dirty="0"/>
              <a:t>Sounds good but ignores many things.</a:t>
            </a:r>
            <a:endParaRPr lang="en-US" sz="3556" b="1" dirty="0"/>
          </a:p>
        </p:txBody>
      </p:sp>
    </p:spTree>
    <p:extLst>
      <p:ext uri="{BB962C8B-B14F-4D97-AF65-F5344CB8AC3E}">
        <p14:creationId xmlns:p14="http://schemas.microsoft.com/office/powerpoint/2010/main" val="5562425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65043" y="1460600"/>
            <a:ext cx="8547653" cy="2995051"/>
          </a:xfrm>
          <a:prstGeom prst="rect">
            <a:avLst/>
          </a:prstGeom>
          <a:noFill/>
        </p:spPr>
        <p:txBody>
          <a:bodyPr wrap="square" rtlCol="0">
            <a:spAutoFit/>
          </a:bodyPr>
          <a:lstStyle/>
          <a:p>
            <a:pPr algn="ctr">
              <a:spcAft>
                <a:spcPts val="1333"/>
              </a:spcAft>
            </a:pPr>
            <a:r>
              <a:rPr lang="en-US" sz="3556" b="1" dirty="0"/>
              <a:t>Jesus said His words will judge the world on the day of judgment (John 12:47-48).</a:t>
            </a:r>
          </a:p>
          <a:p>
            <a:pPr algn="ctr">
              <a:spcAft>
                <a:spcPts val="1333"/>
              </a:spcAft>
            </a:pPr>
            <a:r>
              <a:rPr lang="en-US" sz="3556" b="1" dirty="0"/>
              <a:t>Paul taught that God now commands “all men everywhere to repent” because He will judge them by Christ (Acts 17:30-31).</a:t>
            </a:r>
          </a:p>
        </p:txBody>
      </p:sp>
    </p:spTree>
    <p:extLst>
      <p:ext uri="{BB962C8B-B14F-4D97-AF65-F5344CB8AC3E}">
        <p14:creationId xmlns:p14="http://schemas.microsoft.com/office/powerpoint/2010/main" val="2442166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829" y="1460600"/>
            <a:ext cx="9161220" cy="3708964"/>
          </a:xfrm>
          <a:prstGeom prst="rect">
            <a:avLst/>
          </a:prstGeom>
          <a:noFill/>
        </p:spPr>
        <p:txBody>
          <a:bodyPr wrap="square" rtlCol="0">
            <a:spAutoFit/>
          </a:bodyPr>
          <a:lstStyle/>
          <a:p>
            <a:pPr algn="ctr">
              <a:spcAft>
                <a:spcPts val="1333"/>
              </a:spcAft>
            </a:pPr>
            <a:r>
              <a:rPr lang="en-US" sz="3556" b="1" dirty="0"/>
              <a:t>Told Thessalonians God will condemn those “who do not obey the gospel” (2 Thess. 1:8). </a:t>
            </a:r>
          </a:p>
          <a:p>
            <a:pPr algn="ctr">
              <a:spcAft>
                <a:spcPts val="1333"/>
              </a:spcAft>
            </a:pPr>
            <a:r>
              <a:rPr lang="en-US" sz="3556" b="1" dirty="0"/>
              <a:t>Is it a sin not to obey the gospel? Yes. </a:t>
            </a:r>
          </a:p>
          <a:p>
            <a:pPr algn="ctr">
              <a:spcAft>
                <a:spcPts val="1333"/>
              </a:spcAft>
            </a:pPr>
            <a:r>
              <a:rPr lang="en-US" sz="3556" b="1" dirty="0"/>
              <a:t>Then even Preston must admit the gospel defines at least one sin—disobedience to the gospel.</a:t>
            </a:r>
          </a:p>
        </p:txBody>
      </p:sp>
    </p:spTree>
    <p:extLst>
      <p:ext uri="{BB962C8B-B14F-4D97-AF65-F5344CB8AC3E}">
        <p14:creationId xmlns:p14="http://schemas.microsoft.com/office/powerpoint/2010/main" val="3379700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65043" y="1460599"/>
            <a:ext cx="8534400" cy="3435171"/>
          </a:xfrm>
          <a:prstGeom prst="rect">
            <a:avLst/>
          </a:prstGeom>
          <a:noFill/>
        </p:spPr>
        <p:txBody>
          <a:bodyPr wrap="square" rtlCol="0">
            <a:spAutoFit/>
          </a:bodyPr>
          <a:lstStyle/>
          <a:p>
            <a:pPr algn="ctr">
              <a:spcAft>
                <a:spcPts val="1333"/>
              </a:spcAft>
            </a:pPr>
            <a:r>
              <a:rPr lang="en-US" sz="3200" b="1" dirty="0"/>
              <a:t>In fact, the gospel will judge all men because it now defines sin and righteousness in this age. </a:t>
            </a:r>
          </a:p>
          <a:p>
            <a:pPr algn="ctr">
              <a:spcAft>
                <a:spcPts val="1333"/>
              </a:spcAft>
            </a:pPr>
            <a:r>
              <a:rPr lang="en-US" sz="2800" b="1" dirty="0"/>
              <a:t>Does the </a:t>
            </a:r>
            <a:r>
              <a:rPr lang="en-US" sz="2800" b="1" i="1" dirty="0"/>
              <a:t>sin-to-death</a:t>
            </a:r>
            <a:r>
              <a:rPr lang="en-US" sz="2800" b="1" dirty="0"/>
              <a:t> principle still have force? Yes.</a:t>
            </a:r>
            <a:r>
              <a:rPr lang="en-US" sz="3200" b="1" dirty="0"/>
              <a:t> </a:t>
            </a:r>
          </a:p>
          <a:p>
            <a:pPr algn="ctr">
              <a:spcAft>
                <a:spcPts val="1333"/>
              </a:spcAft>
            </a:pPr>
            <a:r>
              <a:rPr lang="en-US" sz="3200" b="1" dirty="0"/>
              <a:t>Preston: “churches of Christ do not believe the gospel can overcome the problem of sin and death” </a:t>
            </a:r>
            <a:r>
              <a:rPr lang="en-US" sz="2400" b="1" dirty="0"/>
              <a:t>(video nine)</a:t>
            </a:r>
            <a:r>
              <a:rPr lang="en-US" sz="3200" b="1" dirty="0"/>
              <a:t>.</a:t>
            </a:r>
          </a:p>
        </p:txBody>
      </p:sp>
    </p:spTree>
    <p:extLst>
      <p:ext uri="{BB962C8B-B14F-4D97-AF65-F5344CB8AC3E}">
        <p14:creationId xmlns:p14="http://schemas.microsoft.com/office/powerpoint/2010/main" val="1916554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65043" y="1460599"/>
            <a:ext cx="8521148" cy="3962495"/>
          </a:xfrm>
          <a:prstGeom prst="rect">
            <a:avLst/>
          </a:prstGeom>
          <a:noFill/>
        </p:spPr>
        <p:txBody>
          <a:bodyPr wrap="square" rtlCol="0">
            <a:spAutoFit/>
          </a:bodyPr>
          <a:lstStyle/>
          <a:p>
            <a:pPr algn="ctr">
              <a:spcAft>
                <a:spcPts val="667"/>
              </a:spcAft>
            </a:pPr>
            <a:r>
              <a:rPr lang="en-US" sz="3556" b="1" dirty="0"/>
              <a:t>That is a skewed accusation! </a:t>
            </a:r>
          </a:p>
          <a:p>
            <a:pPr algn="ctr">
              <a:spcAft>
                <a:spcPts val="1333"/>
              </a:spcAft>
            </a:pPr>
            <a:r>
              <a:rPr lang="en-US" sz="3200" b="1" dirty="0"/>
              <a:t>Posed question he said he has never had a satisfactory answer</a:t>
            </a:r>
            <a:r>
              <a:rPr lang="en-US" sz="2667" b="1" dirty="0"/>
              <a:t>.</a:t>
            </a:r>
            <a:endParaRPr lang="en-US" sz="4444" b="1" dirty="0"/>
          </a:p>
          <a:p>
            <a:pPr algn="ctr">
              <a:spcAft>
                <a:spcPts val="1333"/>
              </a:spcAft>
            </a:pPr>
            <a:r>
              <a:rPr lang="en-US" sz="3111" b="1" dirty="0"/>
              <a:t>Preston: “Is the Christian absolutely, objectively forgiven of sins?” </a:t>
            </a:r>
            <a:r>
              <a:rPr lang="en-US" sz="2222" b="1" dirty="0"/>
              <a:t>(video seventeen).</a:t>
            </a:r>
            <a:endParaRPr lang="en-US" sz="3111" b="1" dirty="0"/>
          </a:p>
          <a:p>
            <a:pPr algn="ctr">
              <a:spcAft>
                <a:spcPts val="1333"/>
              </a:spcAft>
            </a:pPr>
            <a:r>
              <a:rPr lang="en-US" sz="3111" b="1" dirty="0"/>
              <a:t>If answered, “yes,” he asks: “then doesn’t that person have resurrection life?”</a:t>
            </a:r>
          </a:p>
        </p:txBody>
      </p:sp>
    </p:spTree>
    <p:extLst>
      <p:ext uri="{BB962C8B-B14F-4D97-AF65-F5344CB8AC3E}">
        <p14:creationId xmlns:p14="http://schemas.microsoft.com/office/powerpoint/2010/main" val="2522165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1791" y="1460599"/>
            <a:ext cx="8534400" cy="3824124"/>
          </a:xfrm>
          <a:prstGeom prst="rect">
            <a:avLst/>
          </a:prstGeom>
          <a:noFill/>
        </p:spPr>
        <p:txBody>
          <a:bodyPr wrap="square" rtlCol="0">
            <a:spAutoFit/>
          </a:bodyPr>
          <a:lstStyle/>
          <a:p>
            <a:pPr algn="ctr">
              <a:spcAft>
                <a:spcPts val="1333"/>
              </a:spcAft>
            </a:pPr>
            <a:r>
              <a:rPr lang="en-US" sz="3000" b="1" dirty="0"/>
              <a:t>Preston believes full-forgiveness did not come until AD 70, but: </a:t>
            </a:r>
          </a:p>
          <a:p>
            <a:pPr algn="ctr">
              <a:spcAft>
                <a:spcPts val="1333"/>
              </a:spcAft>
            </a:pPr>
            <a:r>
              <a:rPr lang="en-US" sz="2500" b="1" dirty="0"/>
              <a:t>Paul said, “And you, being dead in your trespasses and the uncircumcision of your flesh, He has made alive together with Him, having forgiven you all trespasses” (Col. 2:13). </a:t>
            </a:r>
          </a:p>
          <a:p>
            <a:pPr algn="ctr">
              <a:spcAft>
                <a:spcPts val="1333"/>
              </a:spcAft>
            </a:pPr>
            <a:r>
              <a:rPr lang="en-US" sz="2500" b="1" dirty="0"/>
              <a:t>But also, “you are saved, if you hold fast that word which I preached to you—unless you believed in vain” (1 Cor. 15:2).</a:t>
            </a:r>
          </a:p>
          <a:p>
            <a:pPr algn="ctr">
              <a:spcAft>
                <a:spcPts val="1333"/>
              </a:spcAft>
            </a:pPr>
            <a:r>
              <a:rPr lang="en-US" sz="2500" b="1" dirty="0"/>
              <a:t>Preston: “Already, but not yet”—Paul: Christians can be lost!</a:t>
            </a:r>
          </a:p>
        </p:txBody>
      </p:sp>
    </p:spTree>
    <p:extLst>
      <p:ext uri="{BB962C8B-B14F-4D97-AF65-F5344CB8AC3E}">
        <p14:creationId xmlns:p14="http://schemas.microsoft.com/office/powerpoint/2010/main" val="3752452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1791" y="1460600"/>
            <a:ext cx="8547652" cy="3841116"/>
          </a:xfrm>
          <a:prstGeom prst="rect">
            <a:avLst/>
          </a:prstGeom>
          <a:noFill/>
        </p:spPr>
        <p:txBody>
          <a:bodyPr wrap="square" rtlCol="0">
            <a:spAutoFit/>
          </a:bodyPr>
          <a:lstStyle/>
          <a:p>
            <a:pPr algn="ctr">
              <a:spcAft>
                <a:spcPts val="1333"/>
              </a:spcAft>
            </a:pPr>
            <a:r>
              <a:rPr lang="en-US" sz="3000" b="1" dirty="0"/>
              <a:t>Unless Preston adopts “once saved always saved” we could say: </a:t>
            </a:r>
          </a:p>
          <a:p>
            <a:pPr algn="ctr">
              <a:spcAft>
                <a:spcPts val="1333"/>
              </a:spcAft>
            </a:pPr>
            <a:r>
              <a:rPr lang="en-US" sz="3111" b="1" dirty="0"/>
              <a:t>“The Full-preterist gospel does not overcome the problem of sin and death!” </a:t>
            </a:r>
          </a:p>
          <a:p>
            <a:pPr algn="ctr">
              <a:spcAft>
                <a:spcPts val="1333"/>
              </a:spcAft>
            </a:pPr>
            <a:r>
              <a:rPr lang="en-US" sz="2667" b="1" dirty="0"/>
              <a:t>Unless he adopts “once saved always saved” we could say:</a:t>
            </a:r>
          </a:p>
          <a:p>
            <a:pPr algn="ctr">
              <a:spcAft>
                <a:spcPts val="1333"/>
              </a:spcAft>
            </a:pPr>
            <a:r>
              <a:rPr lang="en-US" sz="3111" b="1" dirty="0"/>
              <a:t>His doctrine does not believe one is “absolutely, objectively forgiven of sins.”</a:t>
            </a:r>
            <a:endParaRPr lang="en-US" sz="3556" b="1" dirty="0"/>
          </a:p>
        </p:txBody>
      </p:sp>
    </p:spTree>
    <p:extLst>
      <p:ext uri="{BB962C8B-B14F-4D97-AF65-F5344CB8AC3E}">
        <p14:creationId xmlns:p14="http://schemas.microsoft.com/office/powerpoint/2010/main" val="15724228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91547" y="1460599"/>
            <a:ext cx="8534401" cy="3845283"/>
          </a:xfrm>
          <a:prstGeom prst="rect">
            <a:avLst/>
          </a:prstGeom>
          <a:noFill/>
        </p:spPr>
        <p:txBody>
          <a:bodyPr wrap="square" rtlCol="0">
            <a:spAutoFit/>
          </a:bodyPr>
          <a:lstStyle/>
          <a:p>
            <a:pPr algn="ctr">
              <a:spcAft>
                <a:spcPts val="1333"/>
              </a:spcAft>
            </a:pPr>
            <a:r>
              <a:rPr lang="en-US" sz="3556" b="1" dirty="0"/>
              <a:t>The Reality is. . . </a:t>
            </a:r>
          </a:p>
          <a:p>
            <a:pPr algn="ctr">
              <a:spcAft>
                <a:spcPts val="1333"/>
              </a:spcAft>
            </a:pPr>
            <a:r>
              <a:rPr lang="en-US" sz="3111" b="1" dirty="0"/>
              <a:t>The gospel of Christ (while defining sin and righteousness in this age) also offers the means to ultimately overcome sin.</a:t>
            </a:r>
          </a:p>
          <a:p>
            <a:pPr algn="ctr">
              <a:spcAft>
                <a:spcPts val="1333"/>
              </a:spcAft>
            </a:pPr>
            <a:r>
              <a:rPr lang="en-US" sz="3111" b="1" dirty="0"/>
              <a:t>Mosaic Law did not do that. All salvation under Moses looked ahead to the atoning sacrifice of Christ.</a:t>
            </a:r>
            <a:endParaRPr lang="en-US" sz="3556" b="1" dirty="0"/>
          </a:p>
        </p:txBody>
      </p:sp>
    </p:spTree>
    <p:extLst>
      <p:ext uri="{BB962C8B-B14F-4D97-AF65-F5344CB8AC3E}">
        <p14:creationId xmlns:p14="http://schemas.microsoft.com/office/powerpoint/2010/main" val="6851136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594101" y="3616272"/>
            <a:ext cx="7800814" cy="1802288"/>
          </a:xfrm>
          <a:prstGeom prst="rect">
            <a:avLst/>
          </a:prstGeom>
          <a:noFill/>
        </p:spPr>
        <p:txBody>
          <a:bodyPr wrap="square" rtlCol="0">
            <a:spAutoFit/>
          </a:bodyPr>
          <a:lstStyle/>
          <a:p>
            <a:pPr algn="ctr"/>
            <a:r>
              <a:rPr lang="en-US" sz="4000" b="1" dirty="0"/>
              <a:t>Don K. Preston</a:t>
            </a:r>
            <a:endParaRPr lang="en-US" sz="4000" dirty="0"/>
          </a:p>
          <a:p>
            <a:pPr algn="ctr"/>
            <a:r>
              <a:rPr lang="en-US" sz="3556" b="1" dirty="0"/>
              <a:t>May 28-November 19, 2021</a:t>
            </a:r>
          </a:p>
          <a:p>
            <a:pPr algn="ctr"/>
            <a:r>
              <a:rPr lang="en-US" sz="3556" b="1" dirty="0"/>
              <a:t>20 Video Reviews</a:t>
            </a:r>
            <a:endParaRPr lang="en-US" sz="3556" dirty="0"/>
          </a:p>
        </p:txBody>
      </p:sp>
      <p:pic>
        <p:nvPicPr>
          <p:cNvPr id="4" name="Picture 3">
            <a:extLst>
              <a:ext uri="{FF2B5EF4-FFF2-40B4-BE49-F238E27FC236}">
                <a16:creationId xmlns:a16="http://schemas.microsoft.com/office/drawing/2014/main" id="{3D0AAED7-E29D-CF43-9B9A-13C2213DF09C}"/>
              </a:ext>
            </a:extLst>
          </p:cNvPr>
          <p:cNvPicPr>
            <a:picLocks noChangeAspect="1"/>
          </p:cNvPicPr>
          <p:nvPr/>
        </p:nvPicPr>
        <p:blipFill>
          <a:blip r:embed="rId2"/>
          <a:stretch>
            <a:fillRect/>
          </a:stretch>
        </p:blipFill>
        <p:spPr>
          <a:xfrm>
            <a:off x="1831554" y="380610"/>
            <a:ext cx="5369684" cy="3097897"/>
          </a:xfrm>
          <a:prstGeom prst="rect">
            <a:avLst/>
          </a:prstGeom>
          <a:effectLst>
            <a:outerShdw blurRad="165100" dist="38100" dir="2700000" sx="103000" sy="103000" algn="tl" rotWithShape="0">
              <a:prstClr val="black">
                <a:alpha val="40000"/>
              </a:prstClr>
            </a:outerShdw>
          </a:effectLst>
        </p:spPr>
      </p:pic>
    </p:spTree>
    <p:extLst>
      <p:ext uri="{BB962C8B-B14F-4D97-AF65-F5344CB8AC3E}">
        <p14:creationId xmlns:p14="http://schemas.microsoft.com/office/powerpoint/2010/main" val="3135247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829" y="1816859"/>
            <a:ext cx="9161220" cy="2281137"/>
          </a:xfrm>
          <a:prstGeom prst="rect">
            <a:avLst/>
          </a:prstGeom>
          <a:noFill/>
        </p:spPr>
        <p:txBody>
          <a:bodyPr wrap="square" rtlCol="0">
            <a:spAutoFit/>
          </a:bodyPr>
          <a:lstStyle/>
          <a:p>
            <a:pPr algn="ctr">
              <a:spcAft>
                <a:spcPts val="1333"/>
              </a:spcAft>
            </a:pPr>
            <a:r>
              <a:rPr lang="en-US" sz="3556" b="1" dirty="0"/>
              <a:t>The one who </a:t>
            </a:r>
            <a:r>
              <a:rPr lang="en-US" sz="3556" b="1"/>
              <a:t>abides in </a:t>
            </a:r>
            <a:r>
              <a:rPr lang="en-US" sz="3556" b="1" dirty="0"/>
              <a:t>Christ receives that atoning sacrifice and will into eternity when spiritual death at last is “swallowed up” forever</a:t>
            </a:r>
            <a:r>
              <a:rPr lang="en-US" sz="3111" b="1" dirty="0"/>
              <a:t>.</a:t>
            </a:r>
            <a:endParaRPr lang="en-US" sz="3556" b="1" dirty="0"/>
          </a:p>
        </p:txBody>
      </p:sp>
    </p:spTree>
    <p:extLst>
      <p:ext uri="{BB962C8B-B14F-4D97-AF65-F5344CB8AC3E}">
        <p14:creationId xmlns:p14="http://schemas.microsoft.com/office/powerpoint/2010/main" val="2867025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1086678" y="1994204"/>
            <a:ext cx="6929392" cy="1938992"/>
          </a:xfrm>
          <a:prstGeom prst="rect">
            <a:avLst/>
          </a:prstGeom>
          <a:noFill/>
        </p:spPr>
        <p:txBody>
          <a:bodyPr wrap="square" rtlCol="0">
            <a:spAutoFit/>
          </a:bodyPr>
          <a:lstStyle/>
          <a:p>
            <a:pPr algn="ctr">
              <a:spcAft>
                <a:spcPts val="2000"/>
              </a:spcAft>
            </a:pPr>
            <a:r>
              <a:rPr lang="en-US" sz="6000" b="1" dirty="0"/>
              <a:t>Illegitimate Totality Transfer</a:t>
            </a:r>
            <a:endParaRPr lang="en-US" sz="6000" dirty="0"/>
          </a:p>
        </p:txBody>
      </p:sp>
    </p:spTree>
    <p:extLst>
      <p:ext uri="{BB962C8B-B14F-4D97-AF65-F5344CB8AC3E}">
        <p14:creationId xmlns:p14="http://schemas.microsoft.com/office/powerpoint/2010/main" val="466630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816859"/>
            <a:ext cx="8521148" cy="3131370"/>
          </a:xfrm>
          <a:prstGeom prst="rect">
            <a:avLst/>
          </a:prstGeom>
          <a:noFill/>
        </p:spPr>
        <p:txBody>
          <a:bodyPr wrap="square" rtlCol="0">
            <a:spAutoFit/>
          </a:bodyPr>
          <a:lstStyle/>
          <a:p>
            <a:pPr algn="ctr">
              <a:spcAft>
                <a:spcPts val="1333"/>
              </a:spcAft>
            </a:pPr>
            <a:r>
              <a:rPr lang="en-US" sz="3111" b="1" dirty="0"/>
              <a:t>In third video, Preston charged me with a linguistic fallacy—a charge he repeated several times throughout the series of videos</a:t>
            </a:r>
            <a:r>
              <a:rPr lang="en-US" sz="2667" b="1" dirty="0"/>
              <a:t>.</a:t>
            </a:r>
          </a:p>
          <a:p>
            <a:pPr algn="ctr">
              <a:spcAft>
                <a:spcPts val="1333"/>
              </a:spcAft>
            </a:pPr>
            <a:r>
              <a:rPr lang="en-US" sz="3111" b="1" dirty="0"/>
              <a:t>He was addressing my treatment of how Full-preterists interpret the Song of Moses in Deuteronomy 32.</a:t>
            </a:r>
          </a:p>
        </p:txBody>
      </p:sp>
    </p:spTree>
    <p:extLst>
      <p:ext uri="{BB962C8B-B14F-4D97-AF65-F5344CB8AC3E}">
        <p14:creationId xmlns:p14="http://schemas.microsoft.com/office/powerpoint/2010/main" val="192257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65044" y="1816859"/>
            <a:ext cx="8521148" cy="2926442"/>
          </a:xfrm>
          <a:prstGeom prst="rect">
            <a:avLst/>
          </a:prstGeom>
          <a:noFill/>
        </p:spPr>
        <p:txBody>
          <a:bodyPr wrap="square" rtlCol="0">
            <a:spAutoFit/>
          </a:bodyPr>
          <a:lstStyle/>
          <a:p>
            <a:pPr algn="ctr"/>
            <a:r>
              <a:rPr lang="en-US" sz="3556" b="1" dirty="0"/>
              <a:t>Why is the Song of Moses important to </a:t>
            </a:r>
          </a:p>
          <a:p>
            <a:pPr algn="ctr">
              <a:spcAft>
                <a:spcPts val="1333"/>
              </a:spcAft>
            </a:pPr>
            <a:r>
              <a:rPr lang="en-US" sz="3556" b="1" dirty="0"/>
              <a:t>Full-preterists</a:t>
            </a:r>
            <a:r>
              <a:rPr lang="en-US" sz="3111" b="1" dirty="0"/>
              <a:t>?</a:t>
            </a:r>
          </a:p>
          <a:p>
            <a:pPr algn="ctr">
              <a:spcAft>
                <a:spcPts val="1333"/>
              </a:spcAft>
            </a:pPr>
            <a:r>
              <a:rPr lang="en-US" sz="4000" b="1" dirty="0"/>
              <a:t>1.</a:t>
            </a:r>
            <a:r>
              <a:rPr lang="en-US" sz="3111" b="1" dirty="0"/>
              <a:t> It uses language that is applied by NT writers to people in the first century (e.g. “perverse and crooked generation,” 32:5, etc.).</a:t>
            </a:r>
          </a:p>
        </p:txBody>
      </p:sp>
    </p:spTree>
    <p:extLst>
      <p:ext uri="{BB962C8B-B14F-4D97-AF65-F5344CB8AC3E}">
        <p14:creationId xmlns:p14="http://schemas.microsoft.com/office/powerpoint/2010/main" val="1021574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38539" y="1816860"/>
            <a:ext cx="8587409" cy="3405163"/>
          </a:xfrm>
          <a:prstGeom prst="rect">
            <a:avLst/>
          </a:prstGeom>
          <a:noFill/>
        </p:spPr>
        <p:txBody>
          <a:bodyPr wrap="square" rtlCol="0">
            <a:spAutoFit/>
          </a:bodyPr>
          <a:lstStyle/>
          <a:p>
            <a:pPr algn="ctr"/>
            <a:r>
              <a:rPr lang="en-US" sz="3556" b="1" dirty="0"/>
              <a:t>Why is the Song of Moses important to </a:t>
            </a:r>
          </a:p>
          <a:p>
            <a:pPr algn="ctr">
              <a:spcAft>
                <a:spcPts val="1333"/>
              </a:spcAft>
            </a:pPr>
            <a:r>
              <a:rPr lang="en-US" sz="3556" b="1" dirty="0"/>
              <a:t>Full-preterists</a:t>
            </a:r>
            <a:r>
              <a:rPr lang="en-US" sz="3111" b="1" dirty="0"/>
              <a:t>?</a:t>
            </a:r>
          </a:p>
          <a:p>
            <a:pPr algn="ctr">
              <a:spcAft>
                <a:spcPts val="1333"/>
              </a:spcAft>
            </a:pPr>
            <a:r>
              <a:rPr lang="en-US" sz="4000" b="1" dirty="0"/>
              <a:t>2.</a:t>
            </a:r>
            <a:r>
              <a:rPr lang="en-US" sz="3111" b="1" dirty="0"/>
              <a:t> It warns of Israel’s “end” (32:20) or “latter end” (32:29). Proponents of this view argue that this proves the song is a specific prophesy pointing to AD 70 as “the end.”</a:t>
            </a:r>
          </a:p>
        </p:txBody>
      </p:sp>
    </p:spTree>
    <p:extLst>
      <p:ext uri="{BB962C8B-B14F-4D97-AF65-F5344CB8AC3E}">
        <p14:creationId xmlns:p14="http://schemas.microsoft.com/office/powerpoint/2010/main" val="3916108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91548" y="1816859"/>
            <a:ext cx="8494644" cy="2789610"/>
          </a:xfrm>
          <a:prstGeom prst="rect">
            <a:avLst/>
          </a:prstGeom>
          <a:noFill/>
        </p:spPr>
        <p:txBody>
          <a:bodyPr wrap="square" rtlCol="0">
            <a:spAutoFit/>
          </a:bodyPr>
          <a:lstStyle/>
          <a:p>
            <a:pPr algn="ctr"/>
            <a:r>
              <a:rPr lang="en-US" sz="3556" b="1" dirty="0"/>
              <a:t>Why is the Song of Moses important to </a:t>
            </a:r>
          </a:p>
          <a:p>
            <a:pPr algn="ctr">
              <a:spcAft>
                <a:spcPts val="1333"/>
              </a:spcAft>
            </a:pPr>
            <a:r>
              <a:rPr lang="en-US" sz="3556" b="1" dirty="0"/>
              <a:t>Full-preterists</a:t>
            </a:r>
            <a:r>
              <a:rPr lang="en-US" sz="3111" b="1" dirty="0"/>
              <a:t>?</a:t>
            </a:r>
          </a:p>
          <a:p>
            <a:pPr algn="ctr">
              <a:spcAft>
                <a:spcPts val="1333"/>
              </a:spcAft>
            </a:pPr>
            <a:r>
              <a:rPr lang="en-US" sz="3111" b="1" dirty="0"/>
              <a:t>If that is correct, they then argue that AD 70 must be “the end” referred to in other NT passages (such as 1 Cor. 15:24 mentioned above).</a:t>
            </a:r>
          </a:p>
        </p:txBody>
      </p:sp>
    </p:spTree>
    <p:extLst>
      <p:ext uri="{BB962C8B-B14F-4D97-AF65-F5344CB8AC3E}">
        <p14:creationId xmlns:p14="http://schemas.microsoft.com/office/powerpoint/2010/main" val="3100440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65043" y="1816859"/>
            <a:ext cx="8521148" cy="3640227"/>
          </a:xfrm>
          <a:prstGeom prst="rect">
            <a:avLst/>
          </a:prstGeom>
          <a:noFill/>
        </p:spPr>
        <p:txBody>
          <a:bodyPr wrap="square" rtlCol="0">
            <a:spAutoFit/>
          </a:bodyPr>
          <a:lstStyle/>
          <a:p>
            <a:pPr algn="ctr">
              <a:spcAft>
                <a:spcPts val="1333"/>
              </a:spcAft>
            </a:pPr>
            <a:r>
              <a:rPr lang="en-US" sz="3556" b="1" dirty="0"/>
              <a:t>In the book I demonstrate:</a:t>
            </a:r>
          </a:p>
          <a:p>
            <a:pPr algn="ctr">
              <a:spcAft>
                <a:spcPts val="1333"/>
              </a:spcAft>
            </a:pPr>
            <a:r>
              <a:rPr lang="en-US" sz="4444" b="1" dirty="0"/>
              <a:t>1.</a:t>
            </a:r>
            <a:r>
              <a:rPr lang="en-US" sz="3556" b="1" dirty="0"/>
              <a:t> </a:t>
            </a:r>
            <a:r>
              <a:rPr lang="en-US" sz="3111" b="1" dirty="0"/>
              <a:t>Deuteronomy 31:19 shows the song was to be used as a general “witness” to Israel throughout its history warning them of the consequences of unfaithfulness.</a:t>
            </a:r>
          </a:p>
          <a:p>
            <a:pPr algn="ctr">
              <a:spcAft>
                <a:spcPts val="1333"/>
              </a:spcAft>
            </a:pPr>
            <a:endParaRPr lang="en-US" sz="3556" b="1" dirty="0"/>
          </a:p>
        </p:txBody>
      </p:sp>
    </p:spTree>
    <p:extLst>
      <p:ext uri="{BB962C8B-B14F-4D97-AF65-F5344CB8AC3E}">
        <p14:creationId xmlns:p14="http://schemas.microsoft.com/office/powerpoint/2010/main" val="20308510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185531" y="1816859"/>
            <a:ext cx="8680174" cy="3161506"/>
          </a:xfrm>
          <a:prstGeom prst="rect">
            <a:avLst/>
          </a:prstGeom>
          <a:noFill/>
        </p:spPr>
        <p:txBody>
          <a:bodyPr wrap="square" rtlCol="0">
            <a:spAutoFit/>
          </a:bodyPr>
          <a:lstStyle/>
          <a:p>
            <a:pPr algn="ctr">
              <a:spcAft>
                <a:spcPts val="1333"/>
              </a:spcAft>
            </a:pPr>
            <a:r>
              <a:rPr lang="en-US" sz="3556" b="1" dirty="0"/>
              <a:t>In the book I demonstrate:</a:t>
            </a:r>
          </a:p>
          <a:p>
            <a:pPr algn="ctr">
              <a:spcAft>
                <a:spcPts val="1333"/>
              </a:spcAft>
            </a:pPr>
            <a:r>
              <a:rPr lang="en-US" sz="4444" b="1" dirty="0"/>
              <a:t>2.</a:t>
            </a:r>
            <a:r>
              <a:rPr lang="en-US" sz="3556" b="1" dirty="0"/>
              <a:t> </a:t>
            </a:r>
            <a:r>
              <a:rPr lang="en-US" sz="3111" b="1" dirty="0"/>
              <a:t>It became a common vocabulary applied by many generations throughout their history not only to those of the first century.</a:t>
            </a:r>
          </a:p>
          <a:p>
            <a:pPr algn="ctr">
              <a:spcAft>
                <a:spcPts val="1333"/>
              </a:spcAft>
            </a:pPr>
            <a:endParaRPr lang="en-US" sz="3556" b="1" dirty="0"/>
          </a:p>
        </p:txBody>
      </p:sp>
    </p:spTree>
    <p:extLst>
      <p:ext uri="{BB962C8B-B14F-4D97-AF65-F5344CB8AC3E}">
        <p14:creationId xmlns:p14="http://schemas.microsoft.com/office/powerpoint/2010/main" val="23028391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65043" y="1816859"/>
            <a:ext cx="8534401" cy="3640227"/>
          </a:xfrm>
          <a:prstGeom prst="rect">
            <a:avLst/>
          </a:prstGeom>
          <a:noFill/>
        </p:spPr>
        <p:txBody>
          <a:bodyPr wrap="square" rtlCol="0">
            <a:spAutoFit/>
          </a:bodyPr>
          <a:lstStyle/>
          <a:p>
            <a:pPr algn="ctr">
              <a:spcAft>
                <a:spcPts val="1333"/>
              </a:spcAft>
            </a:pPr>
            <a:r>
              <a:rPr lang="en-US" sz="3556" b="1" dirty="0"/>
              <a:t>In the book I demonstrate:</a:t>
            </a:r>
          </a:p>
          <a:p>
            <a:pPr algn="ctr">
              <a:spcAft>
                <a:spcPts val="1333"/>
              </a:spcAft>
            </a:pPr>
            <a:r>
              <a:rPr lang="en-US" sz="4444" b="1" dirty="0"/>
              <a:t>3.</a:t>
            </a:r>
            <a:r>
              <a:rPr lang="en-US" sz="3556" b="1" dirty="0"/>
              <a:t> </a:t>
            </a:r>
            <a:r>
              <a:rPr lang="en-US" sz="3111" b="1" dirty="0"/>
              <a:t>The Hebrew word </a:t>
            </a:r>
            <a:r>
              <a:rPr lang="en-US" sz="3111" b="1" i="1" dirty="0" err="1"/>
              <a:t>acharith</a:t>
            </a:r>
            <a:r>
              <a:rPr lang="en-US" sz="3111" b="1" dirty="0"/>
              <a:t>, used in the preface to the song in Deuteronomy 31:29 translated “latter days,” is the same word rendered “end” (32:20) or “latter end” (32:29) in the song.</a:t>
            </a:r>
          </a:p>
          <a:p>
            <a:pPr algn="ctr">
              <a:spcAft>
                <a:spcPts val="1333"/>
              </a:spcAft>
            </a:pPr>
            <a:endParaRPr lang="en-US" sz="3556" b="1" dirty="0"/>
          </a:p>
        </p:txBody>
      </p:sp>
    </p:spTree>
    <p:extLst>
      <p:ext uri="{BB962C8B-B14F-4D97-AF65-F5344CB8AC3E}">
        <p14:creationId xmlns:p14="http://schemas.microsoft.com/office/powerpoint/2010/main" val="1611931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38539" y="1816859"/>
            <a:ext cx="8587409" cy="3913764"/>
          </a:xfrm>
          <a:prstGeom prst="rect">
            <a:avLst/>
          </a:prstGeom>
          <a:noFill/>
        </p:spPr>
        <p:txBody>
          <a:bodyPr wrap="square" rtlCol="0">
            <a:spAutoFit/>
          </a:bodyPr>
          <a:lstStyle/>
          <a:p>
            <a:pPr algn="ctr">
              <a:spcAft>
                <a:spcPts val="1333"/>
              </a:spcAft>
            </a:pPr>
            <a:r>
              <a:rPr lang="en-US" sz="3556" b="1" dirty="0"/>
              <a:t>In the book I demonstrate:</a:t>
            </a:r>
          </a:p>
          <a:p>
            <a:pPr algn="ctr">
              <a:spcAft>
                <a:spcPts val="1333"/>
              </a:spcAft>
            </a:pPr>
            <a:r>
              <a:rPr lang="en-US" sz="3111" b="1" dirty="0"/>
              <a:t>Surveying its use throughout Scripture, I demonstrate that the conceptual basis of </a:t>
            </a:r>
            <a:r>
              <a:rPr lang="en-US" sz="3111" b="1" i="1" dirty="0" err="1"/>
              <a:t>acharith</a:t>
            </a:r>
            <a:r>
              <a:rPr lang="en-US" sz="3111" b="1" dirty="0"/>
              <a:t> broadly refers to what falls </a:t>
            </a:r>
            <a:r>
              <a:rPr lang="en-US" sz="3111" b="1" i="1" dirty="0"/>
              <a:t>afterward</a:t>
            </a:r>
            <a:r>
              <a:rPr lang="en-US" sz="3111" b="1" dirty="0"/>
              <a:t> generally and is not so narrow as to only apply to the end of Israel’s identity as a nation.</a:t>
            </a:r>
          </a:p>
          <a:p>
            <a:pPr algn="ctr">
              <a:spcAft>
                <a:spcPts val="1333"/>
              </a:spcAft>
            </a:pPr>
            <a:endParaRPr lang="en-US" sz="3556" b="1" dirty="0"/>
          </a:p>
        </p:txBody>
      </p:sp>
    </p:spTree>
    <p:extLst>
      <p:ext uri="{BB962C8B-B14F-4D97-AF65-F5344CB8AC3E}">
        <p14:creationId xmlns:p14="http://schemas.microsoft.com/office/powerpoint/2010/main" val="654134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594101" y="3616273"/>
            <a:ext cx="7800814" cy="2007601"/>
          </a:xfrm>
          <a:prstGeom prst="rect">
            <a:avLst/>
          </a:prstGeom>
          <a:noFill/>
        </p:spPr>
        <p:txBody>
          <a:bodyPr wrap="square" rtlCol="0">
            <a:spAutoFit/>
          </a:bodyPr>
          <a:lstStyle/>
          <a:p>
            <a:pPr algn="ctr"/>
            <a:r>
              <a:rPr lang="en-US" sz="3556" b="1" dirty="0"/>
              <a:t>YouTube:  </a:t>
            </a:r>
            <a:r>
              <a:rPr lang="en-US" sz="3556" b="1" dirty="0" err="1"/>
              <a:t>MrDonPreston</a:t>
            </a:r>
            <a:r>
              <a:rPr lang="en-US" sz="3556" b="1" dirty="0"/>
              <a:t>, Playlist: “Responding to Kyle Pope” </a:t>
            </a:r>
            <a:r>
              <a:rPr lang="en-US" sz="2667" b="1" dirty="0"/>
              <a:t>https://</a:t>
            </a:r>
            <a:r>
              <a:rPr lang="en-US" sz="2667" b="1" dirty="0" err="1"/>
              <a:t>www.youtube.com</a:t>
            </a:r>
            <a:r>
              <a:rPr lang="en-US" sz="2667" b="1" dirty="0"/>
              <a:t>/</a:t>
            </a:r>
            <a:r>
              <a:rPr lang="en-US" sz="2667" b="1" dirty="0" err="1"/>
              <a:t>playlist?list</a:t>
            </a:r>
            <a:r>
              <a:rPr lang="en-US" sz="2667" b="1" dirty="0"/>
              <a:t> =PLhTk2RamIg8ttUee6fChPJod0vrukdAfB</a:t>
            </a:r>
            <a:endParaRPr lang="en-US" sz="3111" b="1" dirty="0"/>
          </a:p>
        </p:txBody>
      </p:sp>
      <p:pic>
        <p:nvPicPr>
          <p:cNvPr id="4" name="Picture 3">
            <a:extLst>
              <a:ext uri="{FF2B5EF4-FFF2-40B4-BE49-F238E27FC236}">
                <a16:creationId xmlns:a16="http://schemas.microsoft.com/office/drawing/2014/main" id="{3D0AAED7-E29D-CF43-9B9A-13C2213DF09C}"/>
              </a:ext>
            </a:extLst>
          </p:cNvPr>
          <p:cNvPicPr>
            <a:picLocks noChangeAspect="1"/>
          </p:cNvPicPr>
          <p:nvPr/>
        </p:nvPicPr>
        <p:blipFill>
          <a:blip r:embed="rId2"/>
          <a:stretch>
            <a:fillRect/>
          </a:stretch>
        </p:blipFill>
        <p:spPr>
          <a:xfrm>
            <a:off x="1831554" y="380610"/>
            <a:ext cx="5369684" cy="3097897"/>
          </a:xfrm>
          <a:prstGeom prst="rect">
            <a:avLst/>
          </a:prstGeom>
          <a:effectLst>
            <a:outerShdw blurRad="165100" dist="38100" dir="2700000" sx="103000" sy="103000" algn="tl" rotWithShape="0">
              <a:prstClr val="black">
                <a:alpha val="40000"/>
              </a:prstClr>
            </a:outerShdw>
          </a:effectLst>
        </p:spPr>
      </p:pic>
    </p:spTree>
    <p:extLst>
      <p:ext uri="{BB962C8B-B14F-4D97-AF65-F5344CB8AC3E}">
        <p14:creationId xmlns:p14="http://schemas.microsoft.com/office/powerpoint/2010/main" val="319766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816860"/>
            <a:ext cx="8454888" cy="3435043"/>
          </a:xfrm>
          <a:prstGeom prst="rect">
            <a:avLst/>
          </a:prstGeom>
          <a:noFill/>
        </p:spPr>
        <p:txBody>
          <a:bodyPr wrap="square" rtlCol="0">
            <a:spAutoFit/>
          </a:bodyPr>
          <a:lstStyle/>
          <a:p>
            <a:pPr algn="ctr">
              <a:spcAft>
                <a:spcPts val="1333"/>
              </a:spcAft>
            </a:pPr>
            <a:r>
              <a:rPr lang="en-US" sz="3556" b="1" dirty="0"/>
              <a:t>To dismiss this evidence, Preston charged me with “illegitimate totality transfer.” </a:t>
            </a:r>
          </a:p>
          <a:p>
            <a:pPr algn="ctr">
              <a:spcAft>
                <a:spcPts val="1333"/>
              </a:spcAft>
            </a:pPr>
            <a:r>
              <a:rPr lang="en-US" sz="3111" b="1" dirty="0"/>
              <a:t>I was unfamiliar with that term.</a:t>
            </a:r>
          </a:p>
          <a:p>
            <a:pPr algn="ctr">
              <a:spcAft>
                <a:spcPts val="1333"/>
              </a:spcAft>
            </a:pPr>
            <a:r>
              <a:rPr lang="en-US" sz="3111" b="1" dirty="0"/>
              <a:t>In researching it I think he is actually misapplying its meaning and charging me with the very thing the AD 70 Doctrine is built upon. </a:t>
            </a:r>
            <a:endParaRPr lang="en-US" sz="3556" b="1" dirty="0"/>
          </a:p>
        </p:txBody>
      </p:sp>
    </p:spTree>
    <p:extLst>
      <p:ext uri="{BB962C8B-B14F-4D97-AF65-F5344CB8AC3E}">
        <p14:creationId xmlns:p14="http://schemas.microsoft.com/office/powerpoint/2010/main" val="3972901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3" y="1816859"/>
            <a:ext cx="8468139" cy="3415422"/>
          </a:xfrm>
          <a:prstGeom prst="rect">
            <a:avLst/>
          </a:prstGeom>
          <a:noFill/>
        </p:spPr>
        <p:txBody>
          <a:bodyPr wrap="square" rtlCol="0">
            <a:spAutoFit/>
          </a:bodyPr>
          <a:lstStyle/>
          <a:p>
            <a:pPr algn="ctr">
              <a:spcAft>
                <a:spcPts val="1333"/>
              </a:spcAft>
            </a:pPr>
            <a:r>
              <a:rPr lang="en-US" sz="3111" b="1" dirty="0"/>
              <a:t>P</a:t>
            </a:r>
            <a:r>
              <a:rPr lang="en-US" sz="3000" b="1" dirty="0"/>
              <a:t>rior to the 1960s, biblical language studies often devoted much attention to the etymology (or the root background) of words in order to properly understand their meaning. </a:t>
            </a:r>
          </a:p>
          <a:p>
            <a:pPr algn="ctr">
              <a:spcAft>
                <a:spcPts val="1333"/>
              </a:spcAft>
            </a:pPr>
            <a:r>
              <a:rPr lang="en-US" sz="2800" b="1" dirty="0"/>
              <a:t>In the 1960s that shifted, and more emphasis began to be placed upon context and historical background as a key to understanding word meaning. </a:t>
            </a:r>
          </a:p>
        </p:txBody>
      </p:sp>
    </p:spTree>
    <p:extLst>
      <p:ext uri="{BB962C8B-B14F-4D97-AF65-F5344CB8AC3E}">
        <p14:creationId xmlns:p14="http://schemas.microsoft.com/office/powerpoint/2010/main" val="15142791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128166" y="1394847"/>
            <a:ext cx="4752814" cy="3033395"/>
          </a:xfrm>
          <a:prstGeom prst="rect">
            <a:avLst/>
          </a:prstGeom>
          <a:noFill/>
        </p:spPr>
        <p:txBody>
          <a:bodyPr wrap="square" rtlCol="0">
            <a:spAutoFit/>
          </a:bodyPr>
          <a:lstStyle/>
          <a:p>
            <a:r>
              <a:rPr lang="en-US" sz="4000" b="1" dirty="0"/>
              <a:t>James Barr, </a:t>
            </a:r>
            <a:r>
              <a:rPr lang="en-US" sz="4000" b="1" i="1" dirty="0"/>
              <a:t>The Semantics of Biblical Language  </a:t>
            </a:r>
            <a:r>
              <a:rPr lang="en-US" sz="3556" dirty="0"/>
              <a:t>(Oxford: Oxford University Press, 1961)</a:t>
            </a:r>
            <a:endParaRPr lang="en-US" sz="4000"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746517" y="610785"/>
            <a:ext cx="2898868" cy="4547244"/>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24576520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114914" y="1394847"/>
            <a:ext cx="4752814" cy="2828338"/>
          </a:xfrm>
          <a:prstGeom prst="rect">
            <a:avLst/>
          </a:prstGeom>
          <a:noFill/>
        </p:spPr>
        <p:txBody>
          <a:bodyPr wrap="square" rtlCol="0">
            <a:spAutoFit/>
          </a:bodyPr>
          <a:lstStyle/>
          <a:p>
            <a:r>
              <a:rPr lang="en-US" sz="3556" b="1" dirty="0"/>
              <a:t>He cautioned about the use of a number of lexical fallacies that can compromise biblical interpretation.</a:t>
            </a:r>
            <a:endParaRPr lang="en-US" sz="3556"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746517" y="610785"/>
            <a:ext cx="2898868" cy="4547244"/>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2850525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101662" y="1394847"/>
            <a:ext cx="4752814" cy="2281137"/>
          </a:xfrm>
          <a:prstGeom prst="rect">
            <a:avLst/>
          </a:prstGeom>
          <a:noFill/>
        </p:spPr>
        <p:txBody>
          <a:bodyPr wrap="square" rtlCol="0">
            <a:spAutoFit/>
          </a:bodyPr>
          <a:lstStyle/>
          <a:p>
            <a:r>
              <a:rPr lang="en-US" sz="3556" b="1" dirty="0"/>
              <a:t>Among these was what Barr identified as the </a:t>
            </a:r>
            <a:r>
              <a:rPr lang="en-US" sz="3556" b="1" i="1" dirty="0"/>
              <a:t>illegitimate totality transfer fallacy </a:t>
            </a:r>
            <a:r>
              <a:rPr lang="en-US" sz="3556" b="1" dirty="0"/>
              <a:t>(ITTF).</a:t>
            </a:r>
            <a:endParaRPr lang="en-US" sz="3556"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746517" y="610785"/>
            <a:ext cx="2898868" cy="4547244"/>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9223581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4557" y="1816859"/>
            <a:ext cx="8428382" cy="3342838"/>
          </a:xfrm>
          <a:prstGeom prst="rect">
            <a:avLst/>
          </a:prstGeom>
          <a:noFill/>
        </p:spPr>
        <p:txBody>
          <a:bodyPr wrap="square" rtlCol="0">
            <a:spAutoFit/>
          </a:bodyPr>
          <a:lstStyle/>
          <a:p>
            <a:pPr algn="ctr">
              <a:spcAft>
                <a:spcPts val="1333"/>
              </a:spcAft>
            </a:pPr>
            <a:r>
              <a:rPr lang="en-US" sz="3556" b="1" dirty="0"/>
              <a:t>Daniel B. Wallace summarizing Barr’s work, explains that ITTF: </a:t>
            </a:r>
          </a:p>
          <a:p>
            <a:pPr algn="ctr">
              <a:spcAft>
                <a:spcPts val="1333"/>
              </a:spcAft>
            </a:pPr>
            <a:r>
              <a:rPr lang="en-US" sz="3700" b="1" dirty="0"/>
              <a:t>“Assumes that all the uses that occur at a given time apply in any given instance” </a:t>
            </a:r>
          </a:p>
          <a:p>
            <a:pPr algn="r">
              <a:spcAft>
                <a:spcPts val="1333"/>
              </a:spcAft>
            </a:pPr>
            <a:r>
              <a:rPr lang="en-US" sz="2222" b="1" dirty="0"/>
              <a:t>“Lexical Fallacies by Linguists” </a:t>
            </a:r>
            <a:r>
              <a:rPr lang="en-US" sz="2222" b="1" i="1" dirty="0" err="1"/>
              <a:t>danielbwallace.com</a:t>
            </a:r>
            <a:r>
              <a:rPr lang="en-US" sz="2222" b="1" i="1" dirty="0"/>
              <a:t> </a:t>
            </a:r>
            <a:r>
              <a:rPr lang="en-US" sz="2222" b="1" dirty="0"/>
              <a:t>(Dec. 2014) https://</a:t>
            </a:r>
            <a:r>
              <a:rPr lang="en-US" sz="2222" b="1" dirty="0" err="1"/>
              <a:t>danielbwallace.com</a:t>
            </a:r>
            <a:r>
              <a:rPr lang="en-US" sz="2222" b="1" dirty="0"/>
              <a:t>/tag/ diachronic/</a:t>
            </a:r>
          </a:p>
        </p:txBody>
      </p:sp>
    </p:spTree>
    <p:extLst>
      <p:ext uri="{BB962C8B-B14F-4D97-AF65-F5344CB8AC3E}">
        <p14:creationId xmlns:p14="http://schemas.microsoft.com/office/powerpoint/2010/main" val="2407229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829" y="1679097"/>
            <a:ext cx="9161220" cy="707886"/>
          </a:xfrm>
          <a:prstGeom prst="rect">
            <a:avLst/>
          </a:prstGeom>
          <a:noFill/>
        </p:spPr>
        <p:txBody>
          <a:bodyPr wrap="square" rtlCol="0">
            <a:spAutoFit/>
          </a:bodyPr>
          <a:lstStyle/>
          <a:p>
            <a:pPr algn="ctr">
              <a:spcAft>
                <a:spcPts val="1333"/>
              </a:spcAft>
            </a:pPr>
            <a:r>
              <a:rPr lang="en-US" sz="4000" b="1" dirty="0"/>
              <a:t>Example: English word “spoil” </a:t>
            </a:r>
          </a:p>
        </p:txBody>
      </p:sp>
      <p:sp>
        <p:nvSpPr>
          <p:cNvPr id="4" name="TextBox 3">
            <a:extLst>
              <a:ext uri="{FF2B5EF4-FFF2-40B4-BE49-F238E27FC236}">
                <a16:creationId xmlns:a16="http://schemas.microsoft.com/office/drawing/2014/main" id="{CE46984E-2365-DE45-8134-2E72D9BA85F1}"/>
              </a:ext>
            </a:extLst>
          </p:cNvPr>
          <p:cNvSpPr txBox="1"/>
          <p:nvPr/>
        </p:nvSpPr>
        <p:spPr>
          <a:xfrm>
            <a:off x="821411" y="2556186"/>
            <a:ext cx="3239146" cy="1735273"/>
          </a:xfrm>
          <a:prstGeom prst="rect">
            <a:avLst/>
          </a:prstGeom>
          <a:noFill/>
        </p:spPr>
        <p:txBody>
          <a:bodyPr wrap="square" numCol="1" rtlCol="0">
            <a:noAutofit/>
          </a:bodyPr>
          <a:lstStyle/>
          <a:p>
            <a:pPr>
              <a:spcAft>
                <a:spcPts val="1333"/>
              </a:spcAft>
            </a:pPr>
            <a:r>
              <a:rPr lang="en-US" sz="3556" b="1" i="1" dirty="0"/>
              <a:t>Spoiled</a:t>
            </a:r>
            <a:r>
              <a:rPr lang="en-US" sz="3556" b="1" dirty="0"/>
              <a:t> food</a:t>
            </a:r>
          </a:p>
          <a:p>
            <a:pPr>
              <a:spcAft>
                <a:spcPts val="1333"/>
              </a:spcAft>
            </a:pPr>
            <a:r>
              <a:rPr lang="en-US" sz="3556" b="1" dirty="0"/>
              <a:t>A </a:t>
            </a:r>
            <a:r>
              <a:rPr lang="en-US" sz="3556" b="1" i="1" dirty="0"/>
              <a:t>spoiled</a:t>
            </a:r>
            <a:r>
              <a:rPr lang="en-US" sz="3556" b="1" dirty="0"/>
              <a:t> child</a:t>
            </a:r>
          </a:p>
        </p:txBody>
      </p:sp>
      <p:sp>
        <p:nvSpPr>
          <p:cNvPr id="5" name="TextBox 4">
            <a:extLst>
              <a:ext uri="{FF2B5EF4-FFF2-40B4-BE49-F238E27FC236}">
                <a16:creationId xmlns:a16="http://schemas.microsoft.com/office/drawing/2014/main" id="{22358EA3-C0FB-7D4B-A888-FF5D239CD31F}"/>
              </a:ext>
            </a:extLst>
          </p:cNvPr>
          <p:cNvSpPr txBox="1"/>
          <p:nvPr/>
        </p:nvSpPr>
        <p:spPr>
          <a:xfrm>
            <a:off x="4029560" y="2538105"/>
            <a:ext cx="4587498" cy="1735273"/>
          </a:xfrm>
          <a:prstGeom prst="rect">
            <a:avLst/>
          </a:prstGeom>
          <a:noFill/>
        </p:spPr>
        <p:txBody>
          <a:bodyPr wrap="square" numCol="1" rtlCol="0">
            <a:noAutofit/>
          </a:bodyPr>
          <a:lstStyle/>
          <a:p>
            <a:pPr>
              <a:spcAft>
                <a:spcPts val="1333"/>
              </a:spcAft>
            </a:pPr>
            <a:r>
              <a:rPr lang="en-US" sz="3556" b="1" dirty="0"/>
              <a:t>One </a:t>
            </a:r>
            <a:r>
              <a:rPr lang="en-US" sz="3556" b="1" i="1" dirty="0"/>
              <a:t>spoiling</a:t>
            </a:r>
            <a:r>
              <a:rPr lang="en-US" sz="3556" b="1" dirty="0"/>
              <a:t> for a fight</a:t>
            </a:r>
          </a:p>
          <a:p>
            <a:pPr>
              <a:spcAft>
                <a:spcPts val="1333"/>
              </a:spcAft>
            </a:pPr>
            <a:r>
              <a:rPr lang="en-US" sz="3556" b="1" dirty="0"/>
              <a:t>A city </a:t>
            </a:r>
            <a:r>
              <a:rPr lang="en-US" sz="3556" b="1" i="1" dirty="0"/>
              <a:t>spoiled</a:t>
            </a:r>
            <a:r>
              <a:rPr lang="en-US" sz="3556" b="1" dirty="0"/>
              <a:t> of its treasure</a:t>
            </a:r>
          </a:p>
        </p:txBody>
      </p:sp>
    </p:spTree>
    <p:extLst>
      <p:ext uri="{BB962C8B-B14F-4D97-AF65-F5344CB8AC3E}">
        <p14:creationId xmlns:p14="http://schemas.microsoft.com/office/powerpoint/2010/main" val="202361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uiExpand="1" build="p" bldLvl="2"/>
      <p:bldP spid="5" grpId="0" uiExpand="1" build="p" bldLvl="2"/>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829" y="1679097"/>
            <a:ext cx="9161220" cy="707886"/>
          </a:xfrm>
          <a:prstGeom prst="rect">
            <a:avLst/>
          </a:prstGeom>
          <a:noFill/>
        </p:spPr>
        <p:txBody>
          <a:bodyPr wrap="square" rtlCol="0">
            <a:spAutoFit/>
          </a:bodyPr>
          <a:lstStyle/>
          <a:p>
            <a:pPr algn="ctr">
              <a:spcAft>
                <a:spcPts val="1333"/>
              </a:spcAft>
            </a:pPr>
            <a:r>
              <a:rPr lang="en-US" sz="4000" b="1" dirty="0"/>
              <a:t>Example: English word “spoil” </a:t>
            </a:r>
          </a:p>
        </p:txBody>
      </p:sp>
      <p:sp>
        <p:nvSpPr>
          <p:cNvPr id="4" name="TextBox 3">
            <a:extLst>
              <a:ext uri="{FF2B5EF4-FFF2-40B4-BE49-F238E27FC236}">
                <a16:creationId xmlns:a16="http://schemas.microsoft.com/office/drawing/2014/main" id="{CE46984E-2365-DE45-8134-2E72D9BA85F1}"/>
              </a:ext>
            </a:extLst>
          </p:cNvPr>
          <p:cNvSpPr txBox="1"/>
          <p:nvPr/>
        </p:nvSpPr>
        <p:spPr>
          <a:xfrm>
            <a:off x="198783" y="2584935"/>
            <a:ext cx="8733182" cy="2577198"/>
          </a:xfrm>
          <a:prstGeom prst="rect">
            <a:avLst/>
          </a:prstGeom>
          <a:noFill/>
        </p:spPr>
        <p:txBody>
          <a:bodyPr wrap="square" numCol="1" rtlCol="0">
            <a:noAutofit/>
          </a:bodyPr>
          <a:lstStyle/>
          <a:p>
            <a:pPr algn="ctr">
              <a:spcAft>
                <a:spcPts val="1333"/>
              </a:spcAft>
            </a:pPr>
            <a:r>
              <a:rPr lang="en-US" sz="3400" b="1" dirty="0"/>
              <a:t>We should not imagine when applied to a child that it means the child’s possessions had been plundered, nor think that one spoiling for a fight brings rotten food into the conflict. </a:t>
            </a:r>
          </a:p>
        </p:txBody>
      </p:sp>
    </p:spTree>
    <p:extLst>
      <p:ext uri="{BB962C8B-B14F-4D97-AF65-F5344CB8AC3E}">
        <p14:creationId xmlns:p14="http://schemas.microsoft.com/office/powerpoint/2010/main" val="14531944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829" y="1679097"/>
            <a:ext cx="9161220" cy="707886"/>
          </a:xfrm>
          <a:prstGeom prst="rect">
            <a:avLst/>
          </a:prstGeom>
          <a:noFill/>
        </p:spPr>
        <p:txBody>
          <a:bodyPr wrap="square" rtlCol="0">
            <a:spAutoFit/>
          </a:bodyPr>
          <a:lstStyle/>
          <a:p>
            <a:pPr algn="ctr">
              <a:spcAft>
                <a:spcPts val="1333"/>
              </a:spcAft>
            </a:pPr>
            <a:r>
              <a:rPr lang="en-US" sz="4000" b="1" dirty="0"/>
              <a:t>Example: English word “spoil” </a:t>
            </a:r>
          </a:p>
        </p:txBody>
      </p:sp>
      <p:sp>
        <p:nvSpPr>
          <p:cNvPr id="4" name="TextBox 3">
            <a:extLst>
              <a:ext uri="{FF2B5EF4-FFF2-40B4-BE49-F238E27FC236}">
                <a16:creationId xmlns:a16="http://schemas.microsoft.com/office/drawing/2014/main" id="{CE46984E-2365-DE45-8134-2E72D9BA85F1}"/>
              </a:ext>
            </a:extLst>
          </p:cNvPr>
          <p:cNvSpPr txBox="1"/>
          <p:nvPr/>
        </p:nvSpPr>
        <p:spPr>
          <a:xfrm>
            <a:off x="-1" y="2571683"/>
            <a:ext cx="9144001" cy="2577198"/>
          </a:xfrm>
          <a:prstGeom prst="rect">
            <a:avLst/>
          </a:prstGeom>
          <a:noFill/>
        </p:spPr>
        <p:txBody>
          <a:bodyPr wrap="square" numCol="1" rtlCol="0">
            <a:noAutofit/>
          </a:bodyPr>
          <a:lstStyle/>
          <a:p>
            <a:pPr algn="ctr">
              <a:spcAft>
                <a:spcPts val="1333"/>
              </a:spcAft>
            </a:pPr>
            <a:r>
              <a:rPr lang="en-US" sz="3400" b="1" dirty="0"/>
              <a:t>While all of these meanings share a common conceptual basis describing the </a:t>
            </a:r>
            <a:r>
              <a:rPr lang="en-US" sz="3400" b="1" i="1" dirty="0"/>
              <a:t>degrading of something</a:t>
            </a:r>
            <a:r>
              <a:rPr lang="en-US" sz="3400" b="1" dirty="0"/>
              <a:t>, if we applied all meanings to every use of the word it would result in nonsense. </a:t>
            </a:r>
          </a:p>
        </p:txBody>
      </p:sp>
    </p:spTree>
    <p:extLst>
      <p:ext uri="{BB962C8B-B14F-4D97-AF65-F5344CB8AC3E}">
        <p14:creationId xmlns:p14="http://schemas.microsoft.com/office/powerpoint/2010/main" val="17713539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829" y="1679097"/>
            <a:ext cx="9161220" cy="707886"/>
          </a:xfrm>
          <a:prstGeom prst="rect">
            <a:avLst/>
          </a:prstGeom>
          <a:noFill/>
        </p:spPr>
        <p:txBody>
          <a:bodyPr wrap="square" rtlCol="0">
            <a:spAutoFit/>
          </a:bodyPr>
          <a:lstStyle/>
          <a:p>
            <a:pPr algn="ctr">
              <a:spcAft>
                <a:spcPts val="1333"/>
              </a:spcAft>
            </a:pPr>
            <a:r>
              <a:rPr lang="en-US" sz="4000" b="1" dirty="0"/>
              <a:t>Example: English word “spoil” </a:t>
            </a:r>
          </a:p>
        </p:txBody>
      </p:sp>
      <p:sp>
        <p:nvSpPr>
          <p:cNvPr id="4" name="TextBox 3">
            <a:extLst>
              <a:ext uri="{FF2B5EF4-FFF2-40B4-BE49-F238E27FC236}">
                <a16:creationId xmlns:a16="http://schemas.microsoft.com/office/drawing/2014/main" id="{CE46984E-2365-DE45-8134-2E72D9BA85F1}"/>
              </a:ext>
            </a:extLst>
          </p:cNvPr>
          <p:cNvSpPr txBox="1"/>
          <p:nvPr/>
        </p:nvSpPr>
        <p:spPr>
          <a:xfrm>
            <a:off x="0" y="2875797"/>
            <a:ext cx="9144000" cy="2273084"/>
          </a:xfrm>
          <a:prstGeom prst="rect">
            <a:avLst/>
          </a:prstGeom>
          <a:noFill/>
        </p:spPr>
        <p:txBody>
          <a:bodyPr wrap="square" numCol="1" rtlCol="0">
            <a:noAutofit/>
          </a:bodyPr>
          <a:lstStyle/>
          <a:p>
            <a:pPr algn="ctr">
              <a:spcAft>
                <a:spcPts val="1333"/>
              </a:spcAft>
            </a:pPr>
            <a:r>
              <a:rPr lang="en-US" sz="3556" b="1" dirty="0"/>
              <a:t>The sense intended in each use must be determined by contextual indicators. </a:t>
            </a:r>
          </a:p>
        </p:txBody>
      </p:sp>
    </p:spTree>
    <p:extLst>
      <p:ext uri="{BB962C8B-B14F-4D97-AF65-F5344CB8AC3E}">
        <p14:creationId xmlns:p14="http://schemas.microsoft.com/office/powerpoint/2010/main" val="22173984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594101" y="3840137"/>
            <a:ext cx="7800814" cy="1186735"/>
          </a:xfrm>
          <a:prstGeom prst="rect">
            <a:avLst/>
          </a:prstGeom>
          <a:noFill/>
        </p:spPr>
        <p:txBody>
          <a:bodyPr wrap="square" rtlCol="0">
            <a:spAutoFit/>
          </a:bodyPr>
          <a:lstStyle/>
          <a:p>
            <a:pPr algn="ctr"/>
            <a:r>
              <a:rPr lang="en-US" sz="3556" b="1" dirty="0"/>
              <a:t>21 Videos</a:t>
            </a:r>
          </a:p>
          <a:p>
            <a:pPr algn="ctr"/>
            <a:r>
              <a:rPr lang="en-US" sz="3556" b="1" dirty="0"/>
              <a:t>Two are called “Video Number Ten”</a:t>
            </a:r>
            <a:endParaRPr lang="en-US" sz="3111" b="1" dirty="0"/>
          </a:p>
        </p:txBody>
      </p:sp>
      <p:pic>
        <p:nvPicPr>
          <p:cNvPr id="4" name="Picture 3">
            <a:extLst>
              <a:ext uri="{FF2B5EF4-FFF2-40B4-BE49-F238E27FC236}">
                <a16:creationId xmlns:a16="http://schemas.microsoft.com/office/drawing/2014/main" id="{3D0AAED7-E29D-CF43-9B9A-13C2213DF09C}"/>
              </a:ext>
            </a:extLst>
          </p:cNvPr>
          <p:cNvPicPr>
            <a:picLocks noChangeAspect="1"/>
          </p:cNvPicPr>
          <p:nvPr/>
        </p:nvPicPr>
        <p:blipFill>
          <a:blip r:embed="rId2"/>
          <a:stretch>
            <a:fillRect/>
          </a:stretch>
        </p:blipFill>
        <p:spPr>
          <a:xfrm>
            <a:off x="1831554" y="380610"/>
            <a:ext cx="5369684" cy="3097897"/>
          </a:xfrm>
          <a:prstGeom prst="rect">
            <a:avLst/>
          </a:prstGeom>
          <a:effectLst>
            <a:outerShdw blurRad="165100" dist="38100" dir="2700000" sx="103000" sy="103000" algn="tl" rotWithShape="0">
              <a:prstClr val="black">
                <a:alpha val="40000"/>
              </a:prstClr>
            </a:outerShdw>
          </a:effectLst>
        </p:spPr>
      </p:pic>
    </p:spTree>
    <p:extLst>
      <p:ext uri="{BB962C8B-B14F-4D97-AF65-F5344CB8AC3E}">
        <p14:creationId xmlns:p14="http://schemas.microsoft.com/office/powerpoint/2010/main" val="6555242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5" y="1575774"/>
            <a:ext cx="8547653" cy="3458126"/>
          </a:xfrm>
          <a:prstGeom prst="rect">
            <a:avLst/>
          </a:prstGeom>
          <a:noFill/>
        </p:spPr>
        <p:txBody>
          <a:bodyPr wrap="square" rtlCol="0">
            <a:spAutoFit/>
          </a:bodyPr>
          <a:lstStyle/>
          <a:p>
            <a:pPr algn="ctr">
              <a:spcAft>
                <a:spcPts val="1333"/>
              </a:spcAft>
            </a:pPr>
            <a:r>
              <a:rPr lang="en-US" sz="3556" b="1" dirty="0"/>
              <a:t>Contrary to Preston’s charges:</a:t>
            </a:r>
          </a:p>
          <a:p>
            <a:pPr algn="ctr">
              <a:spcAft>
                <a:spcPts val="1333"/>
              </a:spcAft>
            </a:pPr>
            <a:r>
              <a:rPr lang="en-US" sz="2800" b="1" dirty="0"/>
              <a:t> My surveys of </a:t>
            </a:r>
            <a:r>
              <a:rPr lang="en-US" sz="2800" b="1" i="1" dirty="0" err="1"/>
              <a:t>acharith</a:t>
            </a:r>
            <a:r>
              <a:rPr lang="en-US" sz="2800" b="1" i="1" dirty="0"/>
              <a:t>, </a:t>
            </a:r>
            <a:r>
              <a:rPr lang="en-US" sz="2800" b="1" dirty="0"/>
              <a:t>and </a:t>
            </a:r>
            <a:r>
              <a:rPr lang="en-US" sz="2800" b="1" i="1" dirty="0" err="1"/>
              <a:t>stoicheia</a:t>
            </a:r>
            <a:r>
              <a:rPr lang="en-US" sz="2800" b="1" dirty="0"/>
              <a:t> (“elements”), </a:t>
            </a:r>
            <a:r>
              <a:rPr lang="en-US" sz="2800" b="1" i="1" dirty="0"/>
              <a:t>parousia</a:t>
            </a:r>
            <a:r>
              <a:rPr lang="en-US" sz="2800" b="1" dirty="0"/>
              <a:t> (“coming”), and </a:t>
            </a:r>
            <a:r>
              <a:rPr lang="en-US" sz="2800" b="1" i="1" dirty="0" err="1"/>
              <a:t>eutheōs</a:t>
            </a:r>
            <a:r>
              <a:rPr lang="en-US" sz="2800" b="1" dirty="0"/>
              <a:t> (“immediately”), do not argue that all meanings apply in every instance.</a:t>
            </a:r>
          </a:p>
          <a:p>
            <a:pPr algn="ctr">
              <a:spcAft>
                <a:spcPts val="1333"/>
              </a:spcAft>
            </a:pPr>
            <a:r>
              <a:rPr lang="en-US" sz="3333" b="1" dirty="0"/>
              <a:t>Quite the contrary! </a:t>
            </a:r>
          </a:p>
          <a:p>
            <a:pPr algn="ctr">
              <a:spcAft>
                <a:spcPts val="1333"/>
              </a:spcAft>
            </a:pPr>
            <a:r>
              <a:rPr lang="en-US" sz="3333" b="1" dirty="0"/>
              <a:t>I argue that context must determine meaning.</a:t>
            </a:r>
          </a:p>
        </p:txBody>
      </p:sp>
    </p:spTree>
    <p:extLst>
      <p:ext uri="{BB962C8B-B14F-4D97-AF65-F5344CB8AC3E}">
        <p14:creationId xmlns:p14="http://schemas.microsoft.com/office/powerpoint/2010/main" val="15086977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5" y="1575774"/>
            <a:ext cx="8521147" cy="3537443"/>
          </a:xfrm>
          <a:prstGeom prst="rect">
            <a:avLst/>
          </a:prstGeom>
          <a:noFill/>
        </p:spPr>
        <p:txBody>
          <a:bodyPr wrap="square" rtlCol="0">
            <a:spAutoFit/>
          </a:bodyPr>
          <a:lstStyle/>
          <a:p>
            <a:pPr algn="ctr">
              <a:spcAft>
                <a:spcPts val="1333"/>
              </a:spcAft>
            </a:pPr>
            <a:r>
              <a:rPr lang="en-US" sz="3556" b="1" dirty="0"/>
              <a:t>Contrary to Preston’s charges:</a:t>
            </a:r>
          </a:p>
          <a:p>
            <a:pPr algn="ctr">
              <a:spcAft>
                <a:spcPts val="1333"/>
              </a:spcAft>
            </a:pPr>
            <a:r>
              <a:rPr lang="en-US" sz="3333" b="1" dirty="0"/>
              <a:t> I do address what the conceptual basis of these words can teach us about their meaning.</a:t>
            </a:r>
          </a:p>
          <a:p>
            <a:pPr algn="ctr">
              <a:spcAft>
                <a:spcPts val="1333"/>
              </a:spcAft>
            </a:pPr>
            <a:r>
              <a:rPr lang="en-US" sz="3333" b="1" dirty="0"/>
              <a:t>In most cases, it shows that the meaning is far broader than the narrow subjective definitions Full-preterists try to impose upon them.</a:t>
            </a:r>
          </a:p>
        </p:txBody>
      </p:sp>
    </p:spTree>
    <p:extLst>
      <p:ext uri="{BB962C8B-B14F-4D97-AF65-F5344CB8AC3E}">
        <p14:creationId xmlns:p14="http://schemas.microsoft.com/office/powerpoint/2010/main" val="3610793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799" y="1747978"/>
            <a:ext cx="8507897" cy="2554545"/>
          </a:xfrm>
          <a:prstGeom prst="rect">
            <a:avLst/>
          </a:prstGeom>
          <a:noFill/>
        </p:spPr>
        <p:txBody>
          <a:bodyPr wrap="square" rtlCol="0">
            <a:spAutoFit/>
          </a:bodyPr>
          <a:lstStyle/>
          <a:p>
            <a:pPr algn="ctr">
              <a:spcAft>
                <a:spcPts val="1333"/>
              </a:spcAft>
            </a:pPr>
            <a:r>
              <a:rPr lang="en-US" sz="3200" b="1" dirty="0"/>
              <a:t>So, although </a:t>
            </a:r>
            <a:r>
              <a:rPr lang="en-US" sz="3200" b="1" i="1" dirty="0" err="1"/>
              <a:t>acharith</a:t>
            </a:r>
            <a:r>
              <a:rPr lang="en-US" sz="3200" b="1" dirty="0"/>
              <a:t> can mean “end,” since its conceptual basis describes what comes </a:t>
            </a:r>
            <a:r>
              <a:rPr lang="en-US" sz="3200" b="1" i="1" dirty="0"/>
              <a:t>afterwards</a:t>
            </a:r>
            <a:r>
              <a:rPr lang="en-US" sz="3200" b="1" dirty="0"/>
              <a:t> and it is used more generally in 31:29, it precludes us from arbitrarily applying it to AD 70 when the context does not specify that.</a:t>
            </a:r>
          </a:p>
        </p:txBody>
      </p:sp>
    </p:spTree>
    <p:extLst>
      <p:ext uri="{BB962C8B-B14F-4D97-AF65-F5344CB8AC3E}">
        <p14:creationId xmlns:p14="http://schemas.microsoft.com/office/powerpoint/2010/main" val="7378507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91548" y="1541335"/>
            <a:ext cx="8494644" cy="3583032"/>
          </a:xfrm>
          <a:prstGeom prst="rect">
            <a:avLst/>
          </a:prstGeom>
          <a:noFill/>
        </p:spPr>
        <p:txBody>
          <a:bodyPr wrap="square" rtlCol="0">
            <a:spAutoFit/>
          </a:bodyPr>
          <a:lstStyle/>
          <a:p>
            <a:pPr algn="ctr">
              <a:spcAft>
                <a:spcPts val="1333"/>
              </a:spcAft>
            </a:pPr>
            <a:r>
              <a:rPr lang="en-US" sz="3200" b="1" dirty="0"/>
              <a:t>Preston appeals several times to the Septuagint (LXX) reading in Deuteronomy 31:29, </a:t>
            </a:r>
            <a:r>
              <a:rPr lang="en-US" sz="3200" b="1" i="1" dirty="0"/>
              <a:t>eschaton </a:t>
            </a:r>
            <a:r>
              <a:rPr lang="en-US" sz="3200" b="1" i="1" dirty="0" err="1"/>
              <a:t>tōn</a:t>
            </a:r>
            <a:r>
              <a:rPr lang="en-US" sz="3200" b="1" i="1" dirty="0"/>
              <a:t> </a:t>
            </a:r>
            <a:r>
              <a:rPr lang="en-US" sz="3200" b="1" i="1" dirty="0" err="1"/>
              <a:t>hemerōn</a:t>
            </a:r>
            <a:r>
              <a:rPr lang="en-US" sz="3200" b="1" dirty="0"/>
              <a:t> “(the) last of the days.”</a:t>
            </a:r>
          </a:p>
          <a:p>
            <a:pPr algn="ctr">
              <a:spcAft>
                <a:spcPts val="1333"/>
              </a:spcAft>
            </a:pPr>
            <a:r>
              <a:rPr lang="en-US" sz="3000" b="1" dirty="0"/>
              <a:t>Argues that the different wording in Deuteronomy 32:20 </a:t>
            </a:r>
            <a:r>
              <a:rPr lang="en-US" sz="3000" b="1" i="1" dirty="0"/>
              <a:t>ep’ </a:t>
            </a:r>
            <a:r>
              <a:rPr lang="en-US" sz="3000" b="1" i="1" dirty="0" err="1"/>
              <a:t>eschatōn</a:t>
            </a:r>
            <a:r>
              <a:rPr lang="en-US" sz="3000" b="1" i="1" dirty="0"/>
              <a:t> </a:t>
            </a:r>
            <a:r>
              <a:rPr lang="en-US" sz="3000" b="1" dirty="0"/>
              <a:t>“in the last [days]” (Brenton) and 32:29  </a:t>
            </a:r>
            <a:r>
              <a:rPr lang="en-US" sz="3000" b="1" i="1" dirty="0"/>
              <a:t>ton </a:t>
            </a:r>
            <a:r>
              <a:rPr lang="en-US" sz="3000" b="1" i="1" dirty="0" err="1"/>
              <a:t>epionta</a:t>
            </a:r>
            <a:r>
              <a:rPr lang="en-US" sz="3000" b="1" i="1" dirty="0"/>
              <a:t> </a:t>
            </a:r>
            <a:r>
              <a:rPr lang="en-US" sz="3000" b="1" i="1" dirty="0" err="1"/>
              <a:t>chronon</a:t>
            </a:r>
            <a:r>
              <a:rPr lang="en-US" sz="3000" b="1" i="1" dirty="0"/>
              <a:t> </a:t>
            </a:r>
            <a:r>
              <a:rPr lang="en-US" sz="3000" b="1" dirty="0"/>
              <a:t>“the time to come” distinguishes it from the sense used in 31:29.</a:t>
            </a:r>
          </a:p>
        </p:txBody>
      </p:sp>
    </p:spTree>
    <p:extLst>
      <p:ext uri="{BB962C8B-B14F-4D97-AF65-F5344CB8AC3E}">
        <p14:creationId xmlns:p14="http://schemas.microsoft.com/office/powerpoint/2010/main" val="25393467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4557" y="1541335"/>
            <a:ext cx="8428382" cy="3063403"/>
          </a:xfrm>
          <a:prstGeom prst="rect">
            <a:avLst/>
          </a:prstGeom>
          <a:noFill/>
        </p:spPr>
        <p:txBody>
          <a:bodyPr wrap="square" rtlCol="0">
            <a:spAutoFit/>
          </a:bodyPr>
          <a:lstStyle/>
          <a:p>
            <a:pPr algn="ctr">
              <a:spcAft>
                <a:spcPts val="1333"/>
              </a:spcAft>
            </a:pPr>
            <a:r>
              <a:rPr lang="en-US" sz="4000" b="1" dirty="0"/>
              <a:t>That doesn’t help his argument. </a:t>
            </a:r>
          </a:p>
          <a:p>
            <a:pPr algn="ctr">
              <a:spcAft>
                <a:spcPts val="1333"/>
              </a:spcAft>
            </a:pPr>
            <a:r>
              <a:rPr lang="en-US" sz="3556" b="1" dirty="0"/>
              <a:t>The wording in 32:20 and 29 in the LXX is even more general than the Hebrew and does not limit the focus of the song to the specific AD 70 “end” he imagines.</a:t>
            </a:r>
          </a:p>
        </p:txBody>
      </p:sp>
    </p:spTree>
    <p:extLst>
      <p:ext uri="{BB962C8B-B14F-4D97-AF65-F5344CB8AC3E}">
        <p14:creationId xmlns:p14="http://schemas.microsoft.com/office/powerpoint/2010/main" val="1422407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18051" y="1541335"/>
            <a:ext cx="8494645" cy="2995051"/>
          </a:xfrm>
          <a:prstGeom prst="rect">
            <a:avLst/>
          </a:prstGeom>
          <a:noFill/>
        </p:spPr>
        <p:txBody>
          <a:bodyPr wrap="square" rtlCol="0">
            <a:spAutoFit/>
          </a:bodyPr>
          <a:lstStyle/>
          <a:p>
            <a:pPr algn="ctr">
              <a:spcAft>
                <a:spcPts val="1333"/>
              </a:spcAft>
            </a:pPr>
            <a:r>
              <a:rPr lang="en-US" sz="3556" b="1" dirty="0"/>
              <a:t>Preston should consider how the LXX renders this same phrase in Genesis 49:1. </a:t>
            </a:r>
            <a:endParaRPr lang="en-US" sz="4000" b="1" dirty="0"/>
          </a:p>
          <a:p>
            <a:pPr algn="ctr">
              <a:spcAft>
                <a:spcPts val="1333"/>
              </a:spcAft>
            </a:pPr>
            <a:r>
              <a:rPr lang="en-US" sz="3556" b="1" dirty="0"/>
              <a:t>As Jacob begins his prophecy to his sons of “what will happen to you at the last of the days (</a:t>
            </a:r>
            <a:r>
              <a:rPr lang="en-US" sz="3556" b="1" i="1" dirty="0"/>
              <a:t>eschaton </a:t>
            </a:r>
            <a:r>
              <a:rPr lang="en-US" sz="3556" b="1" i="1" dirty="0" err="1"/>
              <a:t>tōn</a:t>
            </a:r>
            <a:r>
              <a:rPr lang="en-US" sz="3556" b="1" i="1" dirty="0"/>
              <a:t> </a:t>
            </a:r>
            <a:r>
              <a:rPr lang="en-US" sz="3556" b="1" i="1" dirty="0" err="1"/>
              <a:t>hemerōn</a:t>
            </a:r>
            <a:r>
              <a:rPr lang="en-US" sz="3556" b="1" dirty="0"/>
              <a:t>)” (NETS). </a:t>
            </a:r>
            <a:endParaRPr lang="en-US" sz="3111" b="1" dirty="0"/>
          </a:p>
        </p:txBody>
      </p:sp>
    </p:spTree>
    <p:extLst>
      <p:ext uri="{BB962C8B-B14F-4D97-AF65-F5344CB8AC3E}">
        <p14:creationId xmlns:p14="http://schemas.microsoft.com/office/powerpoint/2010/main" val="4182099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91548" y="1782419"/>
            <a:ext cx="8481392" cy="2999219"/>
          </a:xfrm>
          <a:prstGeom prst="rect">
            <a:avLst/>
          </a:prstGeom>
          <a:noFill/>
        </p:spPr>
        <p:txBody>
          <a:bodyPr wrap="square" rtlCol="0">
            <a:spAutoFit/>
          </a:bodyPr>
          <a:lstStyle/>
          <a:p>
            <a:pPr algn="ctr">
              <a:spcAft>
                <a:spcPts val="1333"/>
              </a:spcAft>
            </a:pPr>
            <a:r>
              <a:rPr lang="en-US" sz="3778" b="1" dirty="0"/>
              <a:t>Like the Song of Moses, Jacob’s prophecies refer to the future of his descendants generally throughout their history, not to AD 70 specifically or exclusively.</a:t>
            </a:r>
          </a:p>
        </p:txBody>
      </p:sp>
    </p:spTree>
    <p:extLst>
      <p:ext uri="{BB962C8B-B14F-4D97-AF65-F5344CB8AC3E}">
        <p14:creationId xmlns:p14="http://schemas.microsoft.com/office/powerpoint/2010/main" val="19152566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44557" y="1816859"/>
            <a:ext cx="8415130" cy="2708434"/>
          </a:xfrm>
          <a:prstGeom prst="rect">
            <a:avLst/>
          </a:prstGeom>
          <a:noFill/>
        </p:spPr>
        <p:txBody>
          <a:bodyPr wrap="square" rtlCol="0">
            <a:spAutoFit/>
          </a:bodyPr>
          <a:lstStyle/>
          <a:p>
            <a:pPr algn="ctr">
              <a:spcAft>
                <a:spcPts val="1333"/>
              </a:spcAft>
            </a:pPr>
            <a:r>
              <a:rPr lang="en-US" sz="3400" b="1" dirty="0"/>
              <a:t>In the case of </a:t>
            </a:r>
            <a:r>
              <a:rPr lang="en-US" sz="3400" b="1" i="1" dirty="0"/>
              <a:t>parousia</a:t>
            </a:r>
            <a:r>
              <a:rPr lang="en-US" sz="3400" b="1" dirty="0"/>
              <a:t> (“coming”), ironically it is Full-preterists (and unfortunately even some partial preterists) that broaden the meaning of the word beyond what can be found in any biblical or extra-biblical sources. </a:t>
            </a:r>
          </a:p>
        </p:txBody>
      </p:sp>
    </p:spTree>
    <p:extLst>
      <p:ext uri="{BB962C8B-B14F-4D97-AF65-F5344CB8AC3E}">
        <p14:creationId xmlns:p14="http://schemas.microsoft.com/office/powerpoint/2010/main" val="4149059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124198" y="533831"/>
            <a:ext cx="4752814" cy="4773230"/>
          </a:xfrm>
          <a:prstGeom prst="rect">
            <a:avLst/>
          </a:prstGeom>
          <a:noFill/>
        </p:spPr>
        <p:txBody>
          <a:bodyPr wrap="square" rtlCol="0">
            <a:spAutoFit/>
          </a:bodyPr>
          <a:lstStyle/>
          <a:p>
            <a:pPr>
              <a:spcAft>
                <a:spcPts val="1333"/>
              </a:spcAft>
            </a:pPr>
            <a:r>
              <a:rPr lang="en-US" sz="2889" b="1" dirty="0"/>
              <a:t>For survey of </a:t>
            </a:r>
            <a:r>
              <a:rPr lang="en-US" sz="2889" b="1" i="1" dirty="0"/>
              <a:t>parousia </a:t>
            </a:r>
            <a:r>
              <a:rPr lang="en-US" sz="2889" b="1" dirty="0"/>
              <a:t>see </a:t>
            </a:r>
            <a:r>
              <a:rPr lang="en-US" sz="2889" b="1" i="1" dirty="0"/>
              <a:t>“What Is the Focus of the Mount of Olives Discourse?” </a:t>
            </a:r>
            <a:r>
              <a:rPr lang="en-US" sz="2889" b="1" dirty="0"/>
              <a:t>by Kyle Pope</a:t>
            </a:r>
          </a:p>
          <a:p>
            <a:r>
              <a:rPr lang="en-US" sz="3111" b="1" dirty="0"/>
              <a:t>In </a:t>
            </a:r>
            <a:r>
              <a:rPr lang="en-US" sz="3111" b="1" i="1" dirty="0"/>
              <a:t>“When Will These Things Be?”: Questions on Eschatology, </a:t>
            </a:r>
            <a:r>
              <a:rPr lang="en-US" sz="3111" b="1" dirty="0"/>
              <a:t>eds. Mark Mayberry and Kyle Pope</a:t>
            </a:r>
            <a:r>
              <a:rPr lang="en-US" sz="3111" b="1" i="1" dirty="0"/>
              <a:t>  </a:t>
            </a:r>
            <a:r>
              <a:rPr lang="en-US" sz="2667" dirty="0"/>
              <a:t>(Athens, AL: Truth Publications, Inc., 2020, 343-370)</a:t>
            </a:r>
            <a:endParaRPr lang="en-US" sz="3111"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746517" y="710256"/>
            <a:ext cx="2898868" cy="4348301"/>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1849710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E674B2-EA81-8D4E-86A1-FD9101FDA74D}"/>
              </a:ext>
            </a:extLst>
          </p:cNvPr>
          <p:cNvSpPr txBox="1"/>
          <p:nvPr/>
        </p:nvSpPr>
        <p:spPr>
          <a:xfrm>
            <a:off x="4097694" y="774915"/>
            <a:ext cx="4752814" cy="4328621"/>
          </a:xfrm>
          <a:prstGeom prst="rect">
            <a:avLst/>
          </a:prstGeom>
          <a:noFill/>
        </p:spPr>
        <p:txBody>
          <a:bodyPr wrap="square" rtlCol="0">
            <a:spAutoFit/>
          </a:bodyPr>
          <a:lstStyle/>
          <a:p>
            <a:pPr>
              <a:spcAft>
                <a:spcPts val="1333"/>
              </a:spcAft>
            </a:pPr>
            <a:r>
              <a:rPr lang="en-US" sz="2889" b="1" dirty="0"/>
              <a:t>For survey of </a:t>
            </a:r>
            <a:r>
              <a:rPr lang="en-US" sz="2889" b="1" i="1" dirty="0" err="1"/>
              <a:t>eutheōs</a:t>
            </a:r>
            <a:r>
              <a:rPr lang="en-US" sz="2889" b="1" dirty="0"/>
              <a:t> see </a:t>
            </a:r>
            <a:r>
              <a:rPr lang="en-US" sz="2889" b="1" i="1" dirty="0"/>
              <a:t>“Is Matthew 24:34 a Transition Verse?” </a:t>
            </a:r>
            <a:r>
              <a:rPr lang="en-US" sz="2889" b="1" dirty="0"/>
              <a:t>by Kyle Pope</a:t>
            </a:r>
          </a:p>
          <a:p>
            <a:r>
              <a:rPr lang="en-US" sz="3111" b="1" dirty="0"/>
              <a:t>In </a:t>
            </a:r>
            <a:r>
              <a:rPr lang="en-US" sz="3111" b="1" i="1" dirty="0"/>
              <a:t>“When Will These Things Be?”: Questions on Eschatology (Study Guide), </a:t>
            </a:r>
            <a:r>
              <a:rPr lang="en-US" sz="3111" b="1" dirty="0"/>
              <a:t>by Kyle Pope</a:t>
            </a:r>
            <a:r>
              <a:rPr lang="en-US" sz="3111" b="1" i="1" dirty="0"/>
              <a:t>  </a:t>
            </a:r>
            <a:r>
              <a:rPr lang="en-US" sz="2667" dirty="0"/>
              <a:t>(Athens, AL: Truth Publications, Inc., 2021, 253-263)</a:t>
            </a:r>
            <a:endParaRPr lang="en-US" sz="3111" dirty="0"/>
          </a:p>
        </p:txBody>
      </p:sp>
      <p:pic>
        <p:nvPicPr>
          <p:cNvPr id="15" name="Picture 14">
            <a:extLst>
              <a:ext uri="{FF2B5EF4-FFF2-40B4-BE49-F238E27FC236}">
                <a16:creationId xmlns:a16="http://schemas.microsoft.com/office/drawing/2014/main" id="{27591E21-BFC7-8B4B-BE0D-6C8BB5E33595}"/>
              </a:ext>
            </a:extLst>
          </p:cNvPr>
          <p:cNvPicPr>
            <a:picLocks noChangeAspect="1"/>
          </p:cNvPicPr>
          <p:nvPr/>
        </p:nvPicPr>
        <p:blipFill>
          <a:blip r:embed="rId3"/>
          <a:srcRect/>
          <a:stretch/>
        </p:blipFill>
        <p:spPr>
          <a:xfrm>
            <a:off x="746517" y="712668"/>
            <a:ext cx="2898868" cy="4343476"/>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6970346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1791" y="1653153"/>
            <a:ext cx="8600661" cy="2698175"/>
          </a:xfrm>
          <a:prstGeom prst="rect">
            <a:avLst/>
          </a:prstGeom>
          <a:noFill/>
        </p:spPr>
        <p:txBody>
          <a:bodyPr wrap="square" rtlCol="0">
            <a:spAutoFit/>
          </a:bodyPr>
          <a:lstStyle/>
          <a:p>
            <a:pPr algn="ctr">
              <a:spcAft>
                <a:spcPts val="2000"/>
              </a:spcAft>
            </a:pPr>
            <a:r>
              <a:rPr lang="en-US" sz="3400" b="1" dirty="0"/>
              <a:t>This Video: Website (</a:t>
            </a:r>
            <a:r>
              <a:rPr lang="en-US" sz="3400" b="1" dirty="0" err="1"/>
              <a:t>www.olsenpark.com</a:t>
            </a:r>
            <a:r>
              <a:rPr lang="en-US" sz="3400" b="1" dirty="0"/>
              <a:t>) and Facebook page Olsen Park church of Christ</a:t>
            </a:r>
          </a:p>
          <a:p>
            <a:pPr algn="ctr">
              <a:spcAft>
                <a:spcPts val="2000"/>
              </a:spcAft>
            </a:pPr>
            <a:r>
              <a:rPr lang="en-US" sz="3400" b="1" dirty="0"/>
              <a:t>Written Text of Video</a:t>
            </a:r>
          </a:p>
          <a:p>
            <a:pPr algn="ctr">
              <a:spcAft>
                <a:spcPts val="2000"/>
              </a:spcAft>
            </a:pPr>
            <a:r>
              <a:rPr lang="en-US" sz="3400" b="1" dirty="0"/>
              <a:t>Summary Article: </a:t>
            </a:r>
            <a:r>
              <a:rPr lang="en-US" sz="3400" b="1" i="1" dirty="0"/>
              <a:t>Truth </a:t>
            </a:r>
            <a:r>
              <a:rPr lang="en-US" sz="3400" b="1" i="1"/>
              <a:t>Magazine </a:t>
            </a:r>
            <a:r>
              <a:rPr lang="en-US" sz="3400" b="1"/>
              <a:t>April 2022</a:t>
            </a:r>
            <a:endParaRPr lang="en-US" sz="3400" dirty="0"/>
          </a:p>
        </p:txBody>
      </p:sp>
    </p:spTree>
    <p:extLst>
      <p:ext uri="{BB962C8B-B14F-4D97-AF65-F5344CB8AC3E}">
        <p14:creationId xmlns:p14="http://schemas.microsoft.com/office/powerpoint/2010/main" val="3547613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uiExpand="1" build="p" bldLvl="2"/>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1046922" y="1994204"/>
            <a:ext cx="6969148" cy="1938992"/>
          </a:xfrm>
          <a:prstGeom prst="rect">
            <a:avLst/>
          </a:prstGeom>
          <a:noFill/>
        </p:spPr>
        <p:txBody>
          <a:bodyPr wrap="square" rtlCol="0">
            <a:spAutoFit/>
          </a:bodyPr>
          <a:lstStyle/>
          <a:p>
            <a:pPr algn="ctr">
              <a:spcAft>
                <a:spcPts val="2000"/>
              </a:spcAft>
            </a:pPr>
            <a:r>
              <a:rPr lang="en-US" sz="6000" b="1" dirty="0"/>
              <a:t>Melting of the Elements</a:t>
            </a:r>
            <a:endParaRPr lang="en-US" sz="6000" dirty="0"/>
          </a:p>
        </p:txBody>
      </p:sp>
    </p:spTree>
    <p:extLst>
      <p:ext uri="{BB962C8B-B14F-4D97-AF65-F5344CB8AC3E}">
        <p14:creationId xmlns:p14="http://schemas.microsoft.com/office/powerpoint/2010/main" val="4259013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800" y="1816860"/>
            <a:ext cx="8494644" cy="2731773"/>
          </a:xfrm>
          <a:prstGeom prst="rect">
            <a:avLst/>
          </a:prstGeom>
          <a:noFill/>
        </p:spPr>
        <p:txBody>
          <a:bodyPr wrap="square" rtlCol="0">
            <a:spAutoFit/>
          </a:bodyPr>
          <a:lstStyle/>
          <a:p>
            <a:pPr algn="ctr">
              <a:spcAft>
                <a:spcPts val="1333"/>
              </a:spcAft>
            </a:pPr>
            <a:r>
              <a:rPr lang="en-US" sz="2667" b="1" dirty="0"/>
              <a:t>When Preston charges me with ITTF it is an attempt to reject evidence I offer that broadens the conceptual basis of words beyond the narrow, subjective application Full-preterists try to impose upon their use in specific texts.</a:t>
            </a:r>
            <a:endParaRPr lang="en-US" sz="3556" b="1" dirty="0"/>
          </a:p>
          <a:p>
            <a:pPr algn="ctr">
              <a:spcAft>
                <a:spcPts val="1333"/>
              </a:spcAft>
            </a:pPr>
            <a:r>
              <a:rPr lang="en-US" sz="2700" b="1" dirty="0"/>
              <a:t>If </a:t>
            </a:r>
            <a:r>
              <a:rPr lang="en-US" sz="2700" b="1" i="1" dirty="0" err="1"/>
              <a:t>acharith</a:t>
            </a:r>
            <a:r>
              <a:rPr lang="en-US" sz="2700" b="1" dirty="0"/>
              <a:t> doesn’t exclusively mean “the end” then it becomes harder for Preston to argue that it means AD 70.</a:t>
            </a:r>
          </a:p>
        </p:txBody>
      </p:sp>
    </p:spTree>
    <p:extLst>
      <p:ext uri="{BB962C8B-B14F-4D97-AF65-F5344CB8AC3E}">
        <p14:creationId xmlns:p14="http://schemas.microsoft.com/office/powerpoint/2010/main" val="33085556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98106"/>
            <a:ext cx="8441636" cy="3709221"/>
          </a:xfrm>
          <a:prstGeom prst="rect">
            <a:avLst/>
          </a:prstGeom>
          <a:noFill/>
        </p:spPr>
        <p:txBody>
          <a:bodyPr wrap="square" rtlCol="0">
            <a:spAutoFit/>
          </a:bodyPr>
          <a:lstStyle/>
          <a:p>
            <a:pPr algn="ctr">
              <a:spcAft>
                <a:spcPts val="1333"/>
              </a:spcAft>
            </a:pPr>
            <a:r>
              <a:rPr lang="en-US" sz="2667" b="1" dirty="0"/>
              <a:t>In video fourteen, Preston makes the same charge in response to evidence I offer about the use of the Greek word </a:t>
            </a:r>
            <a:r>
              <a:rPr lang="en-US" sz="2667" b="1" i="1" dirty="0" err="1"/>
              <a:t>stoicheia</a:t>
            </a:r>
            <a:r>
              <a:rPr lang="en-US" sz="2667" b="1" dirty="0"/>
              <a:t> (“elements”).</a:t>
            </a:r>
          </a:p>
          <a:p>
            <a:pPr algn="ctr">
              <a:spcAft>
                <a:spcPts val="1333"/>
              </a:spcAft>
            </a:pPr>
            <a:r>
              <a:rPr lang="en-US" sz="2667" b="1" dirty="0"/>
              <a:t>In 2 Peter 3:10 and 12, Preston argues that it does not refer to the elements of the material universe but to the elements of the Jewish system. </a:t>
            </a:r>
          </a:p>
          <a:p>
            <a:pPr algn="ctr">
              <a:spcAft>
                <a:spcPts val="1333"/>
              </a:spcAft>
            </a:pPr>
            <a:r>
              <a:rPr lang="en-US" sz="2667" b="1" dirty="0"/>
              <a:t>He must make this argument or his view that the universe will never end collapses.</a:t>
            </a:r>
          </a:p>
        </p:txBody>
      </p:sp>
    </p:spTree>
    <p:extLst>
      <p:ext uri="{BB962C8B-B14F-4D97-AF65-F5344CB8AC3E}">
        <p14:creationId xmlns:p14="http://schemas.microsoft.com/office/powerpoint/2010/main" val="3708548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5" y="1698106"/>
            <a:ext cx="8547653" cy="2900794"/>
          </a:xfrm>
          <a:prstGeom prst="rect">
            <a:avLst/>
          </a:prstGeom>
          <a:noFill/>
        </p:spPr>
        <p:txBody>
          <a:bodyPr wrap="square" rtlCol="0">
            <a:spAutoFit/>
          </a:bodyPr>
          <a:lstStyle/>
          <a:p>
            <a:pPr algn="ctr">
              <a:spcAft>
                <a:spcPts val="1333"/>
              </a:spcAft>
            </a:pPr>
            <a:r>
              <a:rPr lang="en-US" sz="4000" b="1" dirty="0"/>
              <a:t>In the context. . .</a:t>
            </a:r>
            <a:r>
              <a:rPr lang="en-US" sz="3111" b="1" dirty="0"/>
              <a:t> </a:t>
            </a:r>
          </a:p>
          <a:p>
            <a:pPr algn="ctr">
              <a:spcAft>
                <a:spcPts val="1333"/>
              </a:spcAft>
            </a:pPr>
            <a:r>
              <a:rPr lang="en-US" sz="2750" b="1" dirty="0"/>
              <a:t>Text begins with a reference to God’s creation of heaven and earth “standing out of water and in the water” (3:5)</a:t>
            </a:r>
          </a:p>
          <a:p>
            <a:pPr algn="ctr">
              <a:spcAft>
                <a:spcPts val="1333"/>
              </a:spcAft>
            </a:pPr>
            <a:r>
              <a:rPr lang="en-US" sz="2750" b="1" dirty="0"/>
              <a:t>The world of the flood that perished “with water” (3:6)</a:t>
            </a:r>
          </a:p>
          <a:p>
            <a:pPr algn="ctr">
              <a:spcAft>
                <a:spcPts val="1333"/>
              </a:spcAft>
            </a:pPr>
            <a:r>
              <a:rPr lang="en-US" sz="2750" b="1" dirty="0"/>
              <a:t> The present heavens and earth “reserved for fire” (3:7). </a:t>
            </a:r>
          </a:p>
        </p:txBody>
      </p:sp>
    </p:spTree>
    <p:extLst>
      <p:ext uri="{BB962C8B-B14F-4D97-AF65-F5344CB8AC3E}">
        <p14:creationId xmlns:p14="http://schemas.microsoft.com/office/powerpoint/2010/main" val="27221876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799" y="1698106"/>
            <a:ext cx="8521149" cy="3605795"/>
          </a:xfrm>
          <a:prstGeom prst="rect">
            <a:avLst/>
          </a:prstGeom>
          <a:noFill/>
        </p:spPr>
        <p:txBody>
          <a:bodyPr wrap="square" rtlCol="0">
            <a:spAutoFit/>
          </a:bodyPr>
          <a:lstStyle/>
          <a:p>
            <a:pPr algn="ctr">
              <a:spcAft>
                <a:spcPts val="1333"/>
              </a:spcAft>
            </a:pPr>
            <a:r>
              <a:rPr lang="en-US" sz="4000" b="1" dirty="0"/>
              <a:t>In the context. . .</a:t>
            </a:r>
            <a:r>
              <a:rPr lang="en-US" sz="3111" b="1" dirty="0"/>
              <a:t> </a:t>
            </a:r>
          </a:p>
          <a:p>
            <a:pPr algn="ctr">
              <a:spcAft>
                <a:spcPts val="1333"/>
              </a:spcAft>
            </a:pPr>
            <a:r>
              <a:rPr lang="en-US" sz="3333" b="1" dirty="0"/>
              <a:t>In each case it is the material universe that is being addressed. </a:t>
            </a:r>
          </a:p>
          <a:p>
            <a:pPr algn="ctr">
              <a:spcAft>
                <a:spcPts val="1333"/>
              </a:spcAft>
            </a:pPr>
            <a:r>
              <a:rPr lang="en-US" sz="3333" b="1" dirty="0"/>
              <a:t>Only three verses later, it is the “elements” of this same material universe that Peter says will be burned up! </a:t>
            </a:r>
          </a:p>
        </p:txBody>
      </p:sp>
    </p:spTree>
    <p:extLst>
      <p:ext uri="{BB962C8B-B14F-4D97-AF65-F5344CB8AC3E}">
        <p14:creationId xmlns:p14="http://schemas.microsoft.com/office/powerpoint/2010/main" val="1898622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51791" y="1698105"/>
            <a:ext cx="8587409" cy="3233962"/>
          </a:xfrm>
          <a:prstGeom prst="rect">
            <a:avLst/>
          </a:prstGeom>
          <a:noFill/>
        </p:spPr>
        <p:txBody>
          <a:bodyPr wrap="square" rtlCol="0">
            <a:spAutoFit/>
          </a:bodyPr>
          <a:lstStyle/>
          <a:p>
            <a:pPr algn="ctr">
              <a:spcAft>
                <a:spcPts val="1333"/>
              </a:spcAft>
            </a:pPr>
            <a:r>
              <a:rPr lang="en-US" sz="3333" b="1" dirty="0"/>
              <a:t>In spite of this context, Preston not only argues that it is the elements of the Jewish system but asserts that every use of </a:t>
            </a:r>
            <a:r>
              <a:rPr lang="en-US" sz="3333" b="1" i="1" dirty="0" err="1"/>
              <a:t>stoicheia</a:t>
            </a:r>
            <a:r>
              <a:rPr lang="en-US" sz="3333" b="1" dirty="0"/>
              <a:t> in the NT must be interpreted that way! </a:t>
            </a:r>
          </a:p>
          <a:p>
            <a:pPr algn="ctr">
              <a:spcAft>
                <a:spcPts val="1333"/>
              </a:spcAft>
            </a:pPr>
            <a:r>
              <a:rPr lang="en-US" sz="3000" b="1" dirty="0"/>
              <a:t>I demonstrate in the book that </a:t>
            </a:r>
            <a:r>
              <a:rPr lang="en-US" sz="3000" b="1" i="1" dirty="0" err="1"/>
              <a:t>stoicheia</a:t>
            </a:r>
            <a:r>
              <a:rPr lang="en-US" sz="3000" b="1" dirty="0"/>
              <a:t> is used in a variety of ways in the NT as proven by the context. </a:t>
            </a:r>
          </a:p>
        </p:txBody>
      </p:sp>
    </p:spTree>
    <p:extLst>
      <p:ext uri="{BB962C8B-B14F-4D97-AF65-F5344CB8AC3E}">
        <p14:creationId xmlns:p14="http://schemas.microsoft.com/office/powerpoint/2010/main" val="3107711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31304" y="1698106"/>
            <a:ext cx="8428384" cy="2652906"/>
          </a:xfrm>
          <a:prstGeom prst="rect">
            <a:avLst/>
          </a:prstGeom>
          <a:noFill/>
        </p:spPr>
        <p:txBody>
          <a:bodyPr wrap="square" rtlCol="0">
            <a:spAutoFit/>
          </a:bodyPr>
          <a:lstStyle/>
          <a:p>
            <a:pPr algn="ctr">
              <a:spcAft>
                <a:spcPts val="1333"/>
              </a:spcAft>
            </a:pPr>
            <a:r>
              <a:rPr lang="en-US" sz="3556" b="1" dirty="0"/>
              <a:t>Nothing about that makes me guilty of ITTF. </a:t>
            </a:r>
          </a:p>
          <a:p>
            <a:pPr algn="ctr">
              <a:spcAft>
                <a:spcPts val="1333"/>
              </a:spcAft>
            </a:pPr>
            <a:r>
              <a:rPr lang="en-US" sz="4000" b="1" dirty="0"/>
              <a:t>If my argument about </a:t>
            </a:r>
            <a:r>
              <a:rPr lang="en-US" sz="4000" b="1" i="1" dirty="0" err="1"/>
              <a:t>acharith</a:t>
            </a:r>
            <a:r>
              <a:rPr lang="en-US" sz="4000" b="1" dirty="0"/>
              <a:t> is ITTF, what is Preston’s argument about </a:t>
            </a:r>
            <a:r>
              <a:rPr lang="en-US" sz="4000" b="1" i="1" dirty="0" err="1"/>
              <a:t>stoicheia</a:t>
            </a:r>
            <a:r>
              <a:rPr lang="en-US" sz="4000" b="1" dirty="0"/>
              <a:t>? </a:t>
            </a:r>
          </a:p>
        </p:txBody>
      </p:sp>
    </p:spTree>
    <p:extLst>
      <p:ext uri="{BB962C8B-B14F-4D97-AF65-F5344CB8AC3E}">
        <p14:creationId xmlns:p14="http://schemas.microsoft.com/office/powerpoint/2010/main" val="2653170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304799" y="1698106"/>
            <a:ext cx="8521149" cy="3583032"/>
          </a:xfrm>
          <a:prstGeom prst="rect">
            <a:avLst/>
          </a:prstGeom>
          <a:noFill/>
        </p:spPr>
        <p:txBody>
          <a:bodyPr wrap="square" rtlCol="0">
            <a:spAutoFit/>
          </a:bodyPr>
          <a:lstStyle/>
          <a:p>
            <a:pPr algn="ctr">
              <a:spcAft>
                <a:spcPts val="1333"/>
              </a:spcAft>
            </a:pPr>
            <a:r>
              <a:rPr lang="en-US" sz="3400" b="1" dirty="0"/>
              <a:t>Full-preterism depends upon method of interpretation that transfers the meaning of words and phrases from remotely different contexts and applies them equally in all cases. </a:t>
            </a:r>
          </a:p>
          <a:p>
            <a:pPr algn="ctr">
              <a:spcAft>
                <a:spcPts val="1333"/>
              </a:spcAft>
            </a:pPr>
            <a:r>
              <a:rPr lang="en-US" sz="3800" b="1" dirty="0"/>
              <a:t>That is far closer to ITTF than any of my arguments. </a:t>
            </a:r>
          </a:p>
        </p:txBody>
      </p:sp>
    </p:spTree>
    <p:extLst>
      <p:ext uri="{BB962C8B-B14F-4D97-AF65-F5344CB8AC3E}">
        <p14:creationId xmlns:p14="http://schemas.microsoft.com/office/powerpoint/2010/main" val="1548117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569843" y="1925323"/>
            <a:ext cx="7859512" cy="1938992"/>
          </a:xfrm>
          <a:prstGeom prst="rect">
            <a:avLst/>
          </a:prstGeom>
          <a:noFill/>
        </p:spPr>
        <p:txBody>
          <a:bodyPr wrap="square" rtlCol="0">
            <a:spAutoFit/>
          </a:bodyPr>
          <a:lstStyle/>
          <a:p>
            <a:pPr algn="ctr">
              <a:spcAft>
                <a:spcPts val="2000"/>
              </a:spcAft>
            </a:pPr>
            <a:r>
              <a:rPr lang="en-US" sz="6000" b="1" dirty="0"/>
              <a:t>Method More Than Mercy</a:t>
            </a:r>
            <a:endParaRPr lang="en-US" sz="6000" dirty="0"/>
          </a:p>
        </p:txBody>
      </p:sp>
    </p:spTree>
    <p:extLst>
      <p:ext uri="{BB962C8B-B14F-4D97-AF65-F5344CB8AC3E}">
        <p14:creationId xmlns:p14="http://schemas.microsoft.com/office/powerpoint/2010/main" val="696082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0687E-37E9-6947-83BD-3ED9E3452A52}"/>
              </a:ext>
            </a:extLst>
          </p:cNvPr>
          <p:cNvSpPr txBox="1"/>
          <p:nvPr/>
        </p:nvSpPr>
        <p:spPr>
          <a:xfrm>
            <a:off x="-161074" y="185854"/>
            <a:ext cx="9342244" cy="913007"/>
          </a:xfrm>
          <a:prstGeom prst="rect">
            <a:avLst/>
          </a:prstGeom>
          <a:noFill/>
        </p:spPr>
        <p:txBody>
          <a:bodyPr wrap="square" rtlCol="0">
            <a:spAutoFit/>
          </a:bodyPr>
          <a:lstStyle/>
          <a:p>
            <a:pPr algn="ctr"/>
            <a:r>
              <a:rPr lang="en-US" sz="5333" b="1" dirty="0">
                <a:latin typeface="Calibri" panose="020F0502020204030204" pitchFamily="34" charset="0"/>
                <a:cs typeface="Calibri" panose="020F0502020204030204" pitchFamily="34" charset="0"/>
              </a:rPr>
              <a:t>Answering Don. K. Preston</a:t>
            </a:r>
          </a:p>
        </p:txBody>
      </p:sp>
      <p:sp>
        <p:nvSpPr>
          <p:cNvPr id="3" name="TextBox 2">
            <a:extLst>
              <a:ext uri="{FF2B5EF4-FFF2-40B4-BE49-F238E27FC236}">
                <a16:creationId xmlns:a16="http://schemas.microsoft.com/office/drawing/2014/main" id="{958000FB-6B89-8C45-903D-EF70E87201A5}"/>
              </a:ext>
            </a:extLst>
          </p:cNvPr>
          <p:cNvSpPr txBox="1"/>
          <p:nvPr/>
        </p:nvSpPr>
        <p:spPr>
          <a:xfrm>
            <a:off x="278296" y="1698106"/>
            <a:ext cx="8494644" cy="3544688"/>
          </a:xfrm>
          <a:prstGeom prst="rect">
            <a:avLst/>
          </a:prstGeom>
          <a:noFill/>
        </p:spPr>
        <p:txBody>
          <a:bodyPr wrap="square" rtlCol="0">
            <a:spAutoFit/>
          </a:bodyPr>
          <a:lstStyle/>
          <a:p>
            <a:pPr algn="ctr">
              <a:spcAft>
                <a:spcPts val="1333"/>
              </a:spcAft>
            </a:pPr>
            <a:r>
              <a:rPr lang="en-US" sz="3556" b="1" dirty="0"/>
              <a:t>In video twelve, Preston more on 2 Peter 3 </a:t>
            </a:r>
          </a:p>
          <a:p>
            <a:pPr algn="ctr">
              <a:spcAft>
                <a:spcPts val="1333"/>
              </a:spcAft>
            </a:pPr>
            <a:r>
              <a:rPr lang="en-US" sz="3556" b="1" dirty="0"/>
              <a:t>Claims I argue the terms “heaven and earth” cannot be used figuratively. </a:t>
            </a:r>
          </a:p>
          <a:p>
            <a:pPr algn="ctr">
              <a:spcAft>
                <a:spcPts val="1333"/>
              </a:spcAft>
            </a:pPr>
            <a:r>
              <a:rPr lang="en-US" sz="3200" b="1" dirty="0"/>
              <a:t>Then falsely claims I switch from treating heaven and earth literally in the first part of the chapter to treating it figuratively later in the chapter.</a:t>
            </a:r>
          </a:p>
        </p:txBody>
      </p:sp>
    </p:spTree>
    <p:extLst>
      <p:ext uri="{BB962C8B-B14F-4D97-AF65-F5344CB8AC3E}">
        <p14:creationId xmlns:p14="http://schemas.microsoft.com/office/powerpoint/2010/main" val="846668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4502</TotalTime>
  <Words>16476</Words>
  <Application>Microsoft Macintosh PowerPoint</Application>
  <PresentationFormat>On-screen Show (16:10)</PresentationFormat>
  <Paragraphs>1167</Paragraphs>
  <Slides>353</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353</vt:i4>
      </vt:variant>
    </vt:vector>
  </HeadingPairs>
  <TitlesOfParts>
    <vt:vector size="35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201</cp:revision>
  <dcterms:created xsi:type="dcterms:W3CDTF">2022-01-30T23:46:03Z</dcterms:created>
  <dcterms:modified xsi:type="dcterms:W3CDTF">2022-02-09T21:32:33Z</dcterms:modified>
</cp:coreProperties>
</file>