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2" r:id="rId4"/>
    <p:sldId id="259" r:id="rId5"/>
    <p:sldId id="260" r:id="rId6"/>
    <p:sldId id="261" r:id="rId7"/>
    <p:sldId id="264" r:id="rId8"/>
    <p:sldId id="265" r:id="rId9"/>
    <p:sldId id="266" r:id="rId10"/>
    <p:sldId id="263" r:id="rId11"/>
    <p:sldId id="267" r:id="rId12"/>
    <p:sldId id="268" r:id="rId13"/>
    <p:sldId id="269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86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10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A4DE-02C2-7845-A457-D8B34AF6787C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E465-CED1-3F47-8AC4-EB53B3FBC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7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A4DE-02C2-7845-A457-D8B34AF6787C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E465-CED1-3F47-8AC4-EB53B3FBC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4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A4DE-02C2-7845-A457-D8B34AF6787C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E465-CED1-3F47-8AC4-EB53B3FBC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A4DE-02C2-7845-A457-D8B34AF6787C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E465-CED1-3F47-8AC4-EB53B3FBC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A4DE-02C2-7845-A457-D8B34AF6787C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E465-CED1-3F47-8AC4-EB53B3FBC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A4DE-02C2-7845-A457-D8B34AF6787C}" type="datetimeFigureOut">
              <a:rPr lang="en-US" smtClean="0"/>
              <a:t>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E465-CED1-3F47-8AC4-EB53B3FBC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8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A4DE-02C2-7845-A457-D8B34AF6787C}" type="datetimeFigureOut">
              <a:rPr lang="en-US" smtClean="0"/>
              <a:t>2/15/22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E465-CED1-3F47-8AC4-EB53B3FBC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5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A4DE-02C2-7845-A457-D8B34AF6787C}" type="datetimeFigureOut">
              <a:rPr lang="en-US" smtClean="0"/>
              <a:t>2/15/22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E465-CED1-3F47-8AC4-EB53B3FBC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0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A4DE-02C2-7845-A457-D8B34AF6787C}" type="datetimeFigureOut">
              <a:rPr lang="en-US" smtClean="0"/>
              <a:t>2/15/22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E465-CED1-3F47-8AC4-EB53B3FBC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10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A4DE-02C2-7845-A457-D8B34AF6787C}" type="datetimeFigureOut">
              <a:rPr lang="en-US" smtClean="0"/>
              <a:t>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E465-CED1-3F47-8AC4-EB53B3FBC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A4DE-02C2-7845-A457-D8B34AF6787C}" type="datetimeFigureOut">
              <a:rPr lang="en-US" smtClean="0"/>
              <a:t>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E465-CED1-3F47-8AC4-EB53B3FBC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3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4A4DE-02C2-7845-A457-D8B34AF6787C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7E465-CED1-3F47-8AC4-EB53B3FBC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9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21D61B-F205-BF43-A4E3-BD509312C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8255" y="462101"/>
            <a:ext cx="5705981" cy="3315420"/>
          </a:xfrm>
        </p:spPr>
        <p:txBody>
          <a:bodyPr anchor="b">
            <a:noAutofit/>
          </a:bodyPr>
          <a:lstStyle/>
          <a:p>
            <a:pPr algn="l"/>
            <a: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  <a:t>“The steadfast love of the LORD never ceases, his mercies never come to an end; they are new every morning; great is thy faithfulness. ‘The LORD is my portion,’ says my soul, ‘therefore I will hope in him’” (ESV, RSV)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2E4CF-7859-AA44-BB93-831B61005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7633" y="4377128"/>
            <a:ext cx="5253925" cy="1873770"/>
          </a:xfrm>
        </p:spPr>
        <p:txBody>
          <a:bodyPr anchor="t">
            <a:normAutofit/>
          </a:bodyPr>
          <a:lstStyle/>
          <a:p>
            <a:pPr algn="l"/>
            <a:r>
              <a:rPr lang="en-US" sz="6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Lamentations 3:22-24</a:t>
            </a:r>
          </a:p>
        </p:txBody>
      </p:sp>
      <p:pic>
        <p:nvPicPr>
          <p:cNvPr id="4" name="Picture 3" descr="Textured rainbow painted background">
            <a:extLst>
              <a:ext uri="{FF2B5EF4-FFF2-40B4-BE49-F238E27FC236}">
                <a16:creationId xmlns:a16="http://schemas.microsoft.com/office/drawing/2014/main" id="{2B3B553E-D05E-414E-9C1B-7A30430E8A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70" t="1" r="27759" b="-2"/>
          <a:stretch/>
        </p:blipFill>
        <p:spPr>
          <a:xfrm>
            <a:off x="363940" y="433954"/>
            <a:ext cx="2317267" cy="605983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3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2E4CF-7859-AA44-BB93-831B61005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7633" y="4377128"/>
            <a:ext cx="5253925" cy="1873770"/>
          </a:xfrm>
        </p:spPr>
        <p:txBody>
          <a:bodyPr anchor="t">
            <a:normAutofit/>
          </a:bodyPr>
          <a:lstStyle/>
          <a:p>
            <a:pPr algn="l"/>
            <a:r>
              <a:rPr lang="en-US" sz="6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“New Every Morning”</a:t>
            </a:r>
          </a:p>
        </p:txBody>
      </p:sp>
      <p:pic>
        <p:nvPicPr>
          <p:cNvPr id="4" name="Picture 3" descr="Textured rainbow painted background">
            <a:extLst>
              <a:ext uri="{FF2B5EF4-FFF2-40B4-BE49-F238E27FC236}">
                <a16:creationId xmlns:a16="http://schemas.microsoft.com/office/drawing/2014/main" id="{2B3B553E-D05E-414E-9C1B-7A30430E8A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70" t="1" r="27759" b="-2"/>
          <a:stretch/>
        </p:blipFill>
        <p:spPr>
          <a:xfrm>
            <a:off x="363940" y="433954"/>
            <a:ext cx="2317267" cy="605983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99D9BB-A632-1748-9931-376FB9C1FAAF}"/>
              </a:ext>
            </a:extLst>
          </p:cNvPr>
          <p:cNvSpPr txBox="1"/>
          <p:nvPr/>
        </p:nvSpPr>
        <p:spPr>
          <a:xfrm>
            <a:off x="3013023" y="449705"/>
            <a:ext cx="577121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God created morning (Gen. 1:3-5).</a:t>
            </a:r>
          </a:p>
          <a:p>
            <a:pPr algn="ctr">
              <a:spcAft>
                <a:spcPts val="1800"/>
              </a:spcAft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Aren't we glad life has mornings? </a:t>
            </a:r>
          </a:p>
          <a:p>
            <a:pPr>
              <a:spcAft>
                <a:spcPts val="1800"/>
              </a:spcAft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4338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2E4CF-7859-AA44-BB93-831B61005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7633" y="4377128"/>
            <a:ext cx="5253925" cy="1873770"/>
          </a:xfrm>
        </p:spPr>
        <p:txBody>
          <a:bodyPr anchor="t">
            <a:normAutofit/>
          </a:bodyPr>
          <a:lstStyle/>
          <a:p>
            <a:pPr algn="l"/>
            <a:r>
              <a:rPr lang="en-US" sz="6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“New Every Morning”</a:t>
            </a:r>
          </a:p>
        </p:txBody>
      </p:sp>
      <p:pic>
        <p:nvPicPr>
          <p:cNvPr id="4" name="Picture 3" descr="Textured rainbow painted background">
            <a:extLst>
              <a:ext uri="{FF2B5EF4-FFF2-40B4-BE49-F238E27FC236}">
                <a16:creationId xmlns:a16="http://schemas.microsoft.com/office/drawing/2014/main" id="{2B3B553E-D05E-414E-9C1B-7A30430E8A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70" t="1" r="27759" b="-2"/>
          <a:stretch/>
        </p:blipFill>
        <p:spPr>
          <a:xfrm>
            <a:off x="363940" y="433954"/>
            <a:ext cx="2317267" cy="605983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99D9BB-A632-1748-9931-376FB9C1FAAF}"/>
              </a:ext>
            </a:extLst>
          </p:cNvPr>
          <p:cNvSpPr txBox="1"/>
          <p:nvPr/>
        </p:nvSpPr>
        <p:spPr>
          <a:xfrm>
            <a:off x="3013023" y="449705"/>
            <a:ext cx="5771213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300" b="1" dirty="0">
                <a:latin typeface="Calibri" panose="020F0502020204030204" pitchFamily="34" charset="0"/>
                <a:cs typeface="Calibri" panose="020F0502020204030204" pitchFamily="34" charset="0"/>
              </a:rPr>
              <a:t>Our bodies and minds get tired </a:t>
            </a:r>
          </a:p>
          <a:p>
            <a:pPr>
              <a:spcAft>
                <a:spcPts val="1800"/>
              </a:spcAft>
            </a:pPr>
            <a:r>
              <a:rPr lang="en-US" sz="3300" b="1" dirty="0">
                <a:latin typeface="Calibri" panose="020F0502020204030204" pitchFamily="34" charset="0"/>
                <a:cs typeface="Calibri" panose="020F0502020204030204" pitchFamily="34" charset="0"/>
              </a:rPr>
              <a:t>Bad days can feel overwhelming </a:t>
            </a:r>
          </a:p>
          <a:p>
            <a:pPr>
              <a:spcAft>
                <a:spcPts val="1800"/>
              </a:spcAft>
            </a:pPr>
            <a:r>
              <a:rPr lang="en-US" sz="3300" b="1" dirty="0">
                <a:latin typeface="Calibri" panose="020F0502020204030204" pitchFamily="34" charset="0"/>
                <a:cs typeface="Calibri" panose="020F0502020204030204" pitchFamily="34" charset="0"/>
              </a:rPr>
              <a:t>But the dawning of a new day brings a new beginning 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99928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2E4CF-7859-AA44-BB93-831B61005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7633" y="4377128"/>
            <a:ext cx="5253925" cy="1873770"/>
          </a:xfrm>
        </p:spPr>
        <p:txBody>
          <a:bodyPr anchor="t">
            <a:normAutofit/>
          </a:bodyPr>
          <a:lstStyle/>
          <a:p>
            <a:pPr algn="l"/>
            <a:r>
              <a:rPr lang="en-US" sz="6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“New Every Morning”</a:t>
            </a:r>
          </a:p>
        </p:txBody>
      </p:sp>
      <p:pic>
        <p:nvPicPr>
          <p:cNvPr id="4" name="Picture 3" descr="Textured rainbow painted background">
            <a:extLst>
              <a:ext uri="{FF2B5EF4-FFF2-40B4-BE49-F238E27FC236}">
                <a16:creationId xmlns:a16="http://schemas.microsoft.com/office/drawing/2014/main" id="{2B3B553E-D05E-414E-9C1B-7A30430E8A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70" t="1" r="27759" b="-2"/>
          <a:stretch/>
        </p:blipFill>
        <p:spPr>
          <a:xfrm>
            <a:off x="363940" y="433954"/>
            <a:ext cx="2317267" cy="605983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99D9BB-A632-1748-9931-376FB9C1FAAF}"/>
              </a:ext>
            </a:extLst>
          </p:cNvPr>
          <p:cNvSpPr txBox="1"/>
          <p:nvPr/>
        </p:nvSpPr>
        <p:spPr>
          <a:xfrm>
            <a:off x="3013023" y="449705"/>
            <a:ext cx="5771213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700" b="1" dirty="0">
                <a:latin typeface="Calibri" panose="020F0502020204030204" pitchFamily="34" charset="0"/>
                <a:cs typeface="Calibri" panose="020F0502020204030204" pitchFamily="34" charset="0"/>
              </a:rPr>
              <a:t>Morning can bring us a fresh perspective (Ps. 30:3-5).</a:t>
            </a:r>
          </a:p>
          <a:p>
            <a:pPr>
              <a:spcAft>
                <a:spcPts val="1800"/>
              </a:spcAft>
            </a:pPr>
            <a:r>
              <a:rPr lang="en-US" sz="3700" b="1" dirty="0">
                <a:latin typeface="Calibri" panose="020F0502020204030204" pitchFamily="34" charset="0"/>
                <a:cs typeface="Calibri" panose="020F0502020204030204" pitchFamily="34" charset="0"/>
              </a:rPr>
              <a:t>Morning brings new energy and vigor (Ps. 143:7-8).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230620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2E4CF-7859-AA44-BB93-831B61005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7633" y="4377128"/>
            <a:ext cx="5253925" cy="1873770"/>
          </a:xfrm>
        </p:spPr>
        <p:txBody>
          <a:bodyPr anchor="t">
            <a:normAutofit/>
          </a:bodyPr>
          <a:lstStyle/>
          <a:p>
            <a:pPr algn="l"/>
            <a:r>
              <a:rPr lang="en-US" sz="6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“New Every Morning”</a:t>
            </a:r>
          </a:p>
        </p:txBody>
      </p:sp>
      <p:pic>
        <p:nvPicPr>
          <p:cNvPr id="4" name="Picture 3" descr="Textured rainbow painted background">
            <a:extLst>
              <a:ext uri="{FF2B5EF4-FFF2-40B4-BE49-F238E27FC236}">
                <a16:creationId xmlns:a16="http://schemas.microsoft.com/office/drawing/2014/main" id="{2B3B553E-D05E-414E-9C1B-7A30430E8A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70" t="1" r="27759" b="-2"/>
          <a:stretch/>
        </p:blipFill>
        <p:spPr>
          <a:xfrm>
            <a:off x="363940" y="433954"/>
            <a:ext cx="2317267" cy="605983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99D9BB-A632-1748-9931-376FB9C1FAAF}"/>
              </a:ext>
            </a:extLst>
          </p:cNvPr>
          <p:cNvSpPr txBox="1"/>
          <p:nvPr/>
        </p:nvSpPr>
        <p:spPr>
          <a:xfrm>
            <a:off x="3013023" y="449705"/>
            <a:ext cx="577121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Seek new mornings: </a:t>
            </a:r>
          </a:p>
          <a:p>
            <a:pPr>
              <a:spcAft>
                <a:spcPts val="1800"/>
              </a:spcAft>
            </a:pPr>
            <a:r>
              <a:rPr lang="en-US" sz="3700" b="1" dirty="0">
                <a:latin typeface="Calibri" panose="020F0502020204030204" pitchFamily="34" charset="0"/>
                <a:cs typeface="Calibri" panose="020F0502020204030204" pitchFamily="34" charset="0"/>
              </a:rPr>
              <a:t>When you feel discouraged </a:t>
            </a:r>
          </a:p>
          <a:p>
            <a:pPr>
              <a:spcAft>
                <a:spcPts val="1800"/>
              </a:spcAft>
            </a:pPr>
            <a:r>
              <a:rPr lang="en-US" sz="3700" b="1" dirty="0">
                <a:latin typeface="Calibri" panose="020F0502020204030204" pitchFamily="34" charset="0"/>
                <a:cs typeface="Calibri" panose="020F0502020204030204" pitchFamily="34" charset="0"/>
              </a:rPr>
              <a:t>When you feel tired </a:t>
            </a:r>
          </a:p>
          <a:p>
            <a:pPr>
              <a:spcAft>
                <a:spcPts val="1800"/>
              </a:spcAft>
            </a:pPr>
            <a:r>
              <a:rPr lang="en-US" sz="3700" b="1" dirty="0">
                <a:latin typeface="Calibri" panose="020F0502020204030204" pitchFamily="34" charset="0"/>
                <a:cs typeface="Calibri" panose="020F0502020204030204" pitchFamily="34" charset="0"/>
              </a:rPr>
              <a:t>When you feel confused </a:t>
            </a:r>
          </a:p>
        </p:txBody>
      </p:sp>
    </p:spTree>
    <p:extLst>
      <p:ext uri="{BB962C8B-B14F-4D97-AF65-F5344CB8AC3E}">
        <p14:creationId xmlns:p14="http://schemas.microsoft.com/office/powerpoint/2010/main" val="12084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2E4CF-7859-AA44-BB93-831B61005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7633" y="4377128"/>
            <a:ext cx="5253925" cy="1873770"/>
          </a:xfrm>
        </p:spPr>
        <p:txBody>
          <a:bodyPr anchor="t">
            <a:normAutofit/>
          </a:bodyPr>
          <a:lstStyle/>
          <a:p>
            <a:pPr algn="l"/>
            <a:r>
              <a:rPr lang="en-US" sz="6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“New Every Morning”</a:t>
            </a:r>
          </a:p>
        </p:txBody>
      </p:sp>
      <p:pic>
        <p:nvPicPr>
          <p:cNvPr id="4" name="Picture 3" descr="Textured rainbow painted background">
            <a:extLst>
              <a:ext uri="{FF2B5EF4-FFF2-40B4-BE49-F238E27FC236}">
                <a16:creationId xmlns:a16="http://schemas.microsoft.com/office/drawing/2014/main" id="{2B3B553E-D05E-414E-9C1B-7A30430E8A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70" t="1" r="27759" b="-2"/>
          <a:stretch/>
        </p:blipFill>
        <p:spPr>
          <a:xfrm>
            <a:off x="363940" y="433954"/>
            <a:ext cx="2317267" cy="605983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99D9BB-A632-1748-9931-376FB9C1FAAF}"/>
              </a:ext>
            </a:extLst>
          </p:cNvPr>
          <p:cNvSpPr txBox="1"/>
          <p:nvPr/>
        </p:nvSpPr>
        <p:spPr>
          <a:xfrm>
            <a:off x="3013023" y="449705"/>
            <a:ext cx="5771213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Trust in Christ brings a new morning (Jer. 17:5-8) </a:t>
            </a:r>
          </a:p>
          <a:p>
            <a:pPr>
              <a:spcAft>
                <a:spcPts val="1800"/>
              </a:spcAft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Repentance from sin brings a new morning (Acts 3:19-21)</a:t>
            </a:r>
          </a:p>
        </p:txBody>
      </p:sp>
    </p:spTree>
    <p:extLst>
      <p:ext uri="{BB962C8B-B14F-4D97-AF65-F5344CB8AC3E}">
        <p14:creationId xmlns:p14="http://schemas.microsoft.com/office/powerpoint/2010/main" val="170805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2E4CF-7859-AA44-BB93-831B61005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7633" y="4377128"/>
            <a:ext cx="5253925" cy="1873770"/>
          </a:xfrm>
        </p:spPr>
        <p:txBody>
          <a:bodyPr anchor="t">
            <a:normAutofit/>
          </a:bodyPr>
          <a:lstStyle/>
          <a:p>
            <a:pPr algn="l"/>
            <a:r>
              <a:rPr lang="en-US" sz="6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“New Every Morning”</a:t>
            </a:r>
          </a:p>
        </p:txBody>
      </p:sp>
      <p:pic>
        <p:nvPicPr>
          <p:cNvPr id="4" name="Picture 3" descr="Textured rainbow painted background">
            <a:extLst>
              <a:ext uri="{FF2B5EF4-FFF2-40B4-BE49-F238E27FC236}">
                <a16:creationId xmlns:a16="http://schemas.microsoft.com/office/drawing/2014/main" id="{2B3B553E-D05E-414E-9C1B-7A30430E8A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70" t="1" r="27759" b="-2"/>
          <a:stretch/>
        </p:blipFill>
        <p:spPr>
          <a:xfrm>
            <a:off x="363940" y="433954"/>
            <a:ext cx="2317267" cy="605983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99D9BB-A632-1748-9931-376FB9C1FAAF}"/>
              </a:ext>
            </a:extLst>
          </p:cNvPr>
          <p:cNvSpPr txBox="1"/>
          <p:nvPr/>
        </p:nvSpPr>
        <p:spPr>
          <a:xfrm>
            <a:off x="3013023" y="1038641"/>
            <a:ext cx="5771213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300" b="1" dirty="0">
                <a:latin typeface="Calibri" panose="020F0502020204030204" pitchFamily="34" charset="0"/>
                <a:cs typeface="Calibri" panose="020F0502020204030204" pitchFamily="34" charset="0"/>
              </a:rPr>
              <a:t>Obedience to the gospel brings a new morning (2 Cor. 5:17-19)</a:t>
            </a:r>
          </a:p>
        </p:txBody>
      </p:sp>
    </p:spTree>
    <p:extLst>
      <p:ext uri="{BB962C8B-B14F-4D97-AF65-F5344CB8AC3E}">
        <p14:creationId xmlns:p14="http://schemas.microsoft.com/office/powerpoint/2010/main" val="87132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2E4CF-7859-AA44-BB93-831B61005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7633" y="4377128"/>
            <a:ext cx="5253925" cy="1873770"/>
          </a:xfrm>
        </p:spPr>
        <p:txBody>
          <a:bodyPr anchor="t">
            <a:normAutofit/>
          </a:bodyPr>
          <a:lstStyle/>
          <a:p>
            <a:pPr algn="l"/>
            <a:r>
              <a:rPr lang="en-US" sz="6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“New Every Morning”</a:t>
            </a:r>
          </a:p>
        </p:txBody>
      </p:sp>
      <p:pic>
        <p:nvPicPr>
          <p:cNvPr id="4" name="Picture 3" descr="Textured rainbow painted background">
            <a:extLst>
              <a:ext uri="{FF2B5EF4-FFF2-40B4-BE49-F238E27FC236}">
                <a16:creationId xmlns:a16="http://schemas.microsoft.com/office/drawing/2014/main" id="{2B3B553E-D05E-414E-9C1B-7A30430E8A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70" t="1" r="27759" b="-2"/>
          <a:stretch/>
        </p:blipFill>
        <p:spPr>
          <a:xfrm>
            <a:off x="363940" y="433954"/>
            <a:ext cx="2317267" cy="605983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99D9BB-A632-1748-9931-376FB9C1FAAF}"/>
              </a:ext>
            </a:extLst>
          </p:cNvPr>
          <p:cNvSpPr txBox="1"/>
          <p:nvPr/>
        </p:nvSpPr>
        <p:spPr>
          <a:xfrm>
            <a:off x="3013023" y="480701"/>
            <a:ext cx="577121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“Cause me to hear Your lovingkindness in the morning, For in You do I trust; Cause me to know the way in which I should walk, For I lift up my soul to You” (Ps. 143:8)</a:t>
            </a:r>
          </a:p>
        </p:txBody>
      </p:sp>
    </p:spTree>
    <p:extLst>
      <p:ext uri="{BB962C8B-B14F-4D97-AF65-F5344CB8AC3E}">
        <p14:creationId xmlns:p14="http://schemas.microsoft.com/office/powerpoint/2010/main" val="271558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2E4CF-7859-AA44-BB93-831B61005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7633" y="4377128"/>
            <a:ext cx="5253925" cy="1873770"/>
          </a:xfrm>
        </p:spPr>
        <p:txBody>
          <a:bodyPr anchor="t">
            <a:normAutofit/>
          </a:bodyPr>
          <a:lstStyle/>
          <a:p>
            <a:pPr algn="l"/>
            <a:r>
              <a:rPr lang="en-US" sz="6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Lamentations 3:22-24</a:t>
            </a:r>
          </a:p>
        </p:txBody>
      </p:sp>
      <p:pic>
        <p:nvPicPr>
          <p:cNvPr id="4" name="Picture 3" descr="Textured rainbow painted background">
            <a:extLst>
              <a:ext uri="{FF2B5EF4-FFF2-40B4-BE49-F238E27FC236}">
                <a16:creationId xmlns:a16="http://schemas.microsoft.com/office/drawing/2014/main" id="{2B3B553E-D05E-414E-9C1B-7A30430E8A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70" t="1" r="27759" b="-2"/>
          <a:stretch/>
        </p:blipFill>
        <p:spPr>
          <a:xfrm>
            <a:off x="363940" y="433954"/>
            <a:ext cx="2317267" cy="605983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99D9BB-A632-1748-9931-376FB9C1FAAF}"/>
              </a:ext>
            </a:extLst>
          </p:cNvPr>
          <p:cNvSpPr txBox="1"/>
          <p:nvPr/>
        </p:nvSpPr>
        <p:spPr>
          <a:xfrm>
            <a:off x="3028013" y="1184223"/>
            <a:ext cx="57712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Context: Jeremiah’s lamentation over the fall of Jerusalem to Babylon.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3604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2E4CF-7859-AA44-BB93-831B61005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7633" y="4377128"/>
            <a:ext cx="5253925" cy="1873770"/>
          </a:xfrm>
        </p:spPr>
        <p:txBody>
          <a:bodyPr anchor="t">
            <a:normAutofit/>
          </a:bodyPr>
          <a:lstStyle/>
          <a:p>
            <a:pPr algn="l"/>
            <a:r>
              <a:rPr lang="en-US" sz="6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Lamentations 3:22-24</a:t>
            </a:r>
          </a:p>
        </p:txBody>
      </p:sp>
      <p:pic>
        <p:nvPicPr>
          <p:cNvPr id="4" name="Picture 3" descr="Textured rainbow painted background">
            <a:extLst>
              <a:ext uri="{FF2B5EF4-FFF2-40B4-BE49-F238E27FC236}">
                <a16:creationId xmlns:a16="http://schemas.microsoft.com/office/drawing/2014/main" id="{2B3B553E-D05E-414E-9C1B-7A30430E8A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70" t="1" r="27759" b="-2"/>
          <a:stretch/>
        </p:blipFill>
        <p:spPr>
          <a:xfrm>
            <a:off x="363940" y="433954"/>
            <a:ext cx="2317267" cy="605983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99D9BB-A632-1748-9931-376FB9C1FAAF}"/>
              </a:ext>
            </a:extLst>
          </p:cNvPr>
          <p:cNvSpPr txBox="1"/>
          <p:nvPr/>
        </p:nvSpPr>
        <p:spPr>
          <a:xfrm>
            <a:off x="2998033" y="554636"/>
            <a:ext cx="5771213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How could that lead Jeremiah to praise God’s “steadfast love”?</a:t>
            </a:r>
          </a:p>
          <a:p>
            <a:pPr>
              <a:spcAft>
                <a:spcPts val="1800"/>
              </a:spcAft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How could that lead him to say it is “new every morning?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6560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21D61B-F205-BF43-A4E3-BD509312C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8255" y="462101"/>
            <a:ext cx="5705981" cy="3315420"/>
          </a:xfrm>
        </p:spPr>
        <p:txBody>
          <a:bodyPr anchor="b">
            <a:noAutofit/>
          </a:bodyPr>
          <a:lstStyle/>
          <a:p>
            <a:pPr algn="l"/>
            <a: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  <a:t>“Through the LORD’S mercies we are not consumed, Because His compassions fail not. They are new every morning; Great is Your faithfulness. ‘The LORD is my portion,’ says my soul, ‘Therefore I hope in Him!’” (NKJV).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2E4CF-7859-AA44-BB93-831B61005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7633" y="4377128"/>
            <a:ext cx="5253925" cy="1873770"/>
          </a:xfrm>
        </p:spPr>
        <p:txBody>
          <a:bodyPr anchor="t">
            <a:normAutofit/>
          </a:bodyPr>
          <a:lstStyle/>
          <a:p>
            <a:pPr algn="l"/>
            <a:r>
              <a:rPr lang="en-US" sz="6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Lamentations 3:22-24</a:t>
            </a:r>
          </a:p>
        </p:txBody>
      </p:sp>
      <p:pic>
        <p:nvPicPr>
          <p:cNvPr id="4" name="Picture 3" descr="Textured rainbow painted background">
            <a:extLst>
              <a:ext uri="{FF2B5EF4-FFF2-40B4-BE49-F238E27FC236}">
                <a16:creationId xmlns:a16="http://schemas.microsoft.com/office/drawing/2014/main" id="{2B3B553E-D05E-414E-9C1B-7A30430E8A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70" t="1" r="27759" b="-2"/>
          <a:stretch/>
        </p:blipFill>
        <p:spPr>
          <a:xfrm>
            <a:off x="363940" y="433954"/>
            <a:ext cx="2317267" cy="605983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1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21D61B-F205-BF43-A4E3-BD509312C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8255" y="462101"/>
            <a:ext cx="5705981" cy="3315420"/>
          </a:xfrm>
        </p:spPr>
        <p:txBody>
          <a:bodyPr anchor="b">
            <a:noAutofit/>
          </a:bodyPr>
          <a:lstStyle/>
          <a:p>
            <a:pPr algn="l"/>
            <a: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  <a:t>“The LORD’S </a:t>
            </a:r>
            <a:r>
              <a:rPr lang="en-US" sz="3100" b="1" dirty="0" err="1">
                <a:latin typeface="Calibri" panose="020F0502020204030204" pitchFamily="34" charset="0"/>
                <a:cs typeface="Calibri" panose="020F0502020204030204" pitchFamily="34" charset="0"/>
              </a:rPr>
              <a:t>lovingkindnesses</a:t>
            </a:r>
            <a: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  <a:t> indeed never cease, For His compassions never fail. They are new every morning; Great is Thy faithfulness. ‘The LORD is my portion,’ says my soul, ‘Therefore I have hope in Him’” (NASB).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2E4CF-7859-AA44-BB93-831B61005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7633" y="4377128"/>
            <a:ext cx="5253925" cy="1873770"/>
          </a:xfrm>
        </p:spPr>
        <p:txBody>
          <a:bodyPr anchor="t">
            <a:normAutofit/>
          </a:bodyPr>
          <a:lstStyle/>
          <a:p>
            <a:pPr algn="l"/>
            <a:r>
              <a:rPr lang="en-US" sz="6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Lamentations 3:22-24</a:t>
            </a:r>
          </a:p>
        </p:txBody>
      </p:sp>
      <p:pic>
        <p:nvPicPr>
          <p:cNvPr id="4" name="Picture 3" descr="Textured rainbow painted background">
            <a:extLst>
              <a:ext uri="{FF2B5EF4-FFF2-40B4-BE49-F238E27FC236}">
                <a16:creationId xmlns:a16="http://schemas.microsoft.com/office/drawing/2014/main" id="{2B3B553E-D05E-414E-9C1B-7A30430E8A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70" t="1" r="27759" b="-2"/>
          <a:stretch/>
        </p:blipFill>
        <p:spPr>
          <a:xfrm>
            <a:off x="363940" y="433954"/>
            <a:ext cx="2317267" cy="605983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2E4CF-7859-AA44-BB93-831B61005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7633" y="4377128"/>
            <a:ext cx="5253925" cy="1873770"/>
          </a:xfrm>
        </p:spPr>
        <p:txBody>
          <a:bodyPr anchor="t">
            <a:normAutofit/>
          </a:bodyPr>
          <a:lstStyle/>
          <a:p>
            <a:pPr algn="l"/>
            <a:r>
              <a:rPr lang="en-US" sz="6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Lamentations 3:22-24</a:t>
            </a:r>
          </a:p>
        </p:txBody>
      </p:sp>
      <p:pic>
        <p:nvPicPr>
          <p:cNvPr id="4" name="Picture 3" descr="Textured rainbow painted background">
            <a:extLst>
              <a:ext uri="{FF2B5EF4-FFF2-40B4-BE49-F238E27FC236}">
                <a16:creationId xmlns:a16="http://schemas.microsoft.com/office/drawing/2014/main" id="{2B3B553E-D05E-414E-9C1B-7A30430E8A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70" t="1" r="27759" b="-2"/>
          <a:stretch/>
        </p:blipFill>
        <p:spPr>
          <a:xfrm>
            <a:off x="363940" y="433954"/>
            <a:ext cx="2317267" cy="605983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99D9BB-A632-1748-9931-376FB9C1FAAF}"/>
              </a:ext>
            </a:extLst>
          </p:cNvPr>
          <p:cNvSpPr txBox="1"/>
          <p:nvPr/>
        </p:nvSpPr>
        <p:spPr>
          <a:xfrm>
            <a:off x="3013023" y="449705"/>
            <a:ext cx="5771213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Jeremiah recognizes, even in the midst of sorrow, hardship, loss, and disappointment that God is always with His people.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That’s an important lesson to learn!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850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2E4CF-7859-AA44-BB93-831B61005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7633" y="4377128"/>
            <a:ext cx="5253925" cy="1873770"/>
          </a:xfrm>
        </p:spPr>
        <p:txBody>
          <a:bodyPr anchor="t">
            <a:normAutofit/>
          </a:bodyPr>
          <a:lstStyle/>
          <a:p>
            <a:pPr algn="l"/>
            <a:r>
              <a:rPr lang="en-US" sz="6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Lamentations 3:22-24</a:t>
            </a:r>
          </a:p>
        </p:txBody>
      </p:sp>
      <p:pic>
        <p:nvPicPr>
          <p:cNvPr id="4" name="Picture 3" descr="Textured rainbow painted background">
            <a:extLst>
              <a:ext uri="{FF2B5EF4-FFF2-40B4-BE49-F238E27FC236}">
                <a16:creationId xmlns:a16="http://schemas.microsoft.com/office/drawing/2014/main" id="{2B3B553E-D05E-414E-9C1B-7A30430E8A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70" t="1" r="27759" b="-2"/>
          <a:stretch/>
        </p:blipFill>
        <p:spPr>
          <a:xfrm>
            <a:off x="363940" y="433954"/>
            <a:ext cx="2317267" cy="605983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99D9BB-A632-1748-9931-376FB9C1FAAF}"/>
              </a:ext>
            </a:extLst>
          </p:cNvPr>
          <p:cNvSpPr txBox="1"/>
          <p:nvPr/>
        </p:nvSpPr>
        <p:spPr>
          <a:xfrm>
            <a:off x="3013023" y="449705"/>
            <a:ext cx="5771213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he-I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חֶסֶד </a:t>
            </a: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32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ḥesed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>
              <a:spcAft>
                <a:spcPts val="1800"/>
              </a:spcAft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“kindness, lovingkindness, mercy and similar words (KJV). RSV usually has steadfast love occasionally loyalty, NASB loving kindness, kindness, love, NIV unfailing love” (TWOT).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133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2E4CF-7859-AA44-BB93-831B61005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7633" y="4377128"/>
            <a:ext cx="5253925" cy="1873770"/>
          </a:xfrm>
        </p:spPr>
        <p:txBody>
          <a:bodyPr anchor="t">
            <a:normAutofit/>
          </a:bodyPr>
          <a:lstStyle/>
          <a:p>
            <a:pPr algn="l"/>
            <a:r>
              <a:rPr lang="en-US" sz="6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Lamentations 3:22-24</a:t>
            </a:r>
          </a:p>
        </p:txBody>
      </p:sp>
      <p:pic>
        <p:nvPicPr>
          <p:cNvPr id="4" name="Picture 3" descr="Textured rainbow painted background">
            <a:extLst>
              <a:ext uri="{FF2B5EF4-FFF2-40B4-BE49-F238E27FC236}">
                <a16:creationId xmlns:a16="http://schemas.microsoft.com/office/drawing/2014/main" id="{2B3B553E-D05E-414E-9C1B-7A30430E8A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70" t="1" r="27759" b="-2"/>
          <a:stretch/>
        </p:blipFill>
        <p:spPr>
          <a:xfrm>
            <a:off x="363940" y="433954"/>
            <a:ext cx="2317267" cy="605983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99D9BB-A632-1748-9931-376FB9C1FAAF}"/>
              </a:ext>
            </a:extLst>
          </p:cNvPr>
          <p:cNvSpPr txBox="1"/>
          <p:nvPr/>
        </p:nvSpPr>
        <p:spPr>
          <a:xfrm>
            <a:off x="3013023" y="449705"/>
            <a:ext cx="5771213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others disappoint us, the lovingkindness of God remains (Ps. 17:8-15)</a:t>
            </a:r>
          </a:p>
          <a:p>
            <a:pPr>
              <a:spcAft>
                <a:spcPts val="1800"/>
              </a:spcAft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we have fallen to sin, the lovingkindness of God awaits our restoration (Ps. 145:14-18)</a:t>
            </a:r>
          </a:p>
        </p:txBody>
      </p:sp>
    </p:spTree>
    <p:extLst>
      <p:ext uri="{BB962C8B-B14F-4D97-AF65-F5344CB8AC3E}">
        <p14:creationId xmlns:p14="http://schemas.microsoft.com/office/powerpoint/2010/main" val="4603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9144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022220"/>
            <a:ext cx="611504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9190104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2E4CF-7859-AA44-BB93-831B61005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7633" y="4377128"/>
            <a:ext cx="5253925" cy="1873770"/>
          </a:xfrm>
        </p:spPr>
        <p:txBody>
          <a:bodyPr anchor="t">
            <a:normAutofit/>
          </a:bodyPr>
          <a:lstStyle/>
          <a:p>
            <a:pPr algn="l"/>
            <a:r>
              <a:rPr lang="en-US" sz="6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Lamentations 3:22-24</a:t>
            </a:r>
          </a:p>
        </p:txBody>
      </p:sp>
      <p:pic>
        <p:nvPicPr>
          <p:cNvPr id="4" name="Picture 3" descr="Textured rainbow painted background">
            <a:extLst>
              <a:ext uri="{FF2B5EF4-FFF2-40B4-BE49-F238E27FC236}">
                <a16:creationId xmlns:a16="http://schemas.microsoft.com/office/drawing/2014/main" id="{2B3B553E-D05E-414E-9C1B-7A30430E8A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70" t="1" r="27759" b="-2"/>
          <a:stretch/>
        </p:blipFill>
        <p:spPr>
          <a:xfrm>
            <a:off x="363940" y="433954"/>
            <a:ext cx="2317267" cy="605983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9143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99D9BB-A632-1748-9931-376FB9C1FAAF}"/>
              </a:ext>
            </a:extLst>
          </p:cNvPr>
          <p:cNvSpPr txBox="1"/>
          <p:nvPr/>
        </p:nvSpPr>
        <p:spPr>
          <a:xfrm>
            <a:off x="3013023" y="449705"/>
            <a:ext cx="57712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When things have fallen apart, the lovingkindness of God offers peace and order (Ps. 138:6-8).</a:t>
            </a:r>
          </a:p>
        </p:txBody>
      </p:sp>
    </p:spTree>
    <p:extLst>
      <p:ext uri="{BB962C8B-B14F-4D97-AF65-F5344CB8AC3E}">
        <p14:creationId xmlns:p14="http://schemas.microsoft.com/office/powerpoint/2010/main" val="24580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519</Words>
  <Application>Microsoft Macintosh PowerPoint</Application>
  <PresentationFormat>On-screen Show (4:3)</PresentationFormat>
  <Paragraphs>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“The steadfast love of the LORD never ceases, his mercies never come to an end; they are new every morning; great is thy faithfulness. ‘The LORD is my portion,’ says my soul, ‘therefore I will hope in him’” (ESV, RSV)</vt:lpstr>
      <vt:lpstr>PowerPoint Presentation</vt:lpstr>
      <vt:lpstr>PowerPoint Presentation</vt:lpstr>
      <vt:lpstr>“Through the LORD’S mercies we are not consumed, Because His compassions fail not. They are new every morning; Great is Your faithfulness. ‘The LORD is my portion,’ says my soul, ‘Therefore I hope in Him!’” (NKJV).</vt:lpstr>
      <vt:lpstr>“The LORD’S lovingkindnesses indeed never cease, For His compassions never fail. They are new every morning; Great is Thy faithfulness. ‘The LORD is my portion,’ says my soul, ‘Therefore I have hope in Him’” (NASB).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14</cp:revision>
  <dcterms:created xsi:type="dcterms:W3CDTF">2022-02-12T05:19:02Z</dcterms:created>
  <dcterms:modified xsi:type="dcterms:W3CDTF">2022-02-15T15:39:54Z</dcterms:modified>
</cp:coreProperties>
</file>