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1122363"/>
            <a:ext cx="7372350" cy="2387600"/>
          </a:xfrm>
        </p:spPr>
        <p:txBody>
          <a:bodyPr anchor="b">
            <a:normAutofit/>
          </a:bodyPr>
          <a:lstStyle>
            <a:lvl1pPr algn="l">
              <a:defRPr sz="3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3602038"/>
            <a:ext cx="7372350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136526"/>
            <a:ext cx="2057400" cy="365125"/>
          </a:xfrm>
        </p:spPr>
        <p:txBody>
          <a:bodyPr/>
          <a:lstStyle>
            <a:lvl1pPr algn="l">
              <a:defRPr/>
            </a:lvl1pPr>
          </a:lstStyle>
          <a:p>
            <a:fld id="{9549D6DC-E1CB-4874-BF52-C3407230D20E}" type="datetime1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30861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8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1D81-C4B9-4A87-89A7-22E29E6C9200}" type="datetime1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1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731520"/>
            <a:ext cx="1971675" cy="5378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731520"/>
            <a:ext cx="5800725" cy="5378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7718-69F7-427E-95A3-C1246AF46913}" type="datetime1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3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3E51-B7F7-4C24-B8E3-5471755DC0E0}" type="datetime1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8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3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A59F-D956-4598-A3C1-AE72A5387751}" type="datetime1">
              <a:rPr lang="en-US" smtClean="0"/>
              <a:t>3/1/22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95848"/>
            <a:ext cx="38862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95848"/>
            <a:ext cx="38862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BD69-7BD3-4731-8064-242619E92CBE}" type="datetime1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0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31521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2149131"/>
            <a:ext cx="3868340" cy="693696"/>
          </a:xfrm>
        </p:spPr>
        <p:txBody>
          <a:bodyPr anchor="b">
            <a:normAutofit/>
          </a:bodyPr>
          <a:lstStyle>
            <a:lvl1pPr marL="0" indent="0">
              <a:buNone/>
              <a:defRPr sz="1500" b="0" i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10626"/>
            <a:ext cx="3868340" cy="3100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149131"/>
            <a:ext cx="3887391" cy="693696"/>
          </a:xfrm>
        </p:spPr>
        <p:txBody>
          <a:bodyPr anchor="b">
            <a:normAutofit/>
          </a:bodyPr>
          <a:lstStyle>
            <a:lvl1pPr marL="0" indent="0">
              <a:buNone/>
              <a:defRPr sz="1500" b="0" i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10626"/>
            <a:ext cx="3887391" cy="3100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7D9-239F-488B-9358-023C46BC7084}" type="datetime1">
              <a:rPr lang="en-US" smtClean="0"/>
              <a:t>3/1/22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1521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1C24-7140-4FDE-92F3-654C6E2D3C1C}" type="datetime1">
              <a:rPr lang="en-US" smtClean="0"/>
              <a:t>3/1/22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0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6ACF-ECB9-4B5F-A429-08B8AC75E8EF}" type="datetime1">
              <a:rPr lang="en-US" smtClean="0"/>
              <a:t>3/1/22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8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31520"/>
            <a:ext cx="2949178" cy="2346326"/>
          </a:xfrm>
        </p:spPr>
        <p:txBody>
          <a:bodyPr anchor="b">
            <a:no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31521"/>
            <a:ext cx="4629150" cy="512953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429000"/>
            <a:ext cx="2949178" cy="24399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29B-EE2A-486A-BDB9-0C848B4FAFDD}" type="datetime1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3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31520"/>
            <a:ext cx="2949178" cy="2341564"/>
          </a:xfrm>
        </p:spPr>
        <p:txBody>
          <a:bodyPr anchor="b">
            <a:no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687257"/>
            <a:ext cx="4629150" cy="517379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429001"/>
            <a:ext cx="2949178" cy="243998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E4A-CB8D-40AB-BFFC-AAF37EA071CB}" type="datetime1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8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42" y="1"/>
            <a:ext cx="9144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9" y="-1"/>
            <a:ext cx="9144000" cy="6857996"/>
            <a:chOff x="572" y="-1"/>
            <a:chExt cx="12192000" cy="685799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</a:extLst>
            </p:cNvPr>
            <p:cNvCxnSpPr>
              <a:cxnSpLocks/>
            </p:cNvCxnSpPr>
            <p:nvPr/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</a:extLst>
            </p:cNvPr>
            <p:cNvCxnSpPr>
              <a:cxnSpLocks/>
            </p:cNvCxnSpPr>
            <p:nvPr/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</a:extLst>
            </p:cNvPr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  <p:sp>
          <p:nvSpPr>
            <p:cNvPr id="14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</a:extLst>
            </p:cNvPr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732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189408"/>
            <a:ext cx="7886700" cy="382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13652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cap="all" spc="113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3/1/22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1" y="6356351"/>
            <a:ext cx="25879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cap="all" spc="113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2601" y="3246435"/>
            <a:ext cx="47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 cap="all" spc="113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7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3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750"/>
        </a:spcBef>
        <a:buFont typeface="Arial" panose="020B0604020202020204" pitchFamily="34" charset="0"/>
        <a:buChar char="•"/>
        <a:defRPr sz="135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714F1A-B091-CD4A-9AE3-851207A1B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4" name="Picture 3" descr="Abstract defocused background">
            <a:extLst>
              <a:ext uri="{FF2B5EF4-FFF2-40B4-BE49-F238E27FC236}">
                <a16:creationId xmlns:a16="http://schemas.microsoft.com/office/drawing/2014/main" id="{31B31323-6D9B-4CC0-BDB4-906CC1CC3F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r="2018" b="1"/>
          <a:stretch/>
        </p:blipFill>
        <p:spPr>
          <a:xfrm>
            <a:off x="0" y="0"/>
            <a:ext cx="9142342" cy="6858000"/>
          </a:xfrm>
          <a:prstGeom prst="rect">
            <a:avLst/>
          </a:prstGeom>
          <a:ln w="12700"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6D62FC-83F9-8A41-9D50-80ABBB583EBB}"/>
              </a:ext>
            </a:extLst>
          </p:cNvPr>
          <p:cNvSpPr txBox="1"/>
          <p:nvPr/>
        </p:nvSpPr>
        <p:spPr>
          <a:xfrm>
            <a:off x="641684" y="786063"/>
            <a:ext cx="77964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Association in Christ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C52246-448A-AD44-918F-72B253F5245A}"/>
              </a:ext>
            </a:extLst>
          </p:cNvPr>
          <p:cNvCxnSpPr>
            <a:cxnSpLocks/>
          </p:cNvCxnSpPr>
          <p:nvPr/>
        </p:nvCxnSpPr>
        <p:spPr>
          <a:xfrm>
            <a:off x="737937" y="1812758"/>
            <a:ext cx="75077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41CF2FA-CF71-D14D-8D54-9A1FCF2530BB}"/>
              </a:ext>
            </a:extLst>
          </p:cNvPr>
          <p:cNvSpPr txBox="1"/>
          <p:nvPr/>
        </p:nvSpPr>
        <p:spPr>
          <a:xfrm>
            <a:off x="705852" y="1844840"/>
            <a:ext cx="7780421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The Special Bond in Christ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Jesus’s Family (Matt. 12:46-50)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Jesus’s Brethren (Heb. 2:10-13)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Children of God (1 John 3:1-3)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Devoted to One Another (Rom. 12:10)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Obey and Submit (Heb. 13:13-17)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Especially (Gal. 6:7-10)</a:t>
            </a:r>
          </a:p>
        </p:txBody>
      </p:sp>
    </p:spTree>
    <p:extLst>
      <p:ext uri="{BB962C8B-B14F-4D97-AF65-F5344CB8AC3E}">
        <p14:creationId xmlns:p14="http://schemas.microsoft.com/office/powerpoint/2010/main" val="1152928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714F1A-B091-CD4A-9AE3-851207A1B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4" name="Picture 3" descr="Abstract defocused background">
            <a:extLst>
              <a:ext uri="{FF2B5EF4-FFF2-40B4-BE49-F238E27FC236}">
                <a16:creationId xmlns:a16="http://schemas.microsoft.com/office/drawing/2014/main" id="{31B31323-6D9B-4CC0-BDB4-906CC1CC3F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r="2018" b="1"/>
          <a:stretch/>
        </p:blipFill>
        <p:spPr>
          <a:xfrm>
            <a:off x="0" y="0"/>
            <a:ext cx="9142342" cy="6858000"/>
          </a:xfrm>
          <a:prstGeom prst="rect">
            <a:avLst/>
          </a:prstGeom>
          <a:ln w="12700"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6D62FC-83F9-8A41-9D50-80ABBB583EBB}"/>
              </a:ext>
            </a:extLst>
          </p:cNvPr>
          <p:cNvSpPr txBox="1"/>
          <p:nvPr/>
        </p:nvSpPr>
        <p:spPr>
          <a:xfrm>
            <a:off x="641684" y="786063"/>
            <a:ext cx="77964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Association in Christ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C52246-448A-AD44-918F-72B253F5245A}"/>
              </a:ext>
            </a:extLst>
          </p:cNvPr>
          <p:cNvCxnSpPr>
            <a:cxnSpLocks/>
          </p:cNvCxnSpPr>
          <p:nvPr/>
        </p:nvCxnSpPr>
        <p:spPr>
          <a:xfrm>
            <a:off x="737937" y="1812758"/>
            <a:ext cx="75077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41CF2FA-CF71-D14D-8D54-9A1FCF2530BB}"/>
              </a:ext>
            </a:extLst>
          </p:cNvPr>
          <p:cNvSpPr txBox="1"/>
          <p:nvPr/>
        </p:nvSpPr>
        <p:spPr>
          <a:xfrm>
            <a:off x="705852" y="1844840"/>
            <a:ext cx="7780421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Toward Those Outside 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Love Them (Matt. 5:43-48)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Be Light to Them (Matt. 5:13-16)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Guard Influence (2 Cor. 6:14-18)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Focused Association (Matt. 9:9-13)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Not Fellowship (Eph. 5:11-16)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The Danger (1 Cor. 15:33)</a:t>
            </a:r>
          </a:p>
        </p:txBody>
      </p:sp>
    </p:spTree>
    <p:extLst>
      <p:ext uri="{BB962C8B-B14F-4D97-AF65-F5344CB8AC3E}">
        <p14:creationId xmlns:p14="http://schemas.microsoft.com/office/powerpoint/2010/main" val="42924033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714F1A-B091-CD4A-9AE3-851207A1B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4" name="Picture 3" descr="Abstract defocused background">
            <a:extLst>
              <a:ext uri="{FF2B5EF4-FFF2-40B4-BE49-F238E27FC236}">
                <a16:creationId xmlns:a16="http://schemas.microsoft.com/office/drawing/2014/main" id="{31B31323-6D9B-4CC0-BDB4-906CC1CC3F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r="2018" b="1"/>
          <a:stretch/>
        </p:blipFill>
        <p:spPr>
          <a:xfrm>
            <a:off x="0" y="0"/>
            <a:ext cx="9142342" cy="6858000"/>
          </a:xfrm>
          <a:prstGeom prst="rect">
            <a:avLst/>
          </a:prstGeom>
          <a:ln w="12700"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6D62FC-83F9-8A41-9D50-80ABBB583EBB}"/>
              </a:ext>
            </a:extLst>
          </p:cNvPr>
          <p:cNvSpPr txBox="1"/>
          <p:nvPr/>
        </p:nvSpPr>
        <p:spPr>
          <a:xfrm>
            <a:off x="641684" y="786063"/>
            <a:ext cx="77964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Association in Christ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C52246-448A-AD44-918F-72B253F5245A}"/>
              </a:ext>
            </a:extLst>
          </p:cNvPr>
          <p:cNvCxnSpPr>
            <a:cxnSpLocks/>
          </p:cNvCxnSpPr>
          <p:nvPr/>
        </p:nvCxnSpPr>
        <p:spPr>
          <a:xfrm>
            <a:off x="737937" y="1812758"/>
            <a:ext cx="75077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41CF2FA-CF71-D14D-8D54-9A1FCF2530BB}"/>
              </a:ext>
            </a:extLst>
          </p:cNvPr>
          <p:cNvSpPr txBox="1"/>
          <p:nvPr/>
        </p:nvSpPr>
        <p:spPr>
          <a:xfrm>
            <a:off x="705852" y="1844840"/>
            <a:ext cx="7780421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To Christians in Error and Sin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Discipline (Matt. 18:15-20)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A Little Leaven (1 Cor. 5:1-7)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Different Approach (1 Cor. 5:9-13)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To Cause Shame (2 Thess. 3:6-15)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Sorrow to Repentance (2 Cor. 7:8-10)</a:t>
            </a:r>
          </a:p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Share in Evil Deeds (2 John 8-11)</a:t>
            </a:r>
          </a:p>
        </p:txBody>
      </p:sp>
    </p:spTree>
    <p:extLst>
      <p:ext uri="{BB962C8B-B14F-4D97-AF65-F5344CB8AC3E}">
        <p14:creationId xmlns:p14="http://schemas.microsoft.com/office/powerpoint/2010/main" val="2631053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714F1A-B091-CD4A-9AE3-851207A1B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4" name="Picture 3" descr="Abstract defocused background">
            <a:extLst>
              <a:ext uri="{FF2B5EF4-FFF2-40B4-BE49-F238E27FC236}">
                <a16:creationId xmlns:a16="http://schemas.microsoft.com/office/drawing/2014/main" id="{31B31323-6D9B-4CC0-BDB4-906CC1CC3F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r="2018" b="1"/>
          <a:stretch/>
        </p:blipFill>
        <p:spPr>
          <a:xfrm>
            <a:off x="0" y="0"/>
            <a:ext cx="9142342" cy="6858000"/>
          </a:xfrm>
          <a:prstGeom prst="rect">
            <a:avLst/>
          </a:prstGeom>
          <a:ln w="12700"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6D62FC-83F9-8A41-9D50-80ABBB583EBB}"/>
              </a:ext>
            </a:extLst>
          </p:cNvPr>
          <p:cNvSpPr txBox="1"/>
          <p:nvPr/>
        </p:nvSpPr>
        <p:spPr>
          <a:xfrm>
            <a:off x="641684" y="786063"/>
            <a:ext cx="77964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Association in Christ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C52246-448A-AD44-918F-72B253F5245A}"/>
              </a:ext>
            </a:extLst>
          </p:cNvPr>
          <p:cNvCxnSpPr>
            <a:cxnSpLocks/>
          </p:cNvCxnSpPr>
          <p:nvPr/>
        </p:nvCxnSpPr>
        <p:spPr>
          <a:xfrm>
            <a:off x="737937" y="1812758"/>
            <a:ext cx="75077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41CF2FA-CF71-D14D-8D54-9A1FCF2530BB}"/>
              </a:ext>
            </a:extLst>
          </p:cNvPr>
          <p:cNvSpPr txBox="1"/>
          <p:nvPr/>
        </p:nvSpPr>
        <p:spPr>
          <a:xfrm>
            <a:off x="625642" y="3047998"/>
            <a:ext cx="7860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1 Peter 3:8-12</a:t>
            </a:r>
          </a:p>
        </p:txBody>
      </p:sp>
    </p:spTree>
    <p:extLst>
      <p:ext uri="{BB962C8B-B14F-4D97-AF65-F5344CB8AC3E}">
        <p14:creationId xmlns:p14="http://schemas.microsoft.com/office/powerpoint/2010/main" val="3216031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bldLvl="2"/>
    </p:bldLst>
  </p:timing>
</p:sld>
</file>

<file path=ppt/theme/theme1.xml><?xml version="1.0" encoding="utf-8"?>
<a:theme xmlns:a="http://schemas.openxmlformats.org/drawingml/2006/main" name="ArchVTI">
  <a:themeElements>
    <a:clrScheme name="AnalogousFromRegularSeedRightStep">
      <a:dk1>
        <a:srgbClr val="000000"/>
      </a:dk1>
      <a:lt1>
        <a:srgbClr val="FFFFFF"/>
      </a:lt1>
      <a:dk2>
        <a:srgbClr val="293B21"/>
      </a:dk2>
      <a:lt2>
        <a:srgbClr val="E2E8E8"/>
      </a:lt2>
      <a:accent1>
        <a:srgbClr val="E73229"/>
      </a:accent1>
      <a:accent2>
        <a:srgbClr val="D56F17"/>
      </a:accent2>
      <a:accent3>
        <a:srgbClr val="B5A320"/>
      </a:accent3>
      <a:accent4>
        <a:srgbClr val="82B013"/>
      </a:accent4>
      <a:accent5>
        <a:srgbClr val="4DBB21"/>
      </a:accent5>
      <a:accent6>
        <a:srgbClr val="15BD2A"/>
      </a:accent6>
      <a:hlink>
        <a:srgbClr val="319095"/>
      </a:hlink>
      <a:folHlink>
        <a:srgbClr val="7F7F7F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170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Calibri</vt:lpstr>
      <vt:lpstr>Footlight MT Light</vt:lpstr>
      <vt:lpstr>ArchVTI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10</cp:revision>
  <dcterms:created xsi:type="dcterms:W3CDTF">2022-02-26T16:49:01Z</dcterms:created>
  <dcterms:modified xsi:type="dcterms:W3CDTF">2022-03-01T19:58:18Z</dcterms:modified>
</cp:coreProperties>
</file>