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7" r:id="rId3"/>
    <p:sldId id="26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39"/>
    <p:restoredTop sz="94886" autoAdjust="0"/>
  </p:normalViewPr>
  <p:slideViewPr>
    <p:cSldViewPr snapToGrid="0" snapToObjects="1">
      <p:cViewPr varScale="1">
        <p:scale>
          <a:sx n="80" d="100"/>
          <a:sy n="80" d="100"/>
        </p:scale>
        <p:origin x="175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D8347-20DB-034F-AECE-BD5696F5C939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3684E-F2AD-8C4F-843F-657DFF27D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2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A1EF-2646-CA43-881A-4D3917A9BF2D}" type="datetimeFigureOut">
              <a:rPr lang="en-US" smtClean="0"/>
              <a:pPr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842-03DA-E04F-8F69-A81FC4E38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A1EF-2646-CA43-881A-4D3917A9BF2D}" type="datetimeFigureOut">
              <a:rPr lang="en-US" smtClean="0"/>
              <a:pPr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842-03DA-E04F-8F69-A81FC4E38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A1EF-2646-CA43-881A-4D3917A9BF2D}" type="datetimeFigureOut">
              <a:rPr lang="en-US" smtClean="0"/>
              <a:pPr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842-03DA-E04F-8F69-A81FC4E38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A1EF-2646-CA43-881A-4D3917A9BF2D}" type="datetimeFigureOut">
              <a:rPr lang="en-US" smtClean="0"/>
              <a:pPr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842-03DA-E04F-8F69-A81FC4E38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A1EF-2646-CA43-881A-4D3917A9BF2D}" type="datetimeFigureOut">
              <a:rPr lang="en-US" smtClean="0"/>
              <a:pPr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842-03DA-E04F-8F69-A81FC4E38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A1EF-2646-CA43-881A-4D3917A9BF2D}" type="datetimeFigureOut">
              <a:rPr lang="en-US" smtClean="0"/>
              <a:pPr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842-03DA-E04F-8F69-A81FC4E38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A1EF-2646-CA43-881A-4D3917A9BF2D}" type="datetimeFigureOut">
              <a:rPr lang="en-US" smtClean="0"/>
              <a:pPr/>
              <a:t>10/20/21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842-03DA-E04F-8F69-A81FC4E38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A1EF-2646-CA43-881A-4D3917A9BF2D}" type="datetimeFigureOut">
              <a:rPr lang="en-US" smtClean="0"/>
              <a:pPr/>
              <a:t>10/20/21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842-03DA-E04F-8F69-A81FC4E38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A1EF-2646-CA43-881A-4D3917A9BF2D}" type="datetimeFigureOut">
              <a:rPr lang="en-US" smtClean="0"/>
              <a:pPr/>
              <a:t>10/20/21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842-03DA-E04F-8F69-A81FC4E38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A1EF-2646-CA43-881A-4D3917A9BF2D}" type="datetimeFigureOut">
              <a:rPr lang="en-US" smtClean="0"/>
              <a:pPr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842-03DA-E04F-8F69-A81FC4E38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A1EF-2646-CA43-881A-4D3917A9BF2D}" type="datetimeFigureOut">
              <a:rPr lang="en-US" smtClean="0"/>
              <a:pPr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842-03DA-E04F-8F69-A81FC4E38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publicdomainpictures.net/view-image.php?image=80271&amp;picture=green-bokeh-background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rcRect l="4831" t="5117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pic>
        <p:nvPicPr>
          <p:cNvPr id="9" name="Picture 8" descr="Green Bokeh Background Free Stock Photo - Public Domain ..."/>
          <p:cNvPicPr>
            <a:picLocks noChangeAspect="1"/>
          </p:cNvPicPr>
          <p:nvPr userDrawn="1"/>
        </p:nvPicPr>
        <p:blipFill>
          <a:blip r:embed="rId14">
            <a:alphaModFix amt="50000"/>
            <a:extLst>
              <a:ext uri="{837473B0-CC2E-450A-ABE3-18F120FF3D39}">
                <a1611:picAttrSrcUrl xmlns:a1611="http://schemas.microsoft.com/office/drawing/2016/11/main" r:id="rId15"/>
              </a:ext>
            </a:extLst>
          </a:blip>
          <a:srcRect/>
          <a:stretch/>
        </p:blipFill>
        <p:spPr>
          <a:xfrm>
            <a:off x="-22265" y="0"/>
            <a:ext cx="2638903" cy="4153546"/>
          </a:xfrm>
          <a:prstGeom prst="rect">
            <a:avLst/>
          </a:prstGeom>
          <a:effectLst>
            <a:outerShdw blurRad="50800" dist="38100">
              <a:srgbClr val="000000">
                <a:alpha val="43000"/>
              </a:srgb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600200"/>
            <a:ext cx="5943600" cy="4525963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5A1EF-2646-CA43-881A-4D3917A9BF2D}" type="datetimeFigureOut">
              <a:rPr lang="en-US" smtClean="0"/>
              <a:pPr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F1842-03DA-E04F-8F69-A81FC4E38D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22265" y="4163949"/>
            <a:ext cx="2638903" cy="2313051"/>
          </a:xfrm>
          <a:prstGeom prst="rect">
            <a:avLst/>
          </a:prstGeom>
          <a:solidFill>
            <a:srgbClr val="003A2E"/>
          </a:solidFill>
          <a:ln>
            <a:noFill/>
          </a:ln>
          <a:effectLst>
            <a:outerShdw blurRad="4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4156169"/>
            <a:ext cx="2622550" cy="3483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>
              <a:lumMod val="8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>
              <a:lumMod val="8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1">
              <a:lumMod val="8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1">
              <a:lumMod val="8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1">
              <a:lumMod val="8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43199" y="152400"/>
            <a:ext cx="5885973" cy="10686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Galatians 5:22-24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156169"/>
            <a:ext cx="2622550" cy="3483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B553134-68F2-9C49-A5BE-46C5432BC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400" y="1600200"/>
            <a:ext cx="5704668" cy="4525963"/>
          </a:xfrm>
          <a:effectLst/>
        </p:spPr>
        <p:txBody>
          <a:bodyPr>
            <a:noAutofit/>
          </a:bodyPr>
          <a:lstStyle/>
          <a:p>
            <a:pPr marL="119063" indent="30163">
              <a:buNone/>
            </a:pPr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“But the fruit of the Spirit is love, joy, peace, longsuffering, kindness, goodness, faithful-ness, gentleness, self-control. Against such there is no law. And those who are Christ’s have crucified the flesh with its passions and desires” (NKJV).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  <a:effectLst/>
        </p:spPr>
        <p:txBody>
          <a:bodyPr anchor="ctr">
            <a:normAutofit/>
          </a:bodyPr>
          <a:lstStyle/>
          <a:p>
            <a:pPr marL="127000" indent="0">
              <a:buNone/>
            </a:pPr>
            <a:r>
              <a:rPr lang="en-US" sz="4400" dirty="0"/>
              <a:t>“He who is slow to anger is better than the mighty, And he who rules his spirit than he who takes a city.”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43199" y="152400"/>
            <a:ext cx="5885973" cy="10686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Proverbs 16:32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156169"/>
            <a:ext cx="2622550" cy="3483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9607" y="4672846"/>
            <a:ext cx="2012698" cy="13849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Self-Control is Difficult to Practice!</a:t>
            </a:r>
          </a:p>
        </p:txBody>
      </p:sp>
    </p:spTree>
    <p:extLst>
      <p:ext uri="{BB962C8B-B14F-4D97-AF65-F5344CB8AC3E}">
        <p14:creationId xmlns:p14="http://schemas.microsoft.com/office/powerpoint/2010/main" val="31193822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  <a:effectLst/>
        </p:spPr>
        <p:txBody>
          <a:bodyPr/>
          <a:lstStyle/>
          <a:p>
            <a:pPr>
              <a:buNone/>
            </a:pPr>
            <a:r>
              <a:rPr lang="en-US" dirty="0"/>
              <a:t>I. God’s People Must Practice Self-Control.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We must preserve purity of heart (Prov. 4:23).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Paul to Felix (Acts 24:22-25).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Part of growth (2 Pet. 1:5-8).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To excel in Christ we must have self-control (1 Cor. 9:24-27).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43199" y="152400"/>
            <a:ext cx="5885973" cy="10686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Self-Control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156169"/>
            <a:ext cx="2622550" cy="3483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9607" y="4672846"/>
            <a:ext cx="2012698" cy="13849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Self-Control is Our Duty in Christ</a:t>
            </a:r>
          </a:p>
        </p:txBody>
      </p:sp>
    </p:spTree>
    <p:extLst>
      <p:ext uri="{BB962C8B-B14F-4D97-AF65-F5344CB8AC3E}">
        <p14:creationId xmlns:p14="http://schemas.microsoft.com/office/powerpoint/2010/main" val="24608670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  <a:effectLst/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en-US" dirty="0"/>
              <a:t>II. Suggestions to Improve Self-Control.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Look to Biblical Examples.</a:t>
            </a:r>
          </a:p>
          <a:p>
            <a:pPr marL="1198563" lvl="2" indent="-341313">
              <a:buFont typeface="+mj-lt"/>
              <a:buAutoNum type="arabicPeriod"/>
            </a:pPr>
            <a:r>
              <a:rPr lang="en-US" sz="2800" dirty="0"/>
              <a:t> Joseph (Gen. 39:7-10).</a:t>
            </a:r>
          </a:p>
          <a:p>
            <a:pPr marL="1198563" lvl="2" indent="-341313">
              <a:buFont typeface="+mj-lt"/>
              <a:buAutoNum type="arabicPeriod"/>
            </a:pPr>
            <a:r>
              <a:rPr lang="en-US" sz="2800" dirty="0"/>
              <a:t> Daniel (Dan. 1:8; 6:10).</a:t>
            </a:r>
          </a:p>
          <a:p>
            <a:pPr marL="1198563" lvl="2" indent="-341313">
              <a:buFont typeface="+mj-lt"/>
              <a:buAutoNum type="arabicPeriod"/>
            </a:pPr>
            <a:r>
              <a:rPr lang="en-US" sz="2800" dirty="0"/>
              <a:t> Paul (Phil. 3:12-15).</a:t>
            </a:r>
          </a:p>
          <a:p>
            <a:pPr marL="1198563" lvl="2" indent="-341313">
              <a:buFont typeface="+mj-lt"/>
              <a:buAutoNum type="arabicPeriod"/>
            </a:pPr>
            <a:r>
              <a:rPr lang="en-US" sz="2800" dirty="0"/>
              <a:t> Jesus (Matt. 4:1-11).</a:t>
            </a:r>
          </a:p>
          <a:p>
            <a:pPr marL="798513" lvl="1" indent="-341313">
              <a:buFont typeface="+mj-lt"/>
              <a:buAutoNum type="alphaUcPeriod"/>
            </a:pPr>
            <a:r>
              <a:rPr lang="en-US" dirty="0"/>
              <a:t> Avoid evil companions (Prov. 4:14-17).</a:t>
            </a:r>
            <a:r>
              <a:rPr lang="en-US" sz="3200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43199" y="152400"/>
            <a:ext cx="5885973" cy="10686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Self-Control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156169"/>
            <a:ext cx="2622550" cy="3483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9607" y="4672846"/>
            <a:ext cx="2012698" cy="13849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Can Grow in Self-Control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II. Suggestions to Improve Self-Control.</a:t>
            </a:r>
          </a:p>
          <a:p>
            <a:pPr marL="971550" lvl="1" indent="-514350">
              <a:buFont typeface="+mj-lt"/>
              <a:buAutoNum type="alphaUcPeriod" startAt="3"/>
            </a:pPr>
            <a:r>
              <a:rPr lang="en-US" dirty="0"/>
              <a:t>Live with purpose of heart (Dan. 1:8; Acts 11:22-23).</a:t>
            </a:r>
          </a:p>
          <a:p>
            <a:pPr marL="971550" lvl="1" indent="-514350">
              <a:buFont typeface="+mj-lt"/>
              <a:buAutoNum type="alphaUcPeriod" startAt="3"/>
            </a:pPr>
            <a:r>
              <a:rPr lang="en-US" dirty="0"/>
              <a:t>Be constant in Bible study (Psa. 119:9-16).</a:t>
            </a:r>
          </a:p>
          <a:p>
            <a:pPr marL="971550" lvl="1" indent="-514350">
              <a:buFont typeface="+mj-lt"/>
              <a:buAutoNum type="alphaUcPeriod" startAt="3"/>
            </a:pPr>
            <a:r>
              <a:rPr lang="en-US" dirty="0"/>
              <a:t>Be constant in prayer (Matt. 26:40-41).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156169"/>
            <a:ext cx="2622550" cy="3483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9607" y="4672846"/>
            <a:ext cx="20126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Can Grow in Self-Control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EA69E5E-FAD3-E844-8137-A1FC70DC295A}"/>
              </a:ext>
            </a:extLst>
          </p:cNvPr>
          <p:cNvSpPr txBox="1">
            <a:spLocks/>
          </p:cNvSpPr>
          <p:nvPr/>
        </p:nvSpPr>
        <p:spPr>
          <a:xfrm>
            <a:off x="2743199" y="152400"/>
            <a:ext cx="5885973" cy="10686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Self-Control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II. Suggestions to Improve Self-Control.</a:t>
            </a:r>
          </a:p>
          <a:p>
            <a:pPr marL="971550" lvl="1" indent="-514350">
              <a:buFont typeface="+mj-lt"/>
              <a:buAutoNum type="alphaUcPeriod" startAt="6"/>
            </a:pPr>
            <a:r>
              <a:rPr lang="en-US" dirty="0"/>
              <a:t>Trust in the promises of God.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600" spc="-100" dirty="0"/>
              <a:t>He will never forsake you (Heb. 13:5-6).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600" spc="-100" dirty="0"/>
              <a:t>He will keep what we commit to Him (2 Tim. 1:12).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600" spc="-100" dirty="0"/>
              <a:t>Suffering cannot be compared  to heaven (Rom. 8:18).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156169"/>
            <a:ext cx="2622550" cy="3483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9607" y="4672846"/>
            <a:ext cx="20126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Can Grow in Self-Control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1C2A8A7-E4A8-784B-8C38-F349AC22F687}"/>
              </a:ext>
            </a:extLst>
          </p:cNvPr>
          <p:cNvSpPr txBox="1">
            <a:spLocks/>
          </p:cNvSpPr>
          <p:nvPr/>
        </p:nvSpPr>
        <p:spPr>
          <a:xfrm>
            <a:off x="2743199" y="152400"/>
            <a:ext cx="5885973" cy="10686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Self-Control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II. Suggestions to Improve Self-Control.</a:t>
            </a:r>
          </a:p>
          <a:p>
            <a:pPr marL="971550" lvl="1" indent="-514350">
              <a:buFont typeface="+mj-lt"/>
              <a:buAutoNum type="alphaUcPeriod" startAt="7"/>
            </a:pPr>
            <a:r>
              <a:rPr lang="en-US" dirty="0"/>
              <a:t>Remember the high cost of sin (Rom. 6:23).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156169"/>
            <a:ext cx="2622550" cy="3483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9607" y="4672846"/>
            <a:ext cx="20126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Can Grow in Self-Control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6F047F3-9F04-4945-BED3-A455AD1B7A5C}"/>
              </a:ext>
            </a:extLst>
          </p:cNvPr>
          <p:cNvSpPr txBox="1">
            <a:spLocks/>
          </p:cNvSpPr>
          <p:nvPr/>
        </p:nvSpPr>
        <p:spPr>
          <a:xfrm>
            <a:off x="2743199" y="152400"/>
            <a:ext cx="5885973" cy="10686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Self-Control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324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8</cp:revision>
  <dcterms:created xsi:type="dcterms:W3CDTF">2015-08-21T20:34:14Z</dcterms:created>
  <dcterms:modified xsi:type="dcterms:W3CDTF">2021-10-20T20:51:11Z</dcterms:modified>
</cp:coreProperties>
</file>