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4200" spc="-75"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pPr/>
              <a:t>Sunday, January 3, 2021</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273518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pPr/>
              <a:t>Sunday, January 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75088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pPr/>
              <a:t>Sunday, January 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54404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pPr/>
              <a:t>Sunday, January 3, 2021</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419337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100">
                <a:solidFill>
                  <a:schemeClr val="tx1">
                    <a:tint val="75000"/>
                    <a:alpha val="6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pPr/>
              <a:t>Sunday, January 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54528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pPr/>
              <a:t>Sunday, January 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401932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pPr/>
              <a:t>Sunday, January 3, 2021</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267869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pPr/>
              <a:t>Sunday, January 3, 2021</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8585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pPr/>
              <a:t>Sunday, January 3, 2021</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19383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1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3600"/>
            </a:lvl1pPr>
            <a:lvl2pPr marL="685800" indent="-342900">
              <a:buFont typeface="Arial" panose="020B0604020202020204" pitchFamily="34" charset="0"/>
              <a:buChar char="•"/>
              <a:defRPr sz="1500"/>
            </a:lvl2pPr>
            <a:lvl3pPr marL="942975" indent="-257175">
              <a:buFont typeface="Arial" panose="020B0604020202020204" pitchFamily="34" charset="0"/>
              <a:buChar char="•"/>
              <a:defRPr sz="1500"/>
            </a:lvl3pPr>
            <a:lvl4pPr marL="1285875" indent="-257175">
              <a:buFont typeface="Arial" panose="020B0604020202020204" pitchFamily="34" charset="0"/>
              <a:buChar char="•"/>
              <a:defRPr sz="1500"/>
            </a:lvl4pPr>
            <a:lvl5pPr marL="1628775" indent="-257175">
              <a:buFont typeface="Arial" panose="020B0604020202020204" pitchFamily="34" charset="0"/>
              <a:buChar cha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pPr/>
              <a:t>Sunday, January 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125375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pPr/>
              <a:t>Sunday, January 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41111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900" spc="15" baseline="0">
                <a:solidFill>
                  <a:schemeClr val="tx1"/>
                </a:solidFill>
                <a:latin typeface="+mn-lt"/>
              </a:defRPr>
            </a:lvl1pPr>
          </a:lstStyle>
          <a:p>
            <a:fld id="{8DEA2CF1-0EB2-4673-802D-3371233E4A77}" type="datetime2">
              <a:rPr lang="en-US" smtClean="0"/>
              <a:pPr/>
              <a:t>Sunday, January 3, 2021</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900" spc="15"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900" spc="15"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061461035"/>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685800" rtl="0" eaLnBrk="1" latinLnBrk="0" hangingPunct="1">
        <a:lnSpc>
          <a:spcPct val="100000"/>
        </a:lnSpc>
        <a:spcBef>
          <a:spcPct val="0"/>
        </a:spcBef>
        <a:buNone/>
        <a:defRPr sz="2400" kern="1200" cap="none"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1pPr>
      <a:lvl2pPr marL="5143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2pPr>
      <a:lvl3pPr marL="8572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3pPr>
      <a:lvl4pPr marL="12001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4pPr>
      <a:lvl5pPr marL="15430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400" b="1" dirty="0">
                <a:latin typeface="Calibri" panose="020F0502020204030204" pitchFamily="34" charset="0"/>
                <a:cs typeface="Calibri" panose="020F0502020204030204" pitchFamily="34" charset="0"/>
              </a:rPr>
              <a:t>Revelation 22:14-15</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pPr>
            <a:r>
              <a:rPr lang="en-US" sz="4000" b="1" dirty="0">
                <a:latin typeface="Calibri" panose="020F0502020204030204" pitchFamily="34" charset="0"/>
                <a:cs typeface="Calibri" panose="020F0502020204030204" pitchFamily="34" charset="0"/>
              </a:rPr>
              <a:t>“Blessed are those who do His commandments, that they may have the right to the tree of life, and may enter through the gates into the city. But outside are dogs and . . .”</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62254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400" b="1" dirty="0">
                <a:latin typeface="Calibri" panose="020F0502020204030204" pitchFamily="34" charset="0"/>
                <a:cs typeface="Calibri" panose="020F0502020204030204" pitchFamily="34" charset="0"/>
              </a:rPr>
              <a:t>Revelation 22:14-15</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pPr>
            <a:r>
              <a:rPr lang="en-US" sz="4000" b="1" dirty="0">
                <a:latin typeface="Calibri" panose="020F0502020204030204" pitchFamily="34" charset="0"/>
                <a:cs typeface="Calibri" panose="020F0502020204030204" pitchFamily="34" charset="0"/>
              </a:rPr>
              <a:t>“. . . sorcerers and sexually immoral and murderers and idolaters, and whoever loves and practices a lie” (NKJV).</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3006101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000" b="1" dirty="0">
                <a:latin typeface="Calibri" panose="020F0502020204030204" pitchFamily="34" charset="0"/>
                <a:cs typeface="Calibri" panose="020F0502020204030204" pitchFamily="34" charset="0"/>
              </a:rPr>
              <a:t>Loving and Practicing Lies</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spcAft>
                <a:spcPts val="1200"/>
              </a:spcAft>
            </a:pPr>
            <a:r>
              <a:rPr lang="en-US" sz="4000" b="1" i="1" dirty="0">
                <a:latin typeface="Calibri" panose="020F0502020204030204" pitchFamily="34" charset="0"/>
                <a:cs typeface="Calibri" panose="020F0502020204030204" pitchFamily="34" charset="0"/>
              </a:rPr>
              <a:t>Why Would Anyone Do This?</a:t>
            </a:r>
          </a:p>
          <a:p>
            <a:pPr>
              <a:lnSpc>
                <a:spcPct val="100000"/>
              </a:lnSpc>
              <a:spcAft>
                <a:spcPts val="1200"/>
              </a:spcAft>
            </a:pPr>
            <a:r>
              <a:rPr lang="en-US" sz="4000" b="1" dirty="0">
                <a:latin typeface="Calibri" panose="020F0502020204030204" pitchFamily="34" charset="0"/>
                <a:cs typeface="Calibri" panose="020F0502020204030204" pitchFamily="34" charset="0"/>
              </a:rPr>
              <a:t>1. Lies support decisions we have already made. </a:t>
            </a:r>
          </a:p>
          <a:p>
            <a:pPr>
              <a:lnSpc>
                <a:spcPct val="100000"/>
              </a:lnSpc>
            </a:pPr>
            <a:r>
              <a:rPr lang="en-US" sz="3400" b="1" dirty="0">
                <a:latin typeface="Calibri" panose="020F0502020204030204" pitchFamily="34" charset="0"/>
                <a:cs typeface="Calibri" panose="020F0502020204030204" pitchFamily="34" charset="0"/>
              </a:rPr>
              <a:t>1 Kings 22:3-7;  Luke 16:3-6; Jer. 5:30-31; Isa. 30:9-10; 2 Tim. 4:3-4</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551491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000" b="1" dirty="0">
                <a:latin typeface="Calibri" panose="020F0502020204030204" pitchFamily="34" charset="0"/>
                <a:cs typeface="Calibri" panose="020F0502020204030204" pitchFamily="34" charset="0"/>
              </a:rPr>
              <a:t>Loving and Practicing Lies</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spcAft>
                <a:spcPts val="1200"/>
              </a:spcAft>
            </a:pPr>
            <a:r>
              <a:rPr lang="en-US" sz="4000" b="1" i="1" dirty="0">
                <a:latin typeface="Calibri" panose="020F0502020204030204" pitchFamily="34" charset="0"/>
                <a:cs typeface="Calibri" panose="020F0502020204030204" pitchFamily="34" charset="0"/>
              </a:rPr>
              <a:t>Why Would Anyone Do This?</a:t>
            </a:r>
          </a:p>
          <a:p>
            <a:pPr>
              <a:lnSpc>
                <a:spcPct val="100000"/>
              </a:lnSpc>
              <a:spcAft>
                <a:spcPts val="1200"/>
              </a:spcAft>
            </a:pPr>
            <a:r>
              <a:rPr lang="en-US" sz="3900" b="1" dirty="0">
                <a:latin typeface="Calibri" panose="020F0502020204030204" pitchFamily="34" charset="0"/>
                <a:cs typeface="Calibri" panose="020F0502020204030204" pitchFamily="34" charset="0"/>
              </a:rPr>
              <a:t>2. Lies aren’t as painful as truth. </a:t>
            </a:r>
          </a:p>
          <a:p>
            <a:pPr>
              <a:lnSpc>
                <a:spcPct val="100000"/>
              </a:lnSpc>
            </a:pPr>
            <a:r>
              <a:rPr lang="en-US" sz="3400" b="1" dirty="0">
                <a:latin typeface="Calibri" panose="020F0502020204030204" pitchFamily="34" charset="0"/>
                <a:cs typeface="Calibri" panose="020F0502020204030204" pitchFamily="34" charset="0"/>
              </a:rPr>
              <a:t>1 Kings 22:8;  Matt. 15:12; Gal. 4:16; Acts 2:37; 7:54; 1 Kings 22:37-38</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117010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000" b="1" dirty="0">
                <a:latin typeface="Calibri" panose="020F0502020204030204" pitchFamily="34" charset="0"/>
                <a:cs typeface="Calibri" panose="020F0502020204030204" pitchFamily="34" charset="0"/>
              </a:rPr>
              <a:t>Loving and Practicing Lies</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spcAft>
                <a:spcPts val="1200"/>
              </a:spcAft>
            </a:pPr>
            <a:r>
              <a:rPr lang="en-US" sz="4000" b="1" i="1" dirty="0">
                <a:latin typeface="Calibri" panose="020F0502020204030204" pitchFamily="34" charset="0"/>
                <a:cs typeface="Calibri" panose="020F0502020204030204" pitchFamily="34" charset="0"/>
              </a:rPr>
              <a:t>Why Would Anyone Do This?</a:t>
            </a:r>
          </a:p>
          <a:p>
            <a:pPr>
              <a:lnSpc>
                <a:spcPct val="100000"/>
              </a:lnSpc>
              <a:spcAft>
                <a:spcPts val="1200"/>
              </a:spcAft>
            </a:pPr>
            <a:r>
              <a:rPr lang="en-US" sz="3900" b="1" dirty="0">
                <a:latin typeface="Calibri" panose="020F0502020204030204" pitchFamily="34" charset="0"/>
                <a:cs typeface="Calibri" panose="020F0502020204030204" pitchFamily="34" charset="0"/>
              </a:rPr>
              <a:t>3. Lies give us false confidence. </a:t>
            </a:r>
          </a:p>
          <a:p>
            <a:pPr>
              <a:lnSpc>
                <a:spcPct val="100000"/>
              </a:lnSpc>
            </a:pPr>
            <a:r>
              <a:rPr lang="en-US" sz="3600" b="1" dirty="0">
                <a:latin typeface="Calibri" panose="020F0502020204030204" pitchFamily="34" charset="0"/>
                <a:cs typeface="Calibri" panose="020F0502020204030204" pitchFamily="34" charset="0"/>
              </a:rPr>
              <a:t>Jer. 6:13-14; 37:9; Matt. 24:4; 1 Cor. 6:9; 15:33; Gal. 6:7; Eph. 5:6; Jas. 1:16</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379697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323B9ABC-BF6F-CF42-B0BD-A2C1C0BB2BB3}"/>
              </a:ext>
            </a:extLst>
          </p:cNvPr>
          <p:cNvSpPr>
            <a:spLocks noGrp="1"/>
          </p:cNvSpPr>
          <p:nvPr>
            <p:ph type="ctrTitle"/>
          </p:nvPr>
        </p:nvSpPr>
        <p:spPr>
          <a:xfrm>
            <a:off x="1899330" y="1086749"/>
            <a:ext cx="6722400" cy="774135"/>
          </a:xfrm>
        </p:spPr>
        <p:txBody>
          <a:bodyPr anchor="ctr">
            <a:noAutofit/>
          </a:bodyPr>
          <a:lstStyle/>
          <a:p>
            <a:r>
              <a:rPr lang="en-US" sz="5400" b="1" dirty="0">
                <a:latin typeface="Calibri" panose="020F0502020204030204" pitchFamily="34" charset="0"/>
                <a:cs typeface="Calibri" panose="020F0502020204030204" pitchFamily="34" charset="0"/>
              </a:rPr>
              <a:t>Jeremiah 5:31</a:t>
            </a:r>
          </a:p>
        </p:txBody>
      </p:sp>
      <p:sp>
        <p:nvSpPr>
          <p:cNvPr id="3" name="Subtitle 2">
            <a:extLst>
              <a:ext uri="{FF2B5EF4-FFF2-40B4-BE49-F238E27FC236}">
                <a16:creationId xmlns:a16="http://schemas.microsoft.com/office/drawing/2014/main" id="{1C62E00B-E2D8-604C-975E-D1E87C45B0C8}"/>
              </a:ext>
            </a:extLst>
          </p:cNvPr>
          <p:cNvSpPr>
            <a:spLocks noGrp="1"/>
          </p:cNvSpPr>
          <p:nvPr>
            <p:ph type="subTitle" idx="1"/>
          </p:nvPr>
        </p:nvSpPr>
        <p:spPr>
          <a:xfrm>
            <a:off x="1899330" y="2090383"/>
            <a:ext cx="6722400" cy="3556438"/>
          </a:xfrm>
        </p:spPr>
        <p:txBody>
          <a:bodyPr>
            <a:noAutofit/>
          </a:bodyPr>
          <a:lstStyle/>
          <a:p>
            <a:pPr>
              <a:lnSpc>
                <a:spcPct val="100000"/>
              </a:lnSpc>
            </a:pPr>
            <a:r>
              <a:rPr lang="en-US" sz="4000" b="1" dirty="0">
                <a:latin typeface="Calibri" panose="020F0502020204030204" pitchFamily="34" charset="0"/>
                <a:cs typeface="Calibri" panose="020F0502020204030204" pitchFamily="34" charset="0"/>
              </a:rPr>
              <a:t>“The prophets prophesy falsely, And the priests rule by their own power; And My people love to have it so. But what will you do in the end?”</a:t>
            </a:r>
          </a:p>
        </p:txBody>
      </p:sp>
      <p:pic>
        <p:nvPicPr>
          <p:cNvPr id="8" name="Picture 7">
            <a:extLst>
              <a:ext uri="{FF2B5EF4-FFF2-40B4-BE49-F238E27FC236}">
                <a16:creationId xmlns:a16="http://schemas.microsoft.com/office/drawing/2014/main" id="{6650500C-73C2-5342-B21B-BAB9B7CFAFC0}"/>
              </a:ext>
            </a:extLst>
          </p:cNvPr>
          <p:cNvPicPr>
            <a:picLocks noChangeAspect="1"/>
          </p:cNvPicPr>
          <p:nvPr/>
        </p:nvPicPr>
        <p:blipFill rotWithShape="1">
          <a:blip r:embed="rId2"/>
          <a:srcRect l="21477" t="1" r="63291" b="1"/>
          <a:stretch/>
        </p:blipFill>
        <p:spPr>
          <a:xfrm>
            <a:off x="1" y="10"/>
            <a:ext cx="1899328"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Tree>
    <p:extLst>
      <p:ext uri="{BB962C8B-B14F-4D97-AF65-F5344CB8AC3E}">
        <p14:creationId xmlns:p14="http://schemas.microsoft.com/office/powerpoint/2010/main" val="1525792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lobVTI">
  <a:themeElements>
    <a:clrScheme name="AnalogousFromLightSeedLeftStep">
      <a:dk1>
        <a:srgbClr val="000000"/>
      </a:dk1>
      <a:lt1>
        <a:srgbClr val="FFFFFF"/>
      </a:lt1>
      <a:dk2>
        <a:srgbClr val="243141"/>
      </a:dk2>
      <a:lt2>
        <a:srgbClr val="E8E5E2"/>
      </a:lt2>
      <a:accent1>
        <a:srgbClr val="8EA6C2"/>
      </a:accent1>
      <a:accent2>
        <a:srgbClr val="79AAB1"/>
      </a:accent2>
      <a:accent3>
        <a:srgbClr val="81AA9E"/>
      </a:accent3>
      <a:accent4>
        <a:srgbClr val="77AF87"/>
      </a:accent4>
      <a:accent5>
        <a:srgbClr val="87AB81"/>
      </a:accent5>
      <a:accent6>
        <a:srgbClr val="91A974"/>
      </a:accent6>
      <a:hlink>
        <a:srgbClr val="9A7E5D"/>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43</TotalTime>
  <Words>225</Words>
  <Application>Microsoft Macintosh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vt:lpstr>
      <vt:lpstr>Calibri</vt:lpstr>
      <vt:lpstr>Sagona Book</vt:lpstr>
      <vt:lpstr>The Hand Extrablack</vt:lpstr>
      <vt:lpstr>BlobVTI</vt:lpstr>
      <vt:lpstr>Revelation 22:14-15</vt:lpstr>
      <vt:lpstr>Revelation 22:14-15</vt:lpstr>
      <vt:lpstr>Loving and Practicing Lies</vt:lpstr>
      <vt:lpstr>Loving and Practicing Lies</vt:lpstr>
      <vt:lpstr>Loving and Practicing Lies</vt:lpstr>
      <vt:lpstr>Jeremiah 5:31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13</cp:revision>
  <dcterms:created xsi:type="dcterms:W3CDTF">2021-01-03T00:55:57Z</dcterms:created>
  <dcterms:modified xsi:type="dcterms:W3CDTF">2021-01-03T21:32:49Z</dcterms:modified>
</cp:coreProperties>
</file>