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8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5CB0B-528B-3B4F-BE73-39CDB9710A6B}" type="datetimeFigureOut">
              <a:rPr lang="en-US" smtClean="0"/>
              <a:pPr/>
              <a:t>5/18/21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A3851-49A6-0A4D-98B6-BF52487DB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5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31C25A-D853-214E-94F4-3C4C5AA2A4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FF0F0-1A33-564D-B776-3F31E03CC0D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A4B0548-03E0-F945-91A1-314DD3C661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829A6C8-11D7-764D-9FE3-B21A74EAC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45719D-2B4C-E84F-A44D-11B140DD7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3538A-A4D8-614C-ABF8-19F812C15BD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448269A-4C20-404A-B306-2E0872040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6A6BDAC-09BE-D649-9063-628D110B8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A37336-3A05-3640-8FF3-A1B90B882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A41E4-2407-3C44-AB16-65EF87B1ACF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504A4E5-6CE8-9A44-8EC8-1515A86258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0D6A58C-BD50-0947-9DBB-F459FBE52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A37336-3A05-3640-8FF3-A1B90B882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A41E4-2407-3C44-AB16-65EF87B1ACF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504A4E5-6CE8-9A44-8EC8-1515A86258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0D6A58C-BD50-0947-9DBB-F459FBE52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09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D88B95-BDC2-164B-86DB-A1E37662C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1E1B9-7396-AB46-B8A3-180DB9FC9E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7F1A687-3096-8542-AD8F-D6EF7072F5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BE10C5C-B6A4-894A-9548-2D44C2024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06AABF-EA1F-EA45-8C00-91152A6493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4DE26-FD2C-DD4F-9ED4-398C345488E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F4109A5-D147-4541-8A9F-FF62A28D25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87828CE-8CC5-D540-946C-35F4E4C9A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D88B95-BDC2-164B-86DB-A1E37662C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1E1B9-7396-AB46-B8A3-180DB9FC9EB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7F1A687-3096-8542-AD8F-D6EF7072F5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BE10C5C-B6A4-894A-9548-2D44C2024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1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5089-F116-C941-9659-5A94D8AB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BD98C-00A3-F740-9D8E-58C304310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2C491-3809-8F4B-8852-32B3CB54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EA5C-2230-0349-9DB0-E1411D31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4AD35-9CFF-9E45-999F-22DBE6C2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70CDA-A374-5B4E-BAAA-D986927C8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09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3B0D-3D56-994C-9576-497ED327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2E14D-10D8-A347-A7E4-BB570C986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13B74-EA27-2E46-B26B-09B8E0EB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D679-8019-374D-BAB9-EB7DAA75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E8543-57E0-DA44-A30F-38A5C505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06A7C-C47B-F244-BD41-B7DBB0A0F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23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B4DF2-399C-AA49-99ED-CF0F83EEE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B3F44-4B0C-5443-AEE6-69C0C768A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5A84-B992-AF4B-800E-853103CB1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132E4-1D22-D040-A0B0-F057ABF6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97AFE-92CD-FB45-959C-9B289E89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059F3-5109-9141-8148-13153EC65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1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1DA6-0827-E446-954D-2A4FA00E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98FD-CE14-2E4C-9CA3-1A95B3A14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A9973-B31D-D04B-8D13-3D1310D8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19366-26D1-9448-9F52-C8011FC3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BAFA7-E47C-6E4F-8A56-2F8694C7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C716F-03A9-244A-A6A3-354636B2C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68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2F8F-8C2F-F347-A195-FAA4B2D7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8FB35-301D-354B-B45B-B594E21E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B0223-B287-EC44-B7DF-E3790C6D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4B86E-1762-AE44-AE27-405F6391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36F68-CAE6-AE49-82C5-C0D31C12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781D-A876-5F46-B288-27E109279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21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7DED0-21EA-3A4A-A3AF-8E1D9313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80EC5-D924-CD40-933A-FA479A266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6CF6D-A88F-4D44-A1BC-CF313E0D2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E10D8-1550-2144-A766-5EAE983E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F9552-75E2-1A48-9490-420BBC8A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6F32B-89D1-0D41-BDD6-EB3E0348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6A7F8-67F8-8046-99AD-A92A0178D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B8AA-4BEB-6F43-BCB0-28403EE13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3A756-30CD-1B4F-9B84-3B5BAD5B7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29B8C-0698-A74D-A30B-AFDEDC7DA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74CBD-3957-FC47-A5E0-F95E6D43B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09FDE-319F-DE4D-9902-1E69D9D6C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EEFBE-14F8-CA4C-A573-8FAC4974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C0A44-4400-1345-88AB-A54445CC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3CE7D0-9F48-284C-AA1B-DEADFC4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F9001-704D-EA47-9884-C17158682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38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BDDC-1110-E647-8B7D-BEA1E882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A5EE6-59E8-124F-8634-5852BE4C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4E38A-77EC-114F-A042-13EACF1C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6CDB9-009C-9748-BDEF-9EA22A872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8EE89-0FD7-6346-B218-6E3BC2D45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68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EDBED-5A00-C54F-9D6C-FF999C6D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36CA47-0D8B-E147-9833-D93AFEC5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06002-4F1F-474B-A10C-23C6A563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B4DB1-5133-9346-9FAA-4ED21D243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6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DEC5-AED0-4344-8106-648ECBFC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F037-C150-B843-9C41-D9009AAB7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87318-DC7F-6342-A021-5B69AA27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ADE5D-65A4-094F-90A8-00D6E96EC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1D611-DBFF-FE4A-80C3-7B26F763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363E3-D08C-4D4D-A882-F4F51DC7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24233-7BB5-3849-8D46-A02B393B4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32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A8F6-5138-8A46-88F1-EB77F586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6F68B-D582-324D-A186-7F04A7854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9E8C6-C43B-F64B-9D2C-22ABE9F3E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8551A-EC17-B144-A13F-DDACA246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68FB7-9421-D747-BA27-C145173E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04027-2471-4A4D-83CE-7F0A2F2C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7CB62-0649-954D-AD36-0F9BFD602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67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30001119">
            <a:extLst>
              <a:ext uri="{FF2B5EF4-FFF2-40B4-BE49-F238E27FC236}">
                <a16:creationId xmlns:a16="http://schemas.microsoft.com/office/drawing/2014/main" id="{E9E36C2F-706D-4445-A7DC-935C4E45E3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01409B48-0D2C-1E4F-832A-C7635647F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2A20A3-0667-5349-BCE4-AAE7EA216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892D40-10C5-4E48-A8AE-114CE27F75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5748D6-56B4-E847-B2F5-FB1B65FDF8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5B2947-7887-B24A-8B4E-59CDBBDBB6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Calibri" panose="020F0502020204030204" pitchFamily="34" charset="0"/>
              </a:defRPr>
            </a:lvl1pPr>
          </a:lstStyle>
          <a:p>
            <a:fld id="{392804E0-23FD-494A-9098-1EC344DD8A5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0" i="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0" i="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352BFD3-07E5-554D-A71E-0F464999A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A54200-D33B-534C-9367-DB0384B70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2100" y="2286000"/>
            <a:ext cx="6019800" cy="4191000"/>
          </a:xfrm>
          <a:effectLst/>
        </p:spPr>
        <p:txBody>
          <a:bodyPr anchor="ctr"/>
          <a:lstStyle/>
          <a:p>
            <a:pPr marL="15875" indent="-15875" algn="ctr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Tyndale 1526, Galatians 5:22</a:t>
            </a:r>
          </a:p>
          <a:p>
            <a:pPr marL="15875" indent="-15875" algn="ctr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longe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sufferynge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5875" indent="-15875" algn="ctr">
              <a:spcAft>
                <a:spcPts val="600"/>
              </a:spcAft>
              <a:buFontTx/>
              <a:buNone/>
            </a:pPr>
            <a:r>
              <a:rPr lang="en-US" altLang="en-US" sz="3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makrothumia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15875" indent="-15875" algn="ctr">
              <a:spcAft>
                <a:spcPts val="600"/>
              </a:spcAft>
              <a:buFontTx/>
              <a:buNone/>
            </a:pPr>
            <a:r>
              <a:rPr lang="en-US" altLang="en-US" sz="3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makros</a:t>
            </a:r>
            <a:r>
              <a:rPr lang="en-US" altLang="en-U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“long” </a:t>
            </a:r>
          </a:p>
          <a:p>
            <a:pPr marL="15875" indent="-15875" algn="ctr">
              <a:spcAft>
                <a:spcPts val="600"/>
              </a:spcAft>
              <a:buFontTx/>
              <a:buNone/>
            </a:pPr>
            <a:r>
              <a:rPr lang="en-US" altLang="en-US" sz="3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thumos</a:t>
            </a:r>
            <a:r>
              <a:rPr lang="en-US" altLang="en-U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heart, soul or mind of a person”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E026EA-FA33-114E-8286-FE0513358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371DD2B-D453-8343-A0F0-A32BF4012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870" y="2209800"/>
            <a:ext cx="6989737" cy="3886200"/>
          </a:xfrm>
          <a:effectLst/>
        </p:spPr>
        <p:txBody>
          <a:bodyPr anchor="ctr"/>
          <a:lstStyle/>
          <a:p>
            <a:pPr marL="14288" indent="-14288" algn="ctr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3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thumos</a:t>
            </a:r>
            <a:r>
              <a:rPr lang="en-US" altLang="en-U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was associated with strong passion, wrath or courage (Liddell, Scott &amp; Jones, 9th ed. </a:t>
            </a:r>
            <a:r>
              <a:rPr lang="en-US" altLang="en-U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Greek-English  Lexicon)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4288" indent="-14288" algn="ctr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Plato: “raging and boiling of the soul” (</a:t>
            </a:r>
            <a:r>
              <a:rPr lang="en-US" altLang="en-US" sz="36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Cratylus</a:t>
            </a:r>
            <a:r>
              <a:rPr lang="en-US" altLang="en-US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419e)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2477A98-FB87-624D-BC1E-4C69F1925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634867-59C5-084C-B40E-04D691D47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086600" cy="3810000"/>
          </a:xfrm>
          <a:effectLst/>
        </p:spPr>
        <p:txBody>
          <a:bodyPr/>
          <a:lstStyle/>
          <a:p>
            <a:pPr marL="519113" indent="-519113">
              <a:buFontTx/>
              <a:buNone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The Use of the Word “Longsuffering.”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7575" indent="-504825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A.  Greek Old Testament (Jer.  15:15; Prov. 25:15).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2477A98-FB87-624D-BC1E-4C69F1925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634867-59C5-084C-B40E-04D691D47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086600" cy="3810000"/>
          </a:xfrm>
          <a:effectLst/>
        </p:spPr>
        <p:txBody>
          <a:bodyPr/>
          <a:lstStyle/>
          <a:p>
            <a:pPr marL="519113" indent="-519113">
              <a:buFontTx/>
              <a:buNone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The Use of the Word “Longsuffering.”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7575" indent="-504825"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B.  Apocryphal and Historical writings. </a:t>
            </a:r>
            <a:r>
              <a:rPr lang="en-US" altLang="en-US" sz="2400" b="1" dirty="0">
                <a:cs typeface="Calibri" panose="020F0502020204030204" pitchFamily="34" charset="0"/>
              </a:rPr>
              <a:t>Quality that restrains God's wrath like the reins of a horse (</a:t>
            </a:r>
            <a:r>
              <a:rPr lang="en-US" altLang="en-US" sz="2400" b="1" i="1" dirty="0">
                <a:cs typeface="Calibri" panose="020F0502020204030204" pitchFamily="34" charset="0"/>
              </a:rPr>
              <a:t>Apocalypse of Baruch</a:t>
            </a:r>
            <a:r>
              <a:rPr lang="en-US" altLang="en-US" sz="2400" b="1" dirty="0">
                <a:cs typeface="Calibri" panose="020F0502020204030204" pitchFamily="34" charset="0"/>
              </a:rPr>
              <a:t>, P. </a:t>
            </a:r>
            <a:r>
              <a:rPr lang="en-US" altLang="en-US" sz="2400" b="1" dirty="0" err="1">
                <a:cs typeface="Calibri" panose="020F0502020204030204" pitchFamily="34" charset="0"/>
              </a:rPr>
              <a:t>Oxy.III</a:t>
            </a:r>
            <a:r>
              <a:rPr lang="en-US" altLang="en-US" sz="2400" b="1" dirty="0">
                <a:cs typeface="Calibri" panose="020F0502020204030204" pitchFamily="34" charset="0"/>
              </a:rPr>
              <a:t>. 403). Josephus (</a:t>
            </a:r>
            <a:r>
              <a:rPr lang="en-US" altLang="en-US" sz="2400" b="1" i="1" dirty="0">
                <a:cs typeface="Calibri" panose="020F0502020204030204" pitchFamily="34" charset="0"/>
              </a:rPr>
              <a:t>Jewish Wars</a:t>
            </a:r>
            <a:r>
              <a:rPr lang="en-US" altLang="en-US" sz="2400" b="1" dirty="0">
                <a:cs typeface="Calibri" panose="020F0502020204030204" pitchFamily="34" charset="0"/>
              </a:rPr>
              <a:t> 6.37) and Plutarch (</a:t>
            </a:r>
            <a:r>
              <a:rPr lang="en-US" altLang="en-US" sz="2400" b="1" i="1" dirty="0">
                <a:cs typeface="Calibri" panose="020F0502020204030204" pitchFamily="34" charset="0"/>
              </a:rPr>
              <a:t>Lucullus</a:t>
            </a:r>
            <a:r>
              <a:rPr lang="en-US" altLang="en-US" sz="2400" b="1" dirty="0">
                <a:cs typeface="Calibri" panose="020F0502020204030204" pitchFamily="34" charset="0"/>
              </a:rPr>
              <a:t> 32) of a patient general.</a:t>
            </a:r>
          </a:p>
        </p:txBody>
      </p:sp>
    </p:spTree>
    <p:extLst>
      <p:ext uri="{BB962C8B-B14F-4D97-AF65-F5344CB8AC3E}">
        <p14:creationId xmlns:p14="http://schemas.microsoft.com/office/powerpoint/2010/main" val="859746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4BD5781-8199-6E46-AC70-2021AFE78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EE5927-0416-CA44-8C01-7BBE5468E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315200" cy="3810000"/>
          </a:xfrm>
          <a:effectLst/>
        </p:spPr>
        <p:txBody>
          <a:bodyPr/>
          <a:lstStyle/>
          <a:p>
            <a:pPr marL="749300" indent="-749300">
              <a:buFontTx/>
              <a:buNone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II.  “Longsuffering” in the New Testament.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4125" indent="-566738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A.  God’s “Longsuffering” (2 Pet. 3:15;  Rom. 9:22-23; 1 Pet. 3:20; Rom. 2:4; 1 Tim. 1:16).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3E5F02D-5775-2A49-B832-808444CFA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A999E16-4BF7-E045-894E-6060D349E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315200" cy="3810000"/>
          </a:xfrm>
          <a:effectLst/>
        </p:spPr>
        <p:txBody>
          <a:bodyPr/>
          <a:lstStyle/>
          <a:p>
            <a:pPr marL="749300" indent="-749300">
              <a:buFontTx/>
              <a:buNone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II.  “Longsuffering” in the New Testament.</a:t>
            </a:r>
          </a:p>
          <a:p>
            <a:pPr marL="1208088" indent="-688975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B.  The Christian’s “Longsuffering”  (Col. 3:12; Eph.  4:1-2; 2 Tim. 4:2; 2 Cor. 6:6; 2 Tim. 3:10; Heb. 6:12).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4BD5781-8199-6E46-AC70-2021AFE78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Longsuffering or Patience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(Galatians 5:19-23)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EE5927-0416-CA44-8C01-7BBE5468E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85999"/>
            <a:ext cx="7315200" cy="4378271"/>
          </a:xfrm>
          <a:effectLst/>
        </p:spPr>
        <p:txBody>
          <a:bodyPr/>
          <a:lstStyle/>
          <a:p>
            <a:pPr marL="14288" indent="-14288" algn="ctr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Patience—bearing with someone for a long time isn’t easy! </a:t>
            </a:r>
          </a:p>
          <a:p>
            <a:pPr marL="14288" indent="-14288" algn="ctr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But it is a quality of God…</a:t>
            </a:r>
          </a:p>
          <a:p>
            <a:pPr marL="14288" indent="-14288" algn="ctr">
              <a:buFontTx/>
              <a:buNone/>
            </a:pPr>
            <a:r>
              <a:rPr lang="en-US" altLang="en-US" sz="4000" b="1" dirty="0">
                <a:cs typeface="Calibri" panose="020F0502020204030204" pitchFamily="34" charset="0"/>
              </a:rPr>
              <a:t>…A quality of God we need!</a:t>
            </a:r>
          </a:p>
          <a:p>
            <a:pPr marL="14288" indent="-14288" algn="ctr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May we extend it to others.</a:t>
            </a:r>
          </a:p>
          <a:p>
            <a:pPr marL="14288" indent="-14288" algn="ctr">
              <a:buFontTx/>
              <a:buNone/>
            </a:pPr>
            <a:r>
              <a:rPr lang="en-US" altLang="en-US" sz="4000" b="1" dirty="0">
                <a:cs typeface="Calibri" panose="020F0502020204030204" pitchFamily="34" charset="0"/>
              </a:rPr>
              <a:t>May we apply it to life’s trials.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972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334</Words>
  <Application>Microsoft Macintosh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Impact</vt:lpstr>
      <vt:lpstr>Default Design</vt:lpstr>
      <vt:lpstr>Longsuffering or Patience (Galatians 5:19-23)</vt:lpstr>
      <vt:lpstr>Longsuffering or Patience (Galatians 5:19-23)</vt:lpstr>
      <vt:lpstr>Longsuffering or Patience (Galatians 5:19-23)</vt:lpstr>
      <vt:lpstr>Longsuffering or Patience (Galatians 5:19-23)</vt:lpstr>
      <vt:lpstr>Longsuffering or Patience (Galatians 5:19-23)</vt:lpstr>
      <vt:lpstr>Longsuffering or Patience (Galatians 5:19-23)</vt:lpstr>
      <vt:lpstr>Longsuffering or Patience (Galatians 5:19-23)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6</cp:revision>
  <dcterms:created xsi:type="dcterms:W3CDTF">2021-05-06T09:02:31Z</dcterms:created>
  <dcterms:modified xsi:type="dcterms:W3CDTF">2021-05-18T05:45:18Z</dcterms:modified>
</cp:coreProperties>
</file>