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010" y="484480"/>
            <a:ext cx="5183981" cy="2954655"/>
          </a:xfrm>
        </p:spPr>
        <p:txBody>
          <a:bodyPr anchor="b">
            <a:normAutofit/>
          </a:bodyPr>
          <a:lstStyle>
            <a:lvl1pPr algn="ctr">
              <a:defRPr sz="4200" cap="all" spc="-75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0010" y="3799134"/>
            <a:ext cx="5183981" cy="1969841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February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8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636839"/>
            <a:ext cx="8046244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3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5365" y="720001"/>
            <a:ext cx="1107996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878" y="720001"/>
            <a:ext cx="6697211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3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541601"/>
            <a:ext cx="8046244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February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8046245" cy="2879724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32" y="3858924"/>
            <a:ext cx="8046245" cy="1919076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541601"/>
            <a:ext cx="375285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800" y="2541600"/>
            <a:ext cx="375285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1"/>
            <a:ext cx="8046244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840698"/>
            <a:ext cx="3761729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200" b="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41601"/>
            <a:ext cx="375285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800" y="1840698"/>
            <a:ext cx="3761729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200" b="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3800" y="2541601"/>
            <a:ext cx="375285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4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1" y="619200"/>
            <a:ext cx="2330597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141" y="584663"/>
            <a:ext cx="5183981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600"/>
            </a:lvl1pPr>
            <a:lvl2pPr marL="685800" indent="-342900">
              <a:buFont typeface="Arial" panose="020B0604020202020204" pitchFamily="34" charset="0"/>
              <a:buChar char="•"/>
              <a:defRPr sz="1500"/>
            </a:lvl2pPr>
            <a:lvl3pPr marL="942975" indent="-257175">
              <a:buFont typeface="Arial" panose="020B0604020202020204" pitchFamily="34" charset="0"/>
              <a:buChar char="•"/>
              <a:defRPr sz="1500"/>
            </a:lvl3pPr>
            <a:lvl4pPr marL="1285875" indent="-257175">
              <a:buFont typeface="Arial" panose="020B0604020202020204" pitchFamily="34" charset="0"/>
              <a:buChar char="•"/>
              <a:defRPr sz="1500"/>
            </a:lvl4pPr>
            <a:lvl5pPr marL="1628775" indent="-257175">
              <a:buFont typeface="Arial" panose="020B0604020202020204" pitchFamily="34" charset="0"/>
              <a:buChar char="•"/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1" y="2541601"/>
            <a:ext cx="2330597" cy="323183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2321720" cy="1476000"/>
          </a:xfrm>
        </p:spPr>
        <p:txBody>
          <a:bodyPr anchor="t" anchorCtr="0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11141" y="728664"/>
            <a:ext cx="5192859" cy="504031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541600"/>
            <a:ext cx="2321719" cy="32328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February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804624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541601"/>
            <a:ext cx="8046244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February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4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 cap="none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D0F608-A276-4E48-8A0C-7B6B0A6A87E4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20" y="2140515"/>
            <a:ext cx="8402522" cy="29915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Leviticus 16:1-34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200024"/>
            <a:ext cx="8402522" cy="17430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The Day of Atonement</a:t>
            </a:r>
          </a:p>
        </p:txBody>
      </p:sp>
    </p:spTree>
    <p:extLst>
      <p:ext uri="{BB962C8B-B14F-4D97-AF65-F5344CB8AC3E}">
        <p14:creationId xmlns:p14="http://schemas.microsoft.com/office/powerpoint/2010/main" val="76626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D9C902-EF19-1A4C-92D4-B180E5385C2D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68" y="2113100"/>
            <a:ext cx="7972425" cy="4159113"/>
          </a:xfrm>
        </p:spPr>
        <p:txBody>
          <a:bodyPr anchor="t">
            <a:normAutofit fontScale="92500" lnSpcReduction="20000"/>
          </a:bodyPr>
          <a:lstStyle/>
          <a:p>
            <a:pPr marL="465138" indent="-465138"/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not a day of celebration and thanksgiving. </a:t>
            </a:r>
          </a:p>
          <a:p>
            <a:pPr marL="465138" indent="-465138"/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a day of seeking God’s forgiveness and cleansing the nation of its sins. </a:t>
            </a:r>
          </a:p>
          <a:p>
            <a:pPr marL="465138" indent="-465138"/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avert God’s wrath and insure His continued dwelling among them. </a:t>
            </a:r>
          </a:p>
          <a:p>
            <a:pPr marL="465138" indent="-465138"/>
            <a:endParaRPr lang="en-US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214312"/>
            <a:ext cx="8402522" cy="1728787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Purpose of the Day of Atonement</a:t>
            </a:r>
          </a:p>
        </p:txBody>
      </p:sp>
    </p:spTree>
    <p:extLst>
      <p:ext uri="{BB962C8B-B14F-4D97-AF65-F5344CB8AC3E}">
        <p14:creationId xmlns:p14="http://schemas.microsoft.com/office/powerpoint/2010/main" val="4079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B7D918-E83B-A346-AC25-6D69F0F606ED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2113100"/>
            <a:ext cx="7515225" cy="4159113"/>
          </a:xfrm>
        </p:spPr>
        <p:txBody>
          <a:bodyPr anchor="t">
            <a:noAutofit/>
          </a:bodyPr>
          <a:lstStyle/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and death—“lest he die” (vv. 1-2).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High Priest first washed himself and put on clean, white linen clothes (v. 4).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who participated had to be prepared </a:t>
            </a:r>
            <a:b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(v. 21).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 people, even the foreigners in the land, had to rest from work and fast (vv. 29, 31).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5138" indent="-465138"/>
            <a:endParaRPr lang="en-US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171450"/>
            <a:ext cx="8402522" cy="1771650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God’s Holiness Must Be Taken Seriously</a:t>
            </a:r>
          </a:p>
        </p:txBody>
      </p:sp>
    </p:spTree>
    <p:extLst>
      <p:ext uri="{BB962C8B-B14F-4D97-AF65-F5344CB8AC3E}">
        <p14:creationId xmlns:p14="http://schemas.microsoft.com/office/powerpoint/2010/main" val="40047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E95EE7-1882-5F45-A3F6-9622B18967D2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20" y="2113100"/>
            <a:ext cx="8518517" cy="4159113"/>
          </a:xfrm>
        </p:spPr>
        <p:txBody>
          <a:bodyPr anchor="t">
            <a:noAutofit/>
          </a:bodyPr>
          <a:lstStyle/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offered a bull for himself and his family (v. 6).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killed a goat for the sins of the people (v. 15).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cleansed the Holy of Holies and the altar </a:t>
            </a:r>
            <a:b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(vs. 16-19).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confessed all the iniquities, transgressions, and sins of the people (v. 21).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offered burnt offerings for himself and for the people (v. 24). 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5138" indent="-465138"/>
            <a:endParaRPr lang="en-US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214312"/>
            <a:ext cx="8402522" cy="1728787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Sin Must Be Taken Seriously</a:t>
            </a:r>
          </a:p>
        </p:txBody>
      </p:sp>
    </p:spTree>
    <p:extLst>
      <p:ext uri="{BB962C8B-B14F-4D97-AF65-F5344CB8AC3E}">
        <p14:creationId xmlns:p14="http://schemas.microsoft.com/office/powerpoint/2010/main" val="381293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A401ED-E5D0-7344-95AF-39251DADE2C7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2257425"/>
            <a:ext cx="8185042" cy="4014788"/>
          </a:xfrm>
        </p:spPr>
        <p:txBody>
          <a:bodyPr anchor="t">
            <a:noAutofit/>
          </a:bodyPr>
          <a:lstStyle/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those sacrifices were constant reminders that atonement had to be made for our sins (Heb. 10:3-4).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offers the “blood f the new covenant” (Matt. 26:27-28).</a:t>
            </a:r>
          </a:p>
          <a:p>
            <a:pPr marL="465138" indent="-465138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Redemption comes through His blood (1 Pet. 1:17-19).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5138" indent="-465138"/>
            <a:endParaRPr lang="en-US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328612"/>
            <a:ext cx="8402522" cy="1614488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Our Sin Still Must Be Taken Seriously</a:t>
            </a:r>
          </a:p>
        </p:txBody>
      </p:sp>
    </p:spTree>
    <p:extLst>
      <p:ext uri="{BB962C8B-B14F-4D97-AF65-F5344CB8AC3E}">
        <p14:creationId xmlns:p14="http://schemas.microsoft.com/office/powerpoint/2010/main" val="15009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6E0CDA-CFB4-3F41-A519-9E8A450E8022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985963"/>
            <a:ext cx="8185042" cy="4286250"/>
          </a:xfrm>
        </p:spPr>
        <p:txBody>
          <a:bodyPr anchor="ctr">
            <a:noAutofit/>
          </a:bodyPr>
          <a:lstStyle/>
          <a:p>
            <a:pPr marL="465138" indent="-465138"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sin offering (Heb. 10:10-14).</a:t>
            </a:r>
          </a:p>
          <a:p>
            <a:pPr marL="465138" indent="-465138"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scapegoat (Heb. 9:28; John 1:29). </a:t>
            </a:r>
          </a:p>
          <a:p>
            <a:pPr marL="465138" indent="-465138"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the High Priest (Heb. 9:11-12, 24).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53:10-12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185738"/>
            <a:ext cx="8402522" cy="1757362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The Day of Atonement Pointed to Jesus </a:t>
            </a:r>
          </a:p>
        </p:txBody>
      </p:sp>
    </p:spTree>
    <p:extLst>
      <p:ext uri="{BB962C8B-B14F-4D97-AF65-F5344CB8AC3E}">
        <p14:creationId xmlns:p14="http://schemas.microsoft.com/office/powerpoint/2010/main" val="2156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0CAB9-F0AE-414E-805C-77691905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C80BC-190C-4813-9BAE-C4B56C5C7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6E0CDA-CFB4-3F41-A519-9E8A450E8022}"/>
              </a:ext>
            </a:extLst>
          </p:cNvPr>
          <p:cNvSpPr/>
          <p:nvPr/>
        </p:nvSpPr>
        <p:spPr>
          <a:xfrm>
            <a:off x="0" y="1943100"/>
            <a:ext cx="9144000" cy="4586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D364-79CE-C947-A45C-8B0891AC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985963"/>
            <a:ext cx="8185042" cy="4286250"/>
          </a:xfrm>
        </p:spPr>
        <p:txBody>
          <a:bodyPr anchor="ctr">
            <a:noAutofit/>
          </a:bodyPr>
          <a:lstStyle/>
          <a:p>
            <a:pPr marL="465138" indent="-465138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understand God’s holiness. </a:t>
            </a:r>
          </a:p>
          <a:p>
            <a:pPr marL="465138" indent="-465138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our sin more seriously. </a:t>
            </a:r>
          </a:p>
          <a:p>
            <a:pPr marL="465138" indent="-465138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appreciate what Jesus did on the cross and continues to do for us today as our High Priest.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0EB5C-B866-764B-9626-550964E3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20" y="185738"/>
            <a:ext cx="8402522" cy="1757362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The Day of Atonement Helps Us . . .</a:t>
            </a:r>
          </a:p>
        </p:txBody>
      </p:sp>
    </p:spTree>
    <p:extLst>
      <p:ext uri="{BB962C8B-B14F-4D97-AF65-F5344CB8AC3E}">
        <p14:creationId xmlns:p14="http://schemas.microsoft.com/office/powerpoint/2010/main" val="42908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E729BE"/>
      </a:accent1>
      <a:accent2>
        <a:srgbClr val="AE17D5"/>
      </a:accent2>
      <a:accent3>
        <a:srgbClr val="7129E7"/>
      </a:accent3>
      <a:accent4>
        <a:srgbClr val="3137DA"/>
      </a:accent4>
      <a:accent5>
        <a:srgbClr val="297FE7"/>
      </a:accent5>
      <a:accent6>
        <a:srgbClr val="17BCD5"/>
      </a:accent6>
      <a:hlink>
        <a:srgbClr val="3F64BF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343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Sagona Book</vt:lpstr>
      <vt:lpstr>The Hand Extrablack</vt:lpstr>
      <vt:lpstr>BlobVTI</vt:lpstr>
      <vt:lpstr>The Day of Atonement</vt:lpstr>
      <vt:lpstr>Purpose of the Day of Atonement</vt:lpstr>
      <vt:lpstr>God’s Holiness Must Be Taken Seriously</vt:lpstr>
      <vt:lpstr>Sin Must Be Taken Seriously</vt:lpstr>
      <vt:lpstr>Our Sin Still Must Be Taken Seriously</vt:lpstr>
      <vt:lpstr>The Day of Atonement Pointed to Jesus </vt:lpstr>
      <vt:lpstr>The Day of Atonement Helps Us 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8</cp:revision>
  <dcterms:created xsi:type="dcterms:W3CDTF">2021-02-14T00:05:16Z</dcterms:created>
  <dcterms:modified xsi:type="dcterms:W3CDTF">2021-02-15T07:59:41Z</dcterms:modified>
</cp:coreProperties>
</file>