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3" r:id="rId1"/>
  </p:sldMasterIdLst>
  <p:sldIdLst>
    <p:sldId id="257" r:id="rId2"/>
    <p:sldId id="259" r:id="rId3"/>
    <p:sldId id="260" r:id="rId4"/>
    <p:sldId id="261" r:id="rId5"/>
    <p:sldId id="267" r:id="rId6"/>
    <p:sldId id="262" r:id="rId7"/>
    <p:sldId id="264" r:id="rId8"/>
    <p:sldId id="268" r:id="rId9"/>
    <p:sldId id="263" r:id="rId10"/>
    <p:sldId id="269" r:id="rId11"/>
    <p:sldId id="270" r:id="rId12"/>
    <p:sldId id="271" r:id="rId13"/>
    <p:sldId id="272" r:id="rId14"/>
    <p:sldId id="273" r:id="rId15"/>
    <p:sldId id="274" r:id="rId16"/>
    <p:sldId id="277" r:id="rId17"/>
    <p:sldId id="278" r:id="rId18"/>
    <p:sldId id="279" r:id="rId19"/>
    <p:sldId id="280" r:id="rId20"/>
    <p:sldId id="291" r:id="rId21"/>
    <p:sldId id="292" r:id="rId22"/>
    <p:sldId id="293" r:id="rId23"/>
    <p:sldId id="294" r:id="rId24"/>
    <p:sldId id="295" r:id="rId25"/>
    <p:sldId id="296" r:id="rId26"/>
    <p:sldId id="297" r:id="rId27"/>
    <p:sldId id="298" r:id="rId28"/>
    <p:sldId id="299"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985"/>
    <p:restoredTop sz="94508"/>
  </p:normalViewPr>
  <p:slideViewPr>
    <p:cSldViewPr snapToGrid="0" snapToObjects="1">
      <p:cViewPr varScale="1">
        <p:scale>
          <a:sx n="75" d="100"/>
          <a:sy n="75" d="100"/>
        </p:scale>
        <p:origin x="1824" y="17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A21818-E75A-458F-AC5B-0E9A2C76B835}"/>
              </a:ext>
            </a:extLst>
          </p:cNvPr>
          <p:cNvSpPr>
            <a:spLocks noGrp="1"/>
          </p:cNvSpPr>
          <p:nvPr>
            <p:ph type="ctrTitle"/>
          </p:nvPr>
        </p:nvSpPr>
        <p:spPr>
          <a:xfrm>
            <a:off x="336042" y="448056"/>
            <a:ext cx="8469630" cy="3401568"/>
          </a:xfrm>
        </p:spPr>
        <p:txBody>
          <a:bodyPr anchor="b">
            <a:normAutofit/>
          </a:bodyPr>
          <a:lstStyle>
            <a:lvl1pPr algn="l">
              <a:defRPr sz="4800">
                <a:solidFill>
                  <a:schemeClr val="tx2"/>
                </a:solidFill>
              </a:defRPr>
            </a:lvl1pPr>
          </a:lstStyle>
          <a:p>
            <a:r>
              <a:rPr lang="en-US"/>
              <a:t>Click to edit Master title style</a:t>
            </a:r>
            <a:endParaRPr lang="en-US" dirty="0"/>
          </a:p>
        </p:txBody>
      </p:sp>
      <p:sp>
        <p:nvSpPr>
          <p:cNvPr id="3" name="Subtitle 2">
            <a:extLst>
              <a:ext uri="{FF2B5EF4-FFF2-40B4-BE49-F238E27FC236}">
                <a16:creationId xmlns:a16="http://schemas.microsoft.com/office/drawing/2014/main" id="{C6EE64DE-978B-4F95-BB3C-D027D8008748}"/>
              </a:ext>
            </a:extLst>
          </p:cNvPr>
          <p:cNvSpPr>
            <a:spLocks noGrp="1"/>
          </p:cNvSpPr>
          <p:nvPr>
            <p:ph type="subTitle" idx="1"/>
          </p:nvPr>
        </p:nvSpPr>
        <p:spPr>
          <a:xfrm>
            <a:off x="336042" y="4471416"/>
            <a:ext cx="8469630" cy="1481328"/>
          </a:xfrm>
        </p:spPr>
        <p:txBody>
          <a:bodyPr/>
          <a:lstStyle>
            <a:lvl1pPr marL="0" indent="0" algn="l">
              <a:lnSpc>
                <a:spcPct val="120000"/>
              </a:lnSpc>
              <a:buNone/>
              <a:defRPr sz="1800">
                <a:solidFill>
                  <a:schemeClr val="tx2">
                    <a:alpha val="55000"/>
                  </a:schemeClr>
                </a:solidFill>
              </a:defRPr>
            </a:lvl1pPr>
            <a:lvl2pPr marL="342892" indent="0" algn="ctr">
              <a:buNone/>
              <a:defRPr sz="1500"/>
            </a:lvl2pPr>
            <a:lvl3pPr marL="685783" indent="0" algn="ctr">
              <a:buNone/>
              <a:defRPr sz="1350"/>
            </a:lvl3pPr>
            <a:lvl4pPr marL="1028675" indent="0" algn="ctr">
              <a:buNone/>
              <a:defRPr sz="1200"/>
            </a:lvl4pPr>
            <a:lvl5pPr marL="1371566" indent="0" algn="ctr">
              <a:buNone/>
              <a:defRPr sz="1200"/>
            </a:lvl5pPr>
            <a:lvl6pPr marL="1714457" indent="0" algn="ctr">
              <a:buNone/>
              <a:defRPr sz="1200"/>
            </a:lvl6pPr>
            <a:lvl7pPr marL="2057348" indent="0" algn="ctr">
              <a:buNone/>
              <a:defRPr sz="1200"/>
            </a:lvl7pPr>
            <a:lvl8pPr marL="2400240" indent="0" algn="ctr">
              <a:buNone/>
              <a:defRPr sz="1200"/>
            </a:lvl8pPr>
            <a:lvl9pPr marL="2743132" indent="0" algn="ctr">
              <a:buNone/>
              <a:defRPr sz="1200"/>
            </a:lvl9pPr>
          </a:lstStyle>
          <a:p>
            <a:r>
              <a:rPr lang="en-US"/>
              <a:t>Click to edit Master subtitle style</a:t>
            </a:r>
            <a:endParaRPr lang="en-US" dirty="0"/>
          </a:p>
        </p:txBody>
      </p:sp>
      <p:sp>
        <p:nvSpPr>
          <p:cNvPr id="9" name="Footer Placeholder 4">
            <a:extLst>
              <a:ext uri="{FF2B5EF4-FFF2-40B4-BE49-F238E27FC236}">
                <a16:creationId xmlns:a16="http://schemas.microsoft.com/office/drawing/2014/main" id="{896B5700-AA45-4E20-8BE5-27620411303F}"/>
              </a:ext>
            </a:extLst>
          </p:cNvPr>
          <p:cNvSpPr>
            <a:spLocks noGrp="1"/>
          </p:cNvSpPr>
          <p:nvPr>
            <p:ph type="ftr" sz="quarter" idx="3"/>
          </p:nvPr>
        </p:nvSpPr>
        <p:spPr>
          <a:xfrm>
            <a:off x="3278124" y="6153912"/>
            <a:ext cx="4047792" cy="502920"/>
          </a:xfrm>
          <a:prstGeom prst="rect">
            <a:avLst/>
          </a:prstGeom>
        </p:spPr>
        <p:txBody>
          <a:bodyPr vert="horz" lIns="0" tIns="0" rIns="91440" bIns="0" rtlCol="0" anchor="ctr"/>
          <a:lstStyle>
            <a:lvl1pPr algn="l">
              <a:defRPr sz="675" cap="all" spc="150" baseline="0">
                <a:solidFill>
                  <a:schemeClr val="tx2">
                    <a:alpha val="55000"/>
                  </a:schemeClr>
                </a:solidFill>
              </a:defRPr>
            </a:lvl1pPr>
          </a:lstStyle>
          <a:p>
            <a:r>
              <a:rPr lang="en-US" spc="150" dirty="0"/>
              <a:t>Sample Footer Text</a:t>
            </a:r>
          </a:p>
        </p:txBody>
      </p:sp>
      <p:sp>
        <p:nvSpPr>
          <p:cNvPr id="10" name="Slide Number Placeholder 5">
            <a:extLst>
              <a:ext uri="{FF2B5EF4-FFF2-40B4-BE49-F238E27FC236}">
                <a16:creationId xmlns:a16="http://schemas.microsoft.com/office/drawing/2014/main" id="{7C5B7199-CC00-4D38-8B48-F8A539112985}"/>
              </a:ext>
            </a:extLst>
          </p:cNvPr>
          <p:cNvSpPr>
            <a:spLocks noGrp="1"/>
          </p:cNvSpPr>
          <p:nvPr>
            <p:ph type="sldNum" sz="quarter" idx="4"/>
          </p:nvPr>
        </p:nvSpPr>
        <p:spPr>
          <a:xfrm>
            <a:off x="7678674" y="6153912"/>
            <a:ext cx="1133142" cy="502920"/>
          </a:xfrm>
          <a:prstGeom prst="rect">
            <a:avLst/>
          </a:prstGeom>
        </p:spPr>
        <p:txBody>
          <a:bodyPr vert="horz" lIns="0" tIns="0" rIns="0" bIns="0" rtlCol="0" anchor="ctr"/>
          <a:lstStyle>
            <a:lvl1pPr algn="r">
              <a:defRPr sz="675">
                <a:solidFill>
                  <a:schemeClr val="tx2">
                    <a:alpha val="55000"/>
                  </a:schemeClr>
                </a:solidFill>
              </a:defRPr>
            </a:lvl1pPr>
          </a:lstStyle>
          <a:p>
            <a:fld id="{0D309695-DEC3-40DA-9DF5-330280C9D0E8}" type="slidenum">
              <a:rPr lang="en-US" smtClean="0"/>
              <a:pPr/>
              <a:t>‹#›</a:t>
            </a:fld>
            <a:endParaRPr lang="en-US" dirty="0"/>
          </a:p>
        </p:txBody>
      </p:sp>
      <p:sp>
        <p:nvSpPr>
          <p:cNvPr id="11" name="Date Placeholder 3">
            <a:extLst>
              <a:ext uri="{FF2B5EF4-FFF2-40B4-BE49-F238E27FC236}">
                <a16:creationId xmlns:a16="http://schemas.microsoft.com/office/drawing/2014/main" id="{16BC76EC-3453-4CE0-A71D-BD21940757B4}"/>
              </a:ext>
            </a:extLst>
          </p:cNvPr>
          <p:cNvSpPr>
            <a:spLocks noGrp="1"/>
          </p:cNvSpPr>
          <p:nvPr>
            <p:ph type="dt" sz="half" idx="2"/>
          </p:nvPr>
        </p:nvSpPr>
        <p:spPr>
          <a:xfrm>
            <a:off x="332184" y="6152968"/>
            <a:ext cx="2593182" cy="502920"/>
          </a:xfrm>
          <a:prstGeom prst="rect">
            <a:avLst/>
          </a:prstGeom>
        </p:spPr>
        <p:txBody>
          <a:bodyPr wrap="square" lIns="0" tIns="0" rIns="0" bIns="0" anchor="ctr" anchorCtr="0">
            <a:normAutofit/>
          </a:bodyPr>
          <a:lstStyle>
            <a:lvl1pPr>
              <a:defRPr sz="675" cap="all" spc="150" baseline="0">
                <a:solidFill>
                  <a:schemeClr val="tx1">
                    <a:alpha val="55000"/>
                  </a:schemeClr>
                </a:solidFill>
              </a:defRPr>
            </a:lvl1pPr>
          </a:lstStyle>
          <a:p>
            <a:fld id="{8256C2ED-54A4-480D-B5C8-65C0D62359B9}" type="datetime2">
              <a:rPr lang="en-US" smtClean="0"/>
              <a:pPr/>
              <a:t>Monday, March 8, 2021</a:t>
            </a:fld>
            <a:endParaRPr lang="en-US" dirty="0"/>
          </a:p>
        </p:txBody>
      </p:sp>
    </p:spTree>
    <p:extLst>
      <p:ext uri="{BB962C8B-B14F-4D97-AF65-F5344CB8AC3E}">
        <p14:creationId xmlns:p14="http://schemas.microsoft.com/office/powerpoint/2010/main" val="23350664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1733FC-38A1-463C-BF3D-0D99784E027C}"/>
              </a:ext>
            </a:extLst>
          </p:cNvPr>
          <p:cNvSpPr>
            <a:spLocks noGrp="1"/>
          </p:cNvSpPr>
          <p:nvPr>
            <p:ph type="title"/>
          </p:nvPr>
        </p:nvSpPr>
        <p:spPr/>
        <p:txBody>
          <a:bodyPr/>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2AFD076A-A004-4560-A43B-028624E20D17}"/>
              </a:ext>
            </a:extLst>
          </p:cNvPr>
          <p:cNvSpPr>
            <a:spLocks noGrp="1"/>
          </p:cNvSpPr>
          <p:nvPr>
            <p:ph type="body" orient="vert" idx="1"/>
          </p:nvPr>
        </p:nvSpPr>
        <p:spPr>
          <a:xfrm>
            <a:off x="336042" y="1956816"/>
            <a:ext cx="8476488" cy="399592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DFCFBA60-9309-4F2A-9FA9-305C4AFBECAF}"/>
              </a:ext>
            </a:extLst>
          </p:cNvPr>
          <p:cNvSpPr>
            <a:spLocks noGrp="1"/>
          </p:cNvSpPr>
          <p:nvPr>
            <p:ph type="dt" sz="half" idx="10"/>
          </p:nvPr>
        </p:nvSpPr>
        <p:spPr>
          <a:xfrm>
            <a:off x="329184" y="6153912"/>
            <a:ext cx="2592324" cy="502920"/>
          </a:xfrm>
          <a:prstGeom prst="rect">
            <a:avLst/>
          </a:prstGeom>
        </p:spPr>
        <p:txBody>
          <a:bodyPr/>
          <a:lstStyle/>
          <a:p>
            <a:fld id="{53CF612A-4CB0-4F57-9A87-F049CECB184D}" type="datetime2">
              <a:rPr lang="en-US" smtClean="0"/>
              <a:pPr/>
              <a:t>Monday, March 8, 2021</a:t>
            </a:fld>
            <a:endParaRPr lang="en-US"/>
          </a:p>
        </p:txBody>
      </p:sp>
      <p:sp>
        <p:nvSpPr>
          <p:cNvPr id="5" name="Footer Placeholder 4">
            <a:extLst>
              <a:ext uri="{FF2B5EF4-FFF2-40B4-BE49-F238E27FC236}">
                <a16:creationId xmlns:a16="http://schemas.microsoft.com/office/drawing/2014/main" id="{491BF451-928F-4E55-8A76-111D0E21121F}"/>
              </a:ext>
            </a:extLst>
          </p:cNvPr>
          <p:cNvSpPr>
            <a:spLocks noGrp="1"/>
          </p:cNvSpPr>
          <p:nvPr>
            <p:ph type="ftr" sz="quarter" idx="11"/>
          </p:nvPr>
        </p:nvSpPr>
        <p:spPr>
          <a:xfrm>
            <a:off x="3278124" y="6153912"/>
            <a:ext cx="4047792" cy="502920"/>
          </a:xfrm>
          <a:prstGeom prst="rect">
            <a:avLst/>
          </a:prstGeom>
        </p:spPr>
        <p:txBody>
          <a:bodyPr/>
          <a:lstStyle/>
          <a:p>
            <a:r>
              <a:rPr lang="en-US"/>
              <a:t>Sample Footer Text</a:t>
            </a:r>
          </a:p>
        </p:txBody>
      </p:sp>
      <p:sp>
        <p:nvSpPr>
          <p:cNvPr id="6" name="Slide Number Placeholder 5">
            <a:extLst>
              <a:ext uri="{FF2B5EF4-FFF2-40B4-BE49-F238E27FC236}">
                <a16:creationId xmlns:a16="http://schemas.microsoft.com/office/drawing/2014/main" id="{AB5EC161-BA80-4E93-AEB1-B61E38C098BB}"/>
              </a:ext>
            </a:extLst>
          </p:cNvPr>
          <p:cNvSpPr>
            <a:spLocks noGrp="1"/>
          </p:cNvSpPr>
          <p:nvPr>
            <p:ph type="sldNum" sz="quarter" idx="12"/>
          </p:nvPr>
        </p:nvSpPr>
        <p:spPr>
          <a:xfrm>
            <a:off x="7678674" y="6153912"/>
            <a:ext cx="1133142" cy="502920"/>
          </a:xfrm>
          <a:prstGeom prst="rect">
            <a:avLst/>
          </a:prstGeom>
        </p:spPr>
        <p:txBody>
          <a:bodyPr/>
          <a:lstStyle/>
          <a:p>
            <a:fld id="{0D309695-DEC3-40DA-9DF5-330280C9D0E8}" type="slidenum">
              <a:rPr lang="en-US" smtClean="0"/>
              <a:pPr/>
              <a:t>‹#›</a:t>
            </a:fld>
            <a:endParaRPr lang="en-US"/>
          </a:p>
        </p:txBody>
      </p:sp>
    </p:spTree>
    <p:extLst>
      <p:ext uri="{BB962C8B-B14F-4D97-AF65-F5344CB8AC3E}">
        <p14:creationId xmlns:p14="http://schemas.microsoft.com/office/powerpoint/2010/main" val="33554270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EA44E3E-5EFE-4FCB-86A2-5E20CC6525EC}"/>
              </a:ext>
            </a:extLst>
          </p:cNvPr>
          <p:cNvSpPr>
            <a:spLocks noGrp="1"/>
          </p:cNvSpPr>
          <p:nvPr>
            <p:ph type="title" orient="vert"/>
          </p:nvPr>
        </p:nvSpPr>
        <p:spPr>
          <a:xfrm>
            <a:off x="7674102" y="448056"/>
            <a:ext cx="1186434" cy="5504688"/>
          </a:xfrm>
        </p:spPr>
        <p:txBody>
          <a:bodyPr vert="eaVe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7495005E-2E0C-4200-BF29-1135A35EE9B9}"/>
              </a:ext>
            </a:extLst>
          </p:cNvPr>
          <p:cNvSpPr>
            <a:spLocks noGrp="1"/>
          </p:cNvSpPr>
          <p:nvPr>
            <p:ph type="body" orient="vert" idx="1"/>
          </p:nvPr>
        </p:nvSpPr>
        <p:spPr>
          <a:xfrm>
            <a:off x="329184" y="438912"/>
            <a:ext cx="7077456" cy="550468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512BBBED-3B21-4271-BC0F-BBA258B59D48}"/>
              </a:ext>
            </a:extLst>
          </p:cNvPr>
          <p:cNvSpPr>
            <a:spLocks noGrp="1"/>
          </p:cNvSpPr>
          <p:nvPr>
            <p:ph type="dt" sz="half" idx="10"/>
          </p:nvPr>
        </p:nvSpPr>
        <p:spPr>
          <a:xfrm>
            <a:off x="329184" y="6153912"/>
            <a:ext cx="2592324" cy="502920"/>
          </a:xfrm>
          <a:prstGeom prst="rect">
            <a:avLst/>
          </a:prstGeom>
        </p:spPr>
        <p:txBody>
          <a:bodyPr/>
          <a:lstStyle/>
          <a:p>
            <a:fld id="{8F397F40-C8F7-4897-A6B8-241042F913A9}" type="datetime2">
              <a:rPr lang="en-US" smtClean="0"/>
              <a:pPr/>
              <a:t>Monday, March 8, 2021</a:t>
            </a:fld>
            <a:endParaRPr lang="en-US"/>
          </a:p>
        </p:txBody>
      </p:sp>
      <p:sp>
        <p:nvSpPr>
          <p:cNvPr id="5" name="Footer Placeholder 4">
            <a:extLst>
              <a:ext uri="{FF2B5EF4-FFF2-40B4-BE49-F238E27FC236}">
                <a16:creationId xmlns:a16="http://schemas.microsoft.com/office/drawing/2014/main" id="{2D89CED5-56F3-4943-8143-918F7A860CD4}"/>
              </a:ext>
            </a:extLst>
          </p:cNvPr>
          <p:cNvSpPr>
            <a:spLocks noGrp="1"/>
          </p:cNvSpPr>
          <p:nvPr>
            <p:ph type="ftr" sz="quarter" idx="11"/>
          </p:nvPr>
        </p:nvSpPr>
        <p:spPr>
          <a:xfrm>
            <a:off x="3278124" y="6153912"/>
            <a:ext cx="4047792" cy="502920"/>
          </a:xfrm>
          <a:prstGeom prst="rect">
            <a:avLst/>
          </a:prstGeom>
        </p:spPr>
        <p:txBody>
          <a:bodyPr/>
          <a:lstStyle/>
          <a:p>
            <a:r>
              <a:rPr lang="en-US"/>
              <a:t>Sample Footer Text</a:t>
            </a:r>
          </a:p>
        </p:txBody>
      </p:sp>
      <p:sp>
        <p:nvSpPr>
          <p:cNvPr id="6" name="Slide Number Placeholder 5">
            <a:extLst>
              <a:ext uri="{FF2B5EF4-FFF2-40B4-BE49-F238E27FC236}">
                <a16:creationId xmlns:a16="http://schemas.microsoft.com/office/drawing/2014/main" id="{09C87180-7248-4741-8E3B-9AAFB414DD95}"/>
              </a:ext>
            </a:extLst>
          </p:cNvPr>
          <p:cNvSpPr>
            <a:spLocks noGrp="1"/>
          </p:cNvSpPr>
          <p:nvPr>
            <p:ph type="sldNum" sz="quarter" idx="12"/>
          </p:nvPr>
        </p:nvSpPr>
        <p:spPr>
          <a:xfrm>
            <a:off x="7678674" y="6153912"/>
            <a:ext cx="1133142" cy="502920"/>
          </a:xfrm>
          <a:prstGeom prst="rect">
            <a:avLst/>
          </a:prstGeom>
        </p:spPr>
        <p:txBody>
          <a:bodyPr/>
          <a:lstStyle/>
          <a:p>
            <a:fld id="{0D309695-DEC3-40DA-9DF5-330280C9D0E8}" type="slidenum">
              <a:rPr lang="en-US" smtClean="0"/>
              <a:pPr/>
              <a:t>‹#›</a:t>
            </a:fld>
            <a:endParaRPr lang="en-US"/>
          </a:p>
        </p:txBody>
      </p:sp>
    </p:spTree>
    <p:extLst>
      <p:ext uri="{BB962C8B-B14F-4D97-AF65-F5344CB8AC3E}">
        <p14:creationId xmlns:p14="http://schemas.microsoft.com/office/powerpoint/2010/main" val="13397504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9B7685-BDD9-488F-B082-33592E0F1364}"/>
              </a:ext>
            </a:extLst>
          </p:cNvPr>
          <p:cNvSpPr>
            <a:spLocks noGrp="1"/>
          </p:cNvSpPr>
          <p:nvPr>
            <p:ph type="title"/>
          </p:nvPr>
        </p:nvSpPr>
        <p:spPr/>
        <p:txBody>
          <a:bodyPr wrap="square"/>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3E9CB5FF-7FB5-4B8A-BF1C-48765D40B4C0}"/>
              </a:ext>
            </a:extLst>
          </p:cNvPr>
          <p:cNvSpPr>
            <a:spLocks noGrp="1"/>
          </p:cNvSpPr>
          <p:nvPr>
            <p:ph idx="1"/>
          </p:nvPr>
        </p:nvSpPr>
        <p:spPr>
          <a:xfrm>
            <a:off x="336042" y="2008682"/>
            <a:ext cx="8469900" cy="4460518"/>
          </a:xfrm>
        </p:spPr>
        <p:txBody>
          <a:bodyPr wrap="square"/>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3889423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6E2B8D-DB20-44D1-84BC-F76685913380}"/>
              </a:ext>
            </a:extLst>
          </p:cNvPr>
          <p:cNvSpPr>
            <a:spLocks noGrp="1"/>
          </p:cNvSpPr>
          <p:nvPr>
            <p:ph type="title"/>
          </p:nvPr>
        </p:nvSpPr>
        <p:spPr>
          <a:xfrm>
            <a:off x="336042" y="448056"/>
            <a:ext cx="8483346" cy="3401568"/>
          </a:xfrm>
        </p:spPr>
        <p:txBody>
          <a:bodyPr anchor="b">
            <a:normAutofit/>
          </a:bodyPr>
          <a:lstStyle>
            <a:lvl1pPr>
              <a:defRPr sz="48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E594C298-618E-4642-8F2B-8DD253ED5C06}"/>
              </a:ext>
            </a:extLst>
          </p:cNvPr>
          <p:cNvSpPr>
            <a:spLocks noGrp="1"/>
          </p:cNvSpPr>
          <p:nvPr>
            <p:ph type="body" idx="1"/>
          </p:nvPr>
        </p:nvSpPr>
        <p:spPr>
          <a:xfrm>
            <a:off x="336042" y="4471416"/>
            <a:ext cx="8469630" cy="1481328"/>
          </a:xfrm>
        </p:spPr>
        <p:txBody>
          <a:bodyPr/>
          <a:lstStyle>
            <a:lvl1pPr marL="0" indent="0">
              <a:lnSpc>
                <a:spcPct val="120000"/>
              </a:lnSpc>
              <a:buNone/>
              <a:defRPr sz="1800">
                <a:solidFill>
                  <a:schemeClr val="tx2">
                    <a:alpha val="55000"/>
                  </a:schemeClr>
                </a:solidFill>
              </a:defRPr>
            </a:lvl1pPr>
            <a:lvl2pPr marL="342892" indent="0">
              <a:buNone/>
              <a:defRPr sz="1500">
                <a:solidFill>
                  <a:schemeClr val="tx1">
                    <a:tint val="75000"/>
                  </a:schemeClr>
                </a:solidFill>
              </a:defRPr>
            </a:lvl2pPr>
            <a:lvl3pPr marL="685783" indent="0">
              <a:buNone/>
              <a:defRPr sz="1350">
                <a:solidFill>
                  <a:schemeClr val="tx1">
                    <a:tint val="75000"/>
                  </a:schemeClr>
                </a:solidFill>
              </a:defRPr>
            </a:lvl3pPr>
            <a:lvl4pPr marL="1028675" indent="0">
              <a:buNone/>
              <a:defRPr sz="1200">
                <a:solidFill>
                  <a:schemeClr val="tx1">
                    <a:tint val="75000"/>
                  </a:schemeClr>
                </a:solidFill>
              </a:defRPr>
            </a:lvl4pPr>
            <a:lvl5pPr marL="1371566" indent="0">
              <a:buNone/>
              <a:defRPr sz="1200">
                <a:solidFill>
                  <a:schemeClr val="tx1">
                    <a:tint val="75000"/>
                  </a:schemeClr>
                </a:solidFill>
              </a:defRPr>
            </a:lvl5pPr>
            <a:lvl6pPr marL="1714457" indent="0">
              <a:buNone/>
              <a:defRPr sz="1200">
                <a:solidFill>
                  <a:schemeClr val="tx1">
                    <a:tint val="75000"/>
                  </a:schemeClr>
                </a:solidFill>
              </a:defRPr>
            </a:lvl6pPr>
            <a:lvl7pPr marL="2057348" indent="0">
              <a:buNone/>
              <a:defRPr sz="1200">
                <a:solidFill>
                  <a:schemeClr val="tx1">
                    <a:tint val="75000"/>
                  </a:schemeClr>
                </a:solidFill>
              </a:defRPr>
            </a:lvl7pPr>
            <a:lvl8pPr marL="2400240" indent="0">
              <a:buNone/>
              <a:defRPr sz="1200">
                <a:solidFill>
                  <a:schemeClr val="tx1">
                    <a:tint val="75000"/>
                  </a:schemeClr>
                </a:solidFill>
              </a:defRPr>
            </a:lvl8pPr>
            <a:lvl9pPr marL="2743132" indent="0">
              <a:buNone/>
              <a:defRPr sz="12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2B3ECD5-2EEA-457B-9C93-36F8AF368EC7}"/>
              </a:ext>
            </a:extLst>
          </p:cNvPr>
          <p:cNvSpPr>
            <a:spLocks noGrp="1"/>
          </p:cNvSpPr>
          <p:nvPr>
            <p:ph type="dt" sz="half" idx="10"/>
          </p:nvPr>
        </p:nvSpPr>
        <p:spPr>
          <a:xfrm>
            <a:off x="329184" y="6153912"/>
            <a:ext cx="2592324" cy="502920"/>
          </a:xfrm>
          <a:prstGeom prst="rect">
            <a:avLst/>
          </a:prstGeom>
        </p:spPr>
        <p:txBody>
          <a:bodyPr/>
          <a:lstStyle/>
          <a:p>
            <a:fld id="{10EDCA73-0A86-4195-A787-75037827079D}" type="datetime2">
              <a:rPr lang="en-US" smtClean="0"/>
              <a:pPr/>
              <a:t>Monday, March 8, 2021</a:t>
            </a:fld>
            <a:endParaRPr lang="en-US"/>
          </a:p>
        </p:txBody>
      </p:sp>
      <p:sp>
        <p:nvSpPr>
          <p:cNvPr id="5" name="Footer Placeholder 4">
            <a:extLst>
              <a:ext uri="{FF2B5EF4-FFF2-40B4-BE49-F238E27FC236}">
                <a16:creationId xmlns:a16="http://schemas.microsoft.com/office/drawing/2014/main" id="{D79A15D4-F172-4025-9290-C8F5D419720E}"/>
              </a:ext>
            </a:extLst>
          </p:cNvPr>
          <p:cNvSpPr>
            <a:spLocks noGrp="1"/>
          </p:cNvSpPr>
          <p:nvPr>
            <p:ph type="ftr" sz="quarter" idx="11"/>
          </p:nvPr>
        </p:nvSpPr>
        <p:spPr>
          <a:xfrm>
            <a:off x="3278124" y="6153912"/>
            <a:ext cx="4047792" cy="502920"/>
          </a:xfrm>
          <a:prstGeom prst="rect">
            <a:avLst/>
          </a:prstGeom>
        </p:spPr>
        <p:txBody>
          <a:bodyPr/>
          <a:lstStyle/>
          <a:p>
            <a:r>
              <a:rPr lang="en-US"/>
              <a:t>Sample Footer Text</a:t>
            </a:r>
          </a:p>
        </p:txBody>
      </p:sp>
      <p:sp>
        <p:nvSpPr>
          <p:cNvPr id="6" name="Slide Number Placeholder 5">
            <a:extLst>
              <a:ext uri="{FF2B5EF4-FFF2-40B4-BE49-F238E27FC236}">
                <a16:creationId xmlns:a16="http://schemas.microsoft.com/office/drawing/2014/main" id="{3926CD73-9984-4E1D-BD74-37115C1F4C57}"/>
              </a:ext>
            </a:extLst>
          </p:cNvPr>
          <p:cNvSpPr>
            <a:spLocks noGrp="1"/>
          </p:cNvSpPr>
          <p:nvPr>
            <p:ph type="sldNum" sz="quarter" idx="12"/>
          </p:nvPr>
        </p:nvSpPr>
        <p:spPr>
          <a:xfrm>
            <a:off x="7678674" y="6153912"/>
            <a:ext cx="1133142" cy="502920"/>
          </a:xfrm>
          <a:prstGeom prst="rect">
            <a:avLst/>
          </a:prstGeom>
        </p:spPr>
        <p:txBody>
          <a:bodyPr rIns="219456"/>
          <a:lstStyle/>
          <a:p>
            <a:fld id="{0D309695-DEC3-40DA-9DF5-330280C9D0E8}" type="slidenum">
              <a:rPr lang="en-US" smtClean="0"/>
              <a:pPr/>
              <a:t>‹#›</a:t>
            </a:fld>
            <a:endParaRPr lang="en-US"/>
          </a:p>
        </p:txBody>
      </p:sp>
      <p:cxnSp>
        <p:nvCxnSpPr>
          <p:cNvPr id="8" name="Straight Connector 7">
            <a:extLst>
              <a:ext uri="{FF2B5EF4-FFF2-40B4-BE49-F238E27FC236}">
                <a16:creationId xmlns:a16="http://schemas.microsoft.com/office/drawing/2014/main" id="{E99FAD47-5E44-4EE5-A422-A77593F8F3A3}"/>
              </a:ext>
            </a:extLst>
          </p:cNvPr>
          <p:cNvCxnSpPr>
            <a:cxnSpLocks/>
          </p:cNvCxnSpPr>
          <p:nvPr/>
        </p:nvCxnSpPr>
        <p:spPr>
          <a:xfrm>
            <a:off x="337050" y="4122000"/>
            <a:ext cx="8469900" cy="0"/>
          </a:xfrm>
          <a:prstGeom prst="line">
            <a:avLst/>
          </a:prstGeom>
          <a:ln w="63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492004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974E41-AB27-418C-AA9E-8F863DDE3629}"/>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58B9E10A-E18D-4122-A71B-0A22F695E076}"/>
              </a:ext>
            </a:extLst>
          </p:cNvPr>
          <p:cNvSpPr>
            <a:spLocks noGrp="1"/>
          </p:cNvSpPr>
          <p:nvPr>
            <p:ph sz="half" idx="1"/>
          </p:nvPr>
        </p:nvSpPr>
        <p:spPr>
          <a:xfrm>
            <a:off x="336042" y="1735200"/>
            <a:ext cx="4073652" cy="4214750"/>
          </a:xfrm>
        </p:spPr>
        <p:txBody>
          <a:bodyPr/>
          <a:lstStyle>
            <a:lvl1pPr marL="337492">
              <a:defRPr/>
            </a:lvl1pPr>
            <a:lvl2pPr marL="674984">
              <a:defRPr/>
            </a:lvl2pPr>
            <a:lvl3pPr marL="1012475">
              <a:defRPr/>
            </a:lvl3pPr>
            <a:lvl4pPr marL="1349966">
              <a:defRPr/>
            </a:lvl4pPr>
            <a:lvl5pPr marL="1687458">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90CB980D-2720-431B-88C8-4D837023BBFF}"/>
              </a:ext>
            </a:extLst>
          </p:cNvPr>
          <p:cNvSpPr>
            <a:spLocks noGrp="1"/>
          </p:cNvSpPr>
          <p:nvPr>
            <p:ph sz="half" idx="2"/>
          </p:nvPr>
        </p:nvSpPr>
        <p:spPr>
          <a:xfrm>
            <a:off x="4732020" y="1735200"/>
            <a:ext cx="4073652" cy="4214750"/>
          </a:xfrm>
        </p:spPr>
        <p:txBody>
          <a:bodyPr/>
          <a:lstStyle>
            <a:lvl2pPr marL="674984">
              <a:defRPr/>
            </a:lvl2pPr>
            <a:lvl3pPr marL="1012475">
              <a:defRPr/>
            </a:lvl3pPr>
            <a:lvl4pPr marL="1349966">
              <a:defRPr/>
            </a:lvl4pPr>
            <a:lvl5pPr marL="1822454">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DE8EB211-F6F7-4C53-B25F-F1EBF7A8BF4E}"/>
              </a:ext>
            </a:extLst>
          </p:cNvPr>
          <p:cNvSpPr>
            <a:spLocks noGrp="1"/>
          </p:cNvSpPr>
          <p:nvPr>
            <p:ph type="dt" sz="half" idx="10"/>
          </p:nvPr>
        </p:nvSpPr>
        <p:spPr>
          <a:xfrm>
            <a:off x="329184" y="6153912"/>
            <a:ext cx="2592324" cy="502920"/>
          </a:xfrm>
          <a:prstGeom prst="rect">
            <a:avLst/>
          </a:prstGeom>
        </p:spPr>
        <p:txBody>
          <a:bodyPr/>
          <a:lstStyle/>
          <a:p>
            <a:fld id="{83C75374-B296-498E-A935-80631EA9020D}" type="datetime2">
              <a:rPr lang="en-US" smtClean="0"/>
              <a:pPr/>
              <a:t>Monday, March 8, 2021</a:t>
            </a:fld>
            <a:endParaRPr lang="en-US"/>
          </a:p>
        </p:txBody>
      </p:sp>
      <p:sp>
        <p:nvSpPr>
          <p:cNvPr id="6" name="Footer Placeholder 5">
            <a:extLst>
              <a:ext uri="{FF2B5EF4-FFF2-40B4-BE49-F238E27FC236}">
                <a16:creationId xmlns:a16="http://schemas.microsoft.com/office/drawing/2014/main" id="{D0AA830D-482E-415E-B855-D561B94BDC20}"/>
              </a:ext>
            </a:extLst>
          </p:cNvPr>
          <p:cNvSpPr>
            <a:spLocks noGrp="1"/>
          </p:cNvSpPr>
          <p:nvPr>
            <p:ph type="ftr" sz="quarter" idx="11"/>
          </p:nvPr>
        </p:nvSpPr>
        <p:spPr>
          <a:xfrm>
            <a:off x="3278124" y="6153912"/>
            <a:ext cx="4047792" cy="502920"/>
          </a:xfrm>
          <a:prstGeom prst="rect">
            <a:avLst/>
          </a:prstGeom>
        </p:spPr>
        <p:txBody>
          <a:bodyPr/>
          <a:lstStyle/>
          <a:p>
            <a:r>
              <a:rPr lang="en-US"/>
              <a:t>Sample Footer Text</a:t>
            </a:r>
          </a:p>
        </p:txBody>
      </p:sp>
      <p:sp>
        <p:nvSpPr>
          <p:cNvPr id="7" name="Slide Number Placeholder 6">
            <a:extLst>
              <a:ext uri="{FF2B5EF4-FFF2-40B4-BE49-F238E27FC236}">
                <a16:creationId xmlns:a16="http://schemas.microsoft.com/office/drawing/2014/main" id="{2D7FB2AC-9F49-4D35-8C5E-ECECC6B13134}"/>
              </a:ext>
            </a:extLst>
          </p:cNvPr>
          <p:cNvSpPr>
            <a:spLocks noGrp="1"/>
          </p:cNvSpPr>
          <p:nvPr>
            <p:ph type="sldNum" sz="quarter" idx="12"/>
          </p:nvPr>
        </p:nvSpPr>
        <p:spPr>
          <a:xfrm>
            <a:off x="7678674" y="6153912"/>
            <a:ext cx="1133142" cy="502920"/>
          </a:xfrm>
          <a:prstGeom prst="rect">
            <a:avLst/>
          </a:prstGeom>
        </p:spPr>
        <p:txBody>
          <a:bodyPr rIns="219456"/>
          <a:lstStyle/>
          <a:p>
            <a:fld id="{0D309695-DEC3-40DA-9DF5-330280C9D0E8}" type="slidenum">
              <a:rPr lang="en-US" smtClean="0"/>
              <a:pPr/>
              <a:t>‹#›</a:t>
            </a:fld>
            <a:endParaRPr lang="en-US"/>
          </a:p>
        </p:txBody>
      </p:sp>
    </p:spTree>
    <p:extLst>
      <p:ext uri="{BB962C8B-B14F-4D97-AF65-F5344CB8AC3E}">
        <p14:creationId xmlns:p14="http://schemas.microsoft.com/office/powerpoint/2010/main" val="18936889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025D59-DC0A-4295-8714-902B54B983AF}"/>
              </a:ext>
            </a:extLst>
          </p:cNvPr>
          <p:cNvSpPr>
            <a:spLocks noGrp="1"/>
          </p:cNvSpPr>
          <p:nvPr>
            <p:ph type="title"/>
          </p:nvPr>
        </p:nvSpPr>
        <p:spPr>
          <a:xfrm>
            <a:off x="336042" y="388800"/>
            <a:ext cx="8483346" cy="1141200"/>
          </a:xfrm>
        </p:spPr>
        <p:txBody>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667A33E2-E7AE-4E37-9DF1-69697E45D2A7}"/>
              </a:ext>
            </a:extLst>
          </p:cNvPr>
          <p:cNvSpPr>
            <a:spLocks noGrp="1"/>
          </p:cNvSpPr>
          <p:nvPr>
            <p:ph type="body" idx="1"/>
          </p:nvPr>
        </p:nvSpPr>
        <p:spPr>
          <a:xfrm>
            <a:off x="336042" y="1774952"/>
            <a:ext cx="4073652" cy="612648"/>
          </a:xfrm>
        </p:spPr>
        <p:txBody>
          <a:bodyPr anchor="t">
            <a:normAutofit/>
          </a:bodyPr>
          <a:lstStyle>
            <a:lvl1pPr marL="0" indent="0">
              <a:lnSpc>
                <a:spcPct val="100000"/>
              </a:lnSpc>
              <a:buNone/>
              <a:defRPr sz="1500" b="0" i="1">
                <a:latin typeface="+mj-lt"/>
              </a:defRPr>
            </a:lvl1pPr>
            <a:lvl2pPr marL="342892" indent="0">
              <a:buNone/>
              <a:defRPr sz="1500" b="1"/>
            </a:lvl2pPr>
            <a:lvl3pPr marL="685783" indent="0">
              <a:buNone/>
              <a:defRPr sz="1350" b="1"/>
            </a:lvl3pPr>
            <a:lvl4pPr marL="1028675" indent="0">
              <a:buNone/>
              <a:defRPr sz="1200" b="1"/>
            </a:lvl4pPr>
            <a:lvl5pPr marL="1371566" indent="0">
              <a:buNone/>
              <a:defRPr sz="1200" b="1"/>
            </a:lvl5pPr>
            <a:lvl6pPr marL="1714457" indent="0">
              <a:buNone/>
              <a:defRPr sz="1200" b="1"/>
            </a:lvl6pPr>
            <a:lvl7pPr marL="2057348" indent="0">
              <a:buNone/>
              <a:defRPr sz="1200" b="1"/>
            </a:lvl7pPr>
            <a:lvl8pPr marL="2400240" indent="0">
              <a:buNone/>
              <a:defRPr sz="1200" b="1"/>
            </a:lvl8pPr>
            <a:lvl9pPr marL="2743132"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7A2E79D5-E651-4B82-AFAA-DE6E16AC3EB8}"/>
              </a:ext>
            </a:extLst>
          </p:cNvPr>
          <p:cNvSpPr>
            <a:spLocks noGrp="1"/>
          </p:cNvSpPr>
          <p:nvPr>
            <p:ph sz="half" idx="2"/>
          </p:nvPr>
        </p:nvSpPr>
        <p:spPr>
          <a:xfrm>
            <a:off x="336042" y="2752344"/>
            <a:ext cx="4073652" cy="3200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C1A91196-F771-42C3-A726-A4ECF561FFF3}"/>
              </a:ext>
            </a:extLst>
          </p:cNvPr>
          <p:cNvSpPr>
            <a:spLocks noGrp="1"/>
          </p:cNvSpPr>
          <p:nvPr>
            <p:ph type="body" sz="quarter" idx="3"/>
          </p:nvPr>
        </p:nvSpPr>
        <p:spPr>
          <a:xfrm>
            <a:off x="4732020" y="1774952"/>
            <a:ext cx="4073652" cy="612648"/>
          </a:xfrm>
        </p:spPr>
        <p:txBody>
          <a:bodyPr anchor="t">
            <a:normAutofit/>
          </a:bodyPr>
          <a:lstStyle>
            <a:lvl1pPr marL="0" indent="0">
              <a:lnSpc>
                <a:spcPct val="100000"/>
              </a:lnSpc>
              <a:buNone/>
              <a:defRPr sz="1500" b="0" i="1">
                <a:latin typeface="+mj-lt"/>
              </a:defRPr>
            </a:lvl1pPr>
            <a:lvl2pPr marL="342892" indent="0">
              <a:buNone/>
              <a:defRPr sz="1500" b="1"/>
            </a:lvl2pPr>
            <a:lvl3pPr marL="685783" indent="0">
              <a:buNone/>
              <a:defRPr sz="1350" b="1"/>
            </a:lvl3pPr>
            <a:lvl4pPr marL="1028675" indent="0">
              <a:buNone/>
              <a:defRPr sz="1200" b="1"/>
            </a:lvl4pPr>
            <a:lvl5pPr marL="1371566" indent="0">
              <a:buNone/>
              <a:defRPr sz="1200" b="1"/>
            </a:lvl5pPr>
            <a:lvl6pPr marL="1714457" indent="0">
              <a:buNone/>
              <a:defRPr sz="1200" b="1"/>
            </a:lvl6pPr>
            <a:lvl7pPr marL="2057348" indent="0">
              <a:buNone/>
              <a:defRPr sz="1200" b="1"/>
            </a:lvl7pPr>
            <a:lvl8pPr marL="2400240" indent="0">
              <a:buNone/>
              <a:defRPr sz="1200" b="1"/>
            </a:lvl8pPr>
            <a:lvl9pPr marL="2743132"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A776BA18-D373-4B5F-B812-5D5E4C2378E7}"/>
              </a:ext>
            </a:extLst>
          </p:cNvPr>
          <p:cNvSpPr>
            <a:spLocks noGrp="1"/>
          </p:cNvSpPr>
          <p:nvPr>
            <p:ph sz="quarter" idx="4"/>
          </p:nvPr>
        </p:nvSpPr>
        <p:spPr>
          <a:xfrm>
            <a:off x="4732020" y="2752344"/>
            <a:ext cx="4073652" cy="3200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F395D0EB-9F99-4C95-ADA6-AC6B493CCA9D}"/>
              </a:ext>
            </a:extLst>
          </p:cNvPr>
          <p:cNvSpPr>
            <a:spLocks noGrp="1"/>
          </p:cNvSpPr>
          <p:nvPr>
            <p:ph type="dt" sz="half" idx="10"/>
          </p:nvPr>
        </p:nvSpPr>
        <p:spPr>
          <a:xfrm>
            <a:off x="329184" y="6153912"/>
            <a:ext cx="2592324" cy="502920"/>
          </a:xfrm>
          <a:prstGeom prst="rect">
            <a:avLst/>
          </a:prstGeom>
        </p:spPr>
        <p:txBody>
          <a:bodyPr/>
          <a:lstStyle/>
          <a:p>
            <a:fld id="{B098B728-214A-4ABC-8432-5B3A5A66A987}" type="datetime2">
              <a:rPr lang="en-US" smtClean="0"/>
              <a:pPr/>
              <a:t>Monday, March 8, 2021</a:t>
            </a:fld>
            <a:endParaRPr lang="en-US" dirty="0"/>
          </a:p>
        </p:txBody>
      </p:sp>
      <p:sp>
        <p:nvSpPr>
          <p:cNvPr id="8" name="Footer Placeholder 7">
            <a:extLst>
              <a:ext uri="{FF2B5EF4-FFF2-40B4-BE49-F238E27FC236}">
                <a16:creationId xmlns:a16="http://schemas.microsoft.com/office/drawing/2014/main" id="{27EB69A9-1E48-4683-8873-D888C39E6EEE}"/>
              </a:ext>
            </a:extLst>
          </p:cNvPr>
          <p:cNvSpPr>
            <a:spLocks noGrp="1"/>
          </p:cNvSpPr>
          <p:nvPr>
            <p:ph type="ftr" sz="quarter" idx="11"/>
          </p:nvPr>
        </p:nvSpPr>
        <p:spPr>
          <a:xfrm>
            <a:off x="3278124" y="6153912"/>
            <a:ext cx="4047792" cy="502920"/>
          </a:xfrm>
          <a:prstGeom prst="rect">
            <a:avLst/>
          </a:prstGeom>
        </p:spPr>
        <p:txBody>
          <a:bodyPr/>
          <a:lstStyle/>
          <a:p>
            <a:r>
              <a:rPr lang="en-US"/>
              <a:t>Sample Footer Text</a:t>
            </a:r>
          </a:p>
        </p:txBody>
      </p:sp>
      <p:sp>
        <p:nvSpPr>
          <p:cNvPr id="9" name="Slide Number Placeholder 8">
            <a:extLst>
              <a:ext uri="{FF2B5EF4-FFF2-40B4-BE49-F238E27FC236}">
                <a16:creationId xmlns:a16="http://schemas.microsoft.com/office/drawing/2014/main" id="{F57E419C-3010-4562-BA4B-ECBC2DBE629E}"/>
              </a:ext>
            </a:extLst>
          </p:cNvPr>
          <p:cNvSpPr>
            <a:spLocks noGrp="1"/>
          </p:cNvSpPr>
          <p:nvPr>
            <p:ph type="sldNum" sz="quarter" idx="12"/>
          </p:nvPr>
        </p:nvSpPr>
        <p:spPr>
          <a:xfrm>
            <a:off x="7678674" y="6153912"/>
            <a:ext cx="1133142" cy="502920"/>
          </a:xfrm>
          <a:prstGeom prst="rect">
            <a:avLst/>
          </a:prstGeom>
        </p:spPr>
        <p:txBody>
          <a:bodyPr rIns="219456"/>
          <a:lstStyle/>
          <a:p>
            <a:fld id="{0D309695-DEC3-40DA-9DF5-330280C9D0E8}" type="slidenum">
              <a:rPr lang="en-US" smtClean="0"/>
              <a:pPr/>
              <a:t>‹#›</a:t>
            </a:fld>
            <a:endParaRPr lang="en-US"/>
          </a:p>
        </p:txBody>
      </p:sp>
    </p:spTree>
    <p:extLst>
      <p:ext uri="{BB962C8B-B14F-4D97-AF65-F5344CB8AC3E}">
        <p14:creationId xmlns:p14="http://schemas.microsoft.com/office/powerpoint/2010/main" val="15644585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D58066-A255-4886-A4B0-2AC829A768F3}"/>
              </a:ext>
            </a:extLst>
          </p:cNvPr>
          <p:cNvSpPr>
            <a:spLocks noGrp="1"/>
          </p:cNvSpPr>
          <p:nvPr>
            <p:ph type="title"/>
          </p:nvPr>
        </p:nvSpPr>
        <p:spPr>
          <a:xfrm>
            <a:off x="336042" y="388800"/>
            <a:ext cx="8483346" cy="5559552"/>
          </a:xfrm>
        </p:spPr>
        <p:txBody>
          <a:bodyPr wrap="square"/>
          <a:lstStyle/>
          <a:p>
            <a:r>
              <a:rPr lang="en-US"/>
              <a:t>Click to edit Master title style</a:t>
            </a:r>
            <a:endParaRPr lang="en-US" dirty="0"/>
          </a:p>
        </p:txBody>
      </p:sp>
      <p:sp>
        <p:nvSpPr>
          <p:cNvPr id="3" name="Date Placeholder 2">
            <a:extLst>
              <a:ext uri="{FF2B5EF4-FFF2-40B4-BE49-F238E27FC236}">
                <a16:creationId xmlns:a16="http://schemas.microsoft.com/office/drawing/2014/main" id="{2068D80A-6560-46E3-AF30-9CEC54EA747C}"/>
              </a:ext>
            </a:extLst>
          </p:cNvPr>
          <p:cNvSpPr>
            <a:spLocks noGrp="1"/>
          </p:cNvSpPr>
          <p:nvPr>
            <p:ph type="dt" sz="half" idx="10"/>
          </p:nvPr>
        </p:nvSpPr>
        <p:spPr>
          <a:xfrm>
            <a:off x="329184" y="6153912"/>
            <a:ext cx="2592324" cy="502920"/>
          </a:xfrm>
          <a:prstGeom prst="rect">
            <a:avLst/>
          </a:prstGeom>
        </p:spPr>
        <p:txBody>
          <a:bodyPr/>
          <a:lstStyle/>
          <a:p>
            <a:fld id="{015F02D0-6806-43AF-9888-2359BF40C204}" type="datetime2">
              <a:rPr lang="en-US" smtClean="0"/>
              <a:pPr/>
              <a:t>Monday, March 8, 2021</a:t>
            </a:fld>
            <a:endParaRPr lang="en-US"/>
          </a:p>
        </p:txBody>
      </p:sp>
      <p:sp>
        <p:nvSpPr>
          <p:cNvPr id="4" name="Footer Placeholder 3">
            <a:extLst>
              <a:ext uri="{FF2B5EF4-FFF2-40B4-BE49-F238E27FC236}">
                <a16:creationId xmlns:a16="http://schemas.microsoft.com/office/drawing/2014/main" id="{4AB673C2-FB1E-46F5-8CFB-93B9DB807075}"/>
              </a:ext>
            </a:extLst>
          </p:cNvPr>
          <p:cNvSpPr>
            <a:spLocks noGrp="1"/>
          </p:cNvSpPr>
          <p:nvPr>
            <p:ph type="ftr" sz="quarter" idx="11"/>
          </p:nvPr>
        </p:nvSpPr>
        <p:spPr>
          <a:xfrm>
            <a:off x="3278124" y="6153912"/>
            <a:ext cx="4047792" cy="502920"/>
          </a:xfrm>
          <a:prstGeom prst="rect">
            <a:avLst/>
          </a:prstGeom>
        </p:spPr>
        <p:txBody>
          <a:bodyPr/>
          <a:lstStyle/>
          <a:p>
            <a:r>
              <a:rPr lang="en-US"/>
              <a:t>Sample Footer Text</a:t>
            </a:r>
          </a:p>
        </p:txBody>
      </p:sp>
      <p:sp>
        <p:nvSpPr>
          <p:cNvPr id="5" name="Slide Number Placeholder 4">
            <a:extLst>
              <a:ext uri="{FF2B5EF4-FFF2-40B4-BE49-F238E27FC236}">
                <a16:creationId xmlns:a16="http://schemas.microsoft.com/office/drawing/2014/main" id="{191E2120-410F-4382-81AB-37F161F72150}"/>
              </a:ext>
            </a:extLst>
          </p:cNvPr>
          <p:cNvSpPr>
            <a:spLocks noGrp="1"/>
          </p:cNvSpPr>
          <p:nvPr>
            <p:ph type="sldNum" sz="quarter" idx="12"/>
          </p:nvPr>
        </p:nvSpPr>
        <p:spPr>
          <a:xfrm>
            <a:off x="7678674" y="6153912"/>
            <a:ext cx="1133142" cy="502920"/>
          </a:xfrm>
          <a:prstGeom prst="rect">
            <a:avLst/>
          </a:prstGeom>
        </p:spPr>
        <p:txBody>
          <a:bodyPr rIns="219456"/>
          <a:lstStyle/>
          <a:p>
            <a:fld id="{0D309695-DEC3-40DA-9DF5-330280C9D0E8}" type="slidenum">
              <a:rPr lang="en-US" smtClean="0"/>
              <a:pPr/>
              <a:t>‹#›</a:t>
            </a:fld>
            <a:endParaRPr lang="en-US"/>
          </a:p>
        </p:txBody>
      </p:sp>
    </p:spTree>
    <p:extLst>
      <p:ext uri="{BB962C8B-B14F-4D97-AF65-F5344CB8AC3E}">
        <p14:creationId xmlns:p14="http://schemas.microsoft.com/office/powerpoint/2010/main" val="29691748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2802222-E41B-48E7-BF06-5C5509D621C0}"/>
              </a:ext>
            </a:extLst>
          </p:cNvPr>
          <p:cNvSpPr>
            <a:spLocks noGrp="1"/>
          </p:cNvSpPr>
          <p:nvPr>
            <p:ph type="dt" sz="half" idx="10"/>
          </p:nvPr>
        </p:nvSpPr>
        <p:spPr>
          <a:xfrm>
            <a:off x="329184" y="6153912"/>
            <a:ext cx="2592324" cy="502920"/>
          </a:xfrm>
          <a:prstGeom prst="rect">
            <a:avLst/>
          </a:prstGeom>
        </p:spPr>
        <p:txBody>
          <a:bodyPr/>
          <a:lstStyle/>
          <a:p>
            <a:fld id="{8EE14D2D-B1AF-4197-82D6-FC1F8BD05681}" type="datetime2">
              <a:rPr lang="en-US" smtClean="0"/>
              <a:pPr/>
              <a:t>Monday, March 8, 2021</a:t>
            </a:fld>
            <a:endParaRPr lang="en-US"/>
          </a:p>
        </p:txBody>
      </p:sp>
      <p:sp>
        <p:nvSpPr>
          <p:cNvPr id="3" name="Footer Placeholder 2">
            <a:extLst>
              <a:ext uri="{FF2B5EF4-FFF2-40B4-BE49-F238E27FC236}">
                <a16:creationId xmlns:a16="http://schemas.microsoft.com/office/drawing/2014/main" id="{17A636E3-B721-46E8-882F-C123530F0FEF}"/>
              </a:ext>
            </a:extLst>
          </p:cNvPr>
          <p:cNvSpPr>
            <a:spLocks noGrp="1"/>
          </p:cNvSpPr>
          <p:nvPr>
            <p:ph type="ftr" sz="quarter" idx="11"/>
          </p:nvPr>
        </p:nvSpPr>
        <p:spPr>
          <a:xfrm>
            <a:off x="3278124" y="6153912"/>
            <a:ext cx="4047792" cy="502920"/>
          </a:xfrm>
          <a:prstGeom prst="rect">
            <a:avLst/>
          </a:prstGeom>
        </p:spPr>
        <p:txBody>
          <a:bodyPr/>
          <a:lstStyle/>
          <a:p>
            <a:r>
              <a:rPr lang="en-US"/>
              <a:t>Sample Footer Text</a:t>
            </a:r>
          </a:p>
        </p:txBody>
      </p:sp>
      <p:sp>
        <p:nvSpPr>
          <p:cNvPr id="4" name="Slide Number Placeholder 3">
            <a:extLst>
              <a:ext uri="{FF2B5EF4-FFF2-40B4-BE49-F238E27FC236}">
                <a16:creationId xmlns:a16="http://schemas.microsoft.com/office/drawing/2014/main" id="{C4FC1178-3E0E-449A-B799-009C04C069AF}"/>
              </a:ext>
            </a:extLst>
          </p:cNvPr>
          <p:cNvSpPr>
            <a:spLocks noGrp="1"/>
          </p:cNvSpPr>
          <p:nvPr>
            <p:ph type="sldNum" sz="quarter" idx="12"/>
          </p:nvPr>
        </p:nvSpPr>
        <p:spPr>
          <a:xfrm>
            <a:off x="7678674" y="6153912"/>
            <a:ext cx="1133142" cy="502920"/>
          </a:xfrm>
          <a:prstGeom prst="rect">
            <a:avLst/>
          </a:prstGeom>
        </p:spPr>
        <p:txBody>
          <a:bodyPr/>
          <a:lstStyle/>
          <a:p>
            <a:fld id="{0D309695-DEC3-40DA-9DF5-330280C9D0E8}" type="slidenum">
              <a:rPr lang="en-US" smtClean="0"/>
              <a:pPr/>
              <a:t>‹#›</a:t>
            </a:fld>
            <a:endParaRPr lang="en-US"/>
          </a:p>
        </p:txBody>
      </p:sp>
    </p:spTree>
    <p:extLst>
      <p:ext uri="{BB962C8B-B14F-4D97-AF65-F5344CB8AC3E}">
        <p14:creationId xmlns:p14="http://schemas.microsoft.com/office/powerpoint/2010/main" val="11998911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C23392-4FF4-4922-A14E-8AA23A9BDD70}"/>
              </a:ext>
            </a:extLst>
          </p:cNvPr>
          <p:cNvSpPr>
            <a:spLocks noGrp="1"/>
          </p:cNvSpPr>
          <p:nvPr>
            <p:ph type="title"/>
          </p:nvPr>
        </p:nvSpPr>
        <p:spPr>
          <a:xfrm>
            <a:off x="336042" y="388800"/>
            <a:ext cx="2585466" cy="1069848"/>
          </a:xfrm>
        </p:spPr>
        <p:txBody>
          <a:bodyPr wrap="square" anchor="t">
            <a:normAutofit/>
          </a:bodyPr>
          <a:lstStyle>
            <a:lvl1pPr>
              <a:defRPr sz="21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104FB38E-5055-4C9B-9A3B-A7B3A4887944}"/>
              </a:ext>
            </a:extLst>
          </p:cNvPr>
          <p:cNvSpPr>
            <a:spLocks noGrp="1"/>
          </p:cNvSpPr>
          <p:nvPr>
            <p:ph idx="1"/>
          </p:nvPr>
        </p:nvSpPr>
        <p:spPr>
          <a:xfrm>
            <a:off x="3278124" y="393192"/>
            <a:ext cx="5534406" cy="5559552"/>
          </a:xfrm>
        </p:spPr>
        <p:txBody>
          <a:bodyPr/>
          <a:lstStyle>
            <a:lvl1pPr>
              <a:defRPr sz="1350"/>
            </a:lvl1pPr>
            <a:lvl2pPr>
              <a:defRPr sz="1350"/>
            </a:lvl2pPr>
            <a:lvl3pPr>
              <a:defRPr sz="1350"/>
            </a:lvl3pPr>
            <a:lvl4pPr>
              <a:defRPr sz="1350"/>
            </a:lvl4pPr>
            <a:lvl5pPr>
              <a:defRPr sz="135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9E2EC2DB-2ED3-408C-BFF2-F413C9D8F91E}"/>
              </a:ext>
            </a:extLst>
          </p:cNvPr>
          <p:cNvSpPr>
            <a:spLocks noGrp="1"/>
          </p:cNvSpPr>
          <p:nvPr>
            <p:ph type="body" sz="half" idx="2"/>
          </p:nvPr>
        </p:nvSpPr>
        <p:spPr>
          <a:xfrm>
            <a:off x="336042" y="1733550"/>
            <a:ext cx="2585466" cy="4219194"/>
          </a:xfrm>
        </p:spPr>
        <p:txBody>
          <a:bodyPr>
            <a:normAutofit/>
          </a:bodyPr>
          <a:lstStyle>
            <a:lvl1pPr marL="0" indent="0">
              <a:buNone/>
              <a:defRPr sz="1350"/>
            </a:lvl1pPr>
            <a:lvl2pPr marL="342892" indent="0">
              <a:buNone/>
              <a:defRPr sz="1050"/>
            </a:lvl2pPr>
            <a:lvl3pPr marL="685783" indent="0">
              <a:buNone/>
              <a:defRPr sz="900"/>
            </a:lvl3pPr>
            <a:lvl4pPr marL="1028675" indent="0">
              <a:buNone/>
              <a:defRPr sz="750"/>
            </a:lvl4pPr>
            <a:lvl5pPr marL="1371566" indent="0">
              <a:buNone/>
              <a:defRPr sz="750"/>
            </a:lvl5pPr>
            <a:lvl6pPr marL="1714457" indent="0">
              <a:buNone/>
              <a:defRPr sz="750"/>
            </a:lvl6pPr>
            <a:lvl7pPr marL="2057348" indent="0">
              <a:buNone/>
              <a:defRPr sz="750"/>
            </a:lvl7pPr>
            <a:lvl8pPr marL="2400240" indent="0">
              <a:buNone/>
              <a:defRPr sz="750"/>
            </a:lvl8pPr>
            <a:lvl9pPr marL="2743132"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61374FDF-3000-4B2C-AC88-8CE34D680596}"/>
              </a:ext>
            </a:extLst>
          </p:cNvPr>
          <p:cNvSpPr>
            <a:spLocks noGrp="1"/>
          </p:cNvSpPr>
          <p:nvPr>
            <p:ph type="dt" sz="half" idx="10"/>
          </p:nvPr>
        </p:nvSpPr>
        <p:spPr>
          <a:xfrm>
            <a:off x="329184" y="6153912"/>
            <a:ext cx="2592324" cy="502920"/>
          </a:xfrm>
          <a:prstGeom prst="rect">
            <a:avLst/>
          </a:prstGeom>
        </p:spPr>
        <p:txBody>
          <a:bodyPr/>
          <a:lstStyle/>
          <a:p>
            <a:fld id="{98771CEB-9838-4245-91B8-EFBAFE2D8B44}" type="datetime2">
              <a:rPr lang="en-US" smtClean="0"/>
              <a:pPr/>
              <a:t>Monday, March 8, 2021</a:t>
            </a:fld>
            <a:endParaRPr lang="en-US"/>
          </a:p>
        </p:txBody>
      </p:sp>
      <p:sp>
        <p:nvSpPr>
          <p:cNvPr id="6" name="Footer Placeholder 5">
            <a:extLst>
              <a:ext uri="{FF2B5EF4-FFF2-40B4-BE49-F238E27FC236}">
                <a16:creationId xmlns:a16="http://schemas.microsoft.com/office/drawing/2014/main" id="{0DA0B7F4-5B8C-49BD-9BDA-FCBD13E24227}"/>
              </a:ext>
            </a:extLst>
          </p:cNvPr>
          <p:cNvSpPr>
            <a:spLocks noGrp="1"/>
          </p:cNvSpPr>
          <p:nvPr>
            <p:ph type="ftr" sz="quarter" idx="11"/>
          </p:nvPr>
        </p:nvSpPr>
        <p:spPr>
          <a:xfrm>
            <a:off x="3278124" y="6153912"/>
            <a:ext cx="4047792" cy="502920"/>
          </a:xfrm>
          <a:prstGeom prst="rect">
            <a:avLst/>
          </a:prstGeom>
        </p:spPr>
        <p:txBody>
          <a:bodyPr/>
          <a:lstStyle/>
          <a:p>
            <a:r>
              <a:rPr lang="en-US"/>
              <a:t>Sample Footer Text</a:t>
            </a:r>
          </a:p>
        </p:txBody>
      </p:sp>
      <p:sp>
        <p:nvSpPr>
          <p:cNvPr id="7" name="Slide Number Placeholder 6">
            <a:extLst>
              <a:ext uri="{FF2B5EF4-FFF2-40B4-BE49-F238E27FC236}">
                <a16:creationId xmlns:a16="http://schemas.microsoft.com/office/drawing/2014/main" id="{3502BC00-0803-4A53-8657-91CE0DB80E54}"/>
              </a:ext>
            </a:extLst>
          </p:cNvPr>
          <p:cNvSpPr>
            <a:spLocks noGrp="1"/>
          </p:cNvSpPr>
          <p:nvPr>
            <p:ph type="sldNum" sz="quarter" idx="12"/>
          </p:nvPr>
        </p:nvSpPr>
        <p:spPr>
          <a:xfrm>
            <a:off x="7678674" y="6153912"/>
            <a:ext cx="1133142" cy="502920"/>
          </a:xfrm>
          <a:prstGeom prst="rect">
            <a:avLst/>
          </a:prstGeom>
        </p:spPr>
        <p:txBody>
          <a:bodyPr/>
          <a:lstStyle/>
          <a:p>
            <a:fld id="{0D309695-DEC3-40DA-9DF5-330280C9D0E8}" type="slidenum">
              <a:rPr lang="en-US" smtClean="0"/>
              <a:pPr/>
              <a:t>‹#›</a:t>
            </a:fld>
            <a:endParaRPr lang="en-US"/>
          </a:p>
        </p:txBody>
      </p:sp>
    </p:spTree>
    <p:extLst>
      <p:ext uri="{BB962C8B-B14F-4D97-AF65-F5344CB8AC3E}">
        <p14:creationId xmlns:p14="http://schemas.microsoft.com/office/powerpoint/2010/main" val="16191206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5C2A98-C272-40D9-B75A-77A3D58678E0}"/>
              </a:ext>
            </a:extLst>
          </p:cNvPr>
          <p:cNvSpPr>
            <a:spLocks noGrp="1"/>
          </p:cNvSpPr>
          <p:nvPr>
            <p:ph type="title"/>
          </p:nvPr>
        </p:nvSpPr>
        <p:spPr>
          <a:xfrm>
            <a:off x="336042" y="388800"/>
            <a:ext cx="2585466" cy="1069848"/>
          </a:xfrm>
        </p:spPr>
        <p:txBody>
          <a:bodyPr wrap="square" anchor="t">
            <a:normAutofit/>
          </a:bodyPr>
          <a:lstStyle>
            <a:lvl1pPr>
              <a:defRPr sz="21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7AD50DAC-9AC3-4A9A-91B7-6C95E4362561}"/>
              </a:ext>
            </a:extLst>
          </p:cNvPr>
          <p:cNvSpPr>
            <a:spLocks noGrp="1"/>
          </p:cNvSpPr>
          <p:nvPr>
            <p:ph type="pic" idx="1"/>
          </p:nvPr>
        </p:nvSpPr>
        <p:spPr>
          <a:xfrm>
            <a:off x="3278124" y="441327"/>
            <a:ext cx="5529834" cy="5511419"/>
          </a:xfrm>
        </p:spPr>
        <p:txBody>
          <a:bodyPr/>
          <a:lstStyle>
            <a:lvl1pPr marL="0" indent="0">
              <a:buNone/>
              <a:defRPr sz="2400"/>
            </a:lvl1pPr>
            <a:lvl2pPr marL="342892" indent="0">
              <a:buNone/>
              <a:defRPr sz="2100"/>
            </a:lvl2pPr>
            <a:lvl3pPr marL="685783" indent="0">
              <a:buNone/>
              <a:defRPr sz="1800"/>
            </a:lvl3pPr>
            <a:lvl4pPr marL="1028675" indent="0">
              <a:buNone/>
              <a:defRPr sz="1500"/>
            </a:lvl4pPr>
            <a:lvl5pPr marL="1371566" indent="0">
              <a:buNone/>
              <a:defRPr sz="1500"/>
            </a:lvl5pPr>
            <a:lvl6pPr marL="1714457" indent="0">
              <a:buNone/>
              <a:defRPr sz="1500"/>
            </a:lvl6pPr>
            <a:lvl7pPr marL="2057348" indent="0">
              <a:buNone/>
              <a:defRPr sz="1500"/>
            </a:lvl7pPr>
            <a:lvl8pPr marL="2400240" indent="0">
              <a:buNone/>
              <a:defRPr sz="1500"/>
            </a:lvl8pPr>
            <a:lvl9pPr marL="2743132" indent="0">
              <a:buNone/>
              <a:defRPr sz="1500"/>
            </a:lvl9pPr>
          </a:lstStyle>
          <a:p>
            <a:r>
              <a:rPr lang="en-US"/>
              <a:t>Click icon to add picture</a:t>
            </a:r>
            <a:endParaRPr lang="en-US" dirty="0"/>
          </a:p>
        </p:txBody>
      </p:sp>
      <p:sp>
        <p:nvSpPr>
          <p:cNvPr id="4" name="Text Placeholder 3">
            <a:extLst>
              <a:ext uri="{FF2B5EF4-FFF2-40B4-BE49-F238E27FC236}">
                <a16:creationId xmlns:a16="http://schemas.microsoft.com/office/drawing/2014/main" id="{83721B04-C243-49A9-B5D3-483379290943}"/>
              </a:ext>
            </a:extLst>
          </p:cNvPr>
          <p:cNvSpPr>
            <a:spLocks noGrp="1"/>
          </p:cNvSpPr>
          <p:nvPr>
            <p:ph type="body" sz="half" idx="2"/>
          </p:nvPr>
        </p:nvSpPr>
        <p:spPr>
          <a:xfrm>
            <a:off x="336042" y="1735200"/>
            <a:ext cx="2585466" cy="4214750"/>
          </a:xfrm>
        </p:spPr>
        <p:txBody>
          <a:bodyPr>
            <a:normAutofit/>
          </a:bodyPr>
          <a:lstStyle>
            <a:lvl1pPr marL="0" indent="0">
              <a:buNone/>
              <a:defRPr sz="1350"/>
            </a:lvl1pPr>
            <a:lvl2pPr marL="342892" indent="0">
              <a:buNone/>
              <a:defRPr sz="1050"/>
            </a:lvl2pPr>
            <a:lvl3pPr marL="685783" indent="0">
              <a:buNone/>
              <a:defRPr sz="900"/>
            </a:lvl3pPr>
            <a:lvl4pPr marL="1028675" indent="0">
              <a:buNone/>
              <a:defRPr sz="750"/>
            </a:lvl4pPr>
            <a:lvl5pPr marL="1371566" indent="0">
              <a:buNone/>
              <a:defRPr sz="750"/>
            </a:lvl5pPr>
            <a:lvl6pPr marL="1714457" indent="0">
              <a:buNone/>
              <a:defRPr sz="750"/>
            </a:lvl6pPr>
            <a:lvl7pPr marL="2057348" indent="0">
              <a:buNone/>
              <a:defRPr sz="750"/>
            </a:lvl7pPr>
            <a:lvl8pPr marL="2400240" indent="0">
              <a:buNone/>
              <a:defRPr sz="750"/>
            </a:lvl8pPr>
            <a:lvl9pPr marL="2743132"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838E949C-DD35-44F6-B45A-35134D7E1299}"/>
              </a:ext>
            </a:extLst>
          </p:cNvPr>
          <p:cNvSpPr>
            <a:spLocks noGrp="1"/>
          </p:cNvSpPr>
          <p:nvPr>
            <p:ph type="dt" sz="half" idx="10"/>
          </p:nvPr>
        </p:nvSpPr>
        <p:spPr>
          <a:xfrm>
            <a:off x="329184" y="6153912"/>
            <a:ext cx="2592324" cy="502920"/>
          </a:xfrm>
          <a:prstGeom prst="rect">
            <a:avLst/>
          </a:prstGeom>
        </p:spPr>
        <p:txBody>
          <a:bodyPr/>
          <a:lstStyle/>
          <a:p>
            <a:fld id="{51D3F6BF-A585-41F8-88DF-7E5D069F892A}" type="datetime2">
              <a:rPr lang="en-US" smtClean="0"/>
              <a:pPr/>
              <a:t>Monday, March 8, 2021</a:t>
            </a:fld>
            <a:endParaRPr lang="en-US"/>
          </a:p>
        </p:txBody>
      </p:sp>
      <p:sp>
        <p:nvSpPr>
          <p:cNvPr id="6" name="Footer Placeholder 5">
            <a:extLst>
              <a:ext uri="{FF2B5EF4-FFF2-40B4-BE49-F238E27FC236}">
                <a16:creationId xmlns:a16="http://schemas.microsoft.com/office/drawing/2014/main" id="{6BC70102-4B8E-4FEC-9BB7-97FDC1EABF86}"/>
              </a:ext>
            </a:extLst>
          </p:cNvPr>
          <p:cNvSpPr>
            <a:spLocks noGrp="1"/>
          </p:cNvSpPr>
          <p:nvPr>
            <p:ph type="ftr" sz="quarter" idx="11"/>
          </p:nvPr>
        </p:nvSpPr>
        <p:spPr>
          <a:xfrm>
            <a:off x="3278124" y="6153912"/>
            <a:ext cx="4047792" cy="502920"/>
          </a:xfrm>
          <a:prstGeom prst="rect">
            <a:avLst/>
          </a:prstGeom>
        </p:spPr>
        <p:txBody>
          <a:bodyPr/>
          <a:lstStyle/>
          <a:p>
            <a:r>
              <a:rPr lang="en-US"/>
              <a:t>Sample Footer Text</a:t>
            </a:r>
          </a:p>
        </p:txBody>
      </p:sp>
      <p:sp>
        <p:nvSpPr>
          <p:cNvPr id="7" name="Slide Number Placeholder 6">
            <a:extLst>
              <a:ext uri="{FF2B5EF4-FFF2-40B4-BE49-F238E27FC236}">
                <a16:creationId xmlns:a16="http://schemas.microsoft.com/office/drawing/2014/main" id="{086693AF-08A9-4388-A9B8-174D53955998}"/>
              </a:ext>
            </a:extLst>
          </p:cNvPr>
          <p:cNvSpPr>
            <a:spLocks noGrp="1"/>
          </p:cNvSpPr>
          <p:nvPr>
            <p:ph type="sldNum" sz="quarter" idx="12"/>
          </p:nvPr>
        </p:nvSpPr>
        <p:spPr>
          <a:xfrm>
            <a:off x="7678674" y="6153912"/>
            <a:ext cx="1133142" cy="502920"/>
          </a:xfrm>
          <a:prstGeom prst="rect">
            <a:avLst/>
          </a:prstGeom>
        </p:spPr>
        <p:txBody>
          <a:bodyPr/>
          <a:lstStyle/>
          <a:p>
            <a:fld id="{0D309695-DEC3-40DA-9DF5-330280C9D0E8}" type="slidenum">
              <a:rPr lang="en-US" smtClean="0"/>
              <a:pPr/>
              <a:t>‹#›</a:t>
            </a:fld>
            <a:endParaRPr lang="en-US"/>
          </a:p>
        </p:txBody>
      </p:sp>
    </p:spTree>
    <p:extLst>
      <p:ext uri="{BB962C8B-B14F-4D97-AF65-F5344CB8AC3E}">
        <p14:creationId xmlns:p14="http://schemas.microsoft.com/office/powerpoint/2010/main" val="20821148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pic>
        <p:nvPicPr>
          <p:cNvPr id="9" name="Picture 8" descr="A field of grass with a mountain in the background at sunset">
            <a:extLst>
              <a:ext uri="{FF2B5EF4-FFF2-40B4-BE49-F238E27FC236}">
                <a16:creationId xmlns:a16="http://schemas.microsoft.com/office/drawing/2014/main" id="{47C3ECED-25FF-4A4A-A587-37BCC5E4487A}"/>
              </a:ext>
            </a:extLst>
          </p:cNvPr>
          <p:cNvPicPr>
            <a:picLocks noChangeAspect="1"/>
          </p:cNvPicPr>
          <p:nvPr userDrawn="1"/>
        </p:nvPicPr>
        <p:blipFill rotWithShape="1">
          <a:blip r:embed="rId13">
            <a:alphaModFix amt="90000"/>
          </a:blip>
          <a:srcRect l="26752" r="16015" b="-1"/>
          <a:stretch/>
        </p:blipFill>
        <p:spPr>
          <a:xfrm>
            <a:off x="0" y="10"/>
            <a:ext cx="9144000" cy="1733543"/>
          </a:xfrm>
          <a:prstGeom prst="rect">
            <a:avLst/>
          </a:prstGeom>
        </p:spPr>
      </p:pic>
      <p:sp>
        <p:nvSpPr>
          <p:cNvPr id="2" name="Title Placeholder 1">
            <a:extLst>
              <a:ext uri="{FF2B5EF4-FFF2-40B4-BE49-F238E27FC236}">
                <a16:creationId xmlns:a16="http://schemas.microsoft.com/office/drawing/2014/main" id="{43DDBCE8-F60C-4E3A-83C0-BDE8DD2DE1FD}"/>
              </a:ext>
            </a:extLst>
          </p:cNvPr>
          <p:cNvSpPr>
            <a:spLocks noGrp="1"/>
          </p:cNvSpPr>
          <p:nvPr>
            <p:ph type="title"/>
          </p:nvPr>
        </p:nvSpPr>
        <p:spPr>
          <a:xfrm>
            <a:off x="336042" y="388800"/>
            <a:ext cx="8476488" cy="1141200"/>
          </a:xfrm>
          <a:prstGeom prst="rect">
            <a:avLst/>
          </a:prstGeom>
        </p:spPr>
        <p:txBody>
          <a:bodyPr vert="horz" lIns="0" tIns="0" rIns="0" bIns="0" rtlCol="0" anchor="t">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F4BBC57F-72F2-48BC-B1EE-1F2C6155D72E}"/>
              </a:ext>
            </a:extLst>
          </p:cNvPr>
          <p:cNvSpPr>
            <a:spLocks noGrp="1"/>
          </p:cNvSpPr>
          <p:nvPr>
            <p:ph type="body" idx="1"/>
          </p:nvPr>
        </p:nvSpPr>
        <p:spPr>
          <a:xfrm>
            <a:off x="336042" y="2122343"/>
            <a:ext cx="8469900" cy="4346857"/>
          </a:xfrm>
          <a:prstGeom prst="rect">
            <a:avLst/>
          </a:prstGeom>
        </p:spPr>
        <p:txBody>
          <a:bodyPr vert="horz" lIns="0" tIns="0" rIns="91440" bIns="0" rtlCol="0">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71249998"/>
      </p:ext>
    </p:extLst>
  </p:cSld>
  <p:clrMap bg1="dk1" tx1="lt1" bg2="dk2" tx2="lt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hf sldNum="0" hdr="0" ftr="0" dt="0"/>
  <p:txStyles>
    <p:titleStyle>
      <a:lvl1pPr algn="l" defTabSz="685783" rtl="0" eaLnBrk="1" latinLnBrk="0" hangingPunct="1">
        <a:lnSpc>
          <a:spcPct val="90000"/>
        </a:lnSpc>
        <a:spcBef>
          <a:spcPct val="0"/>
        </a:spcBef>
        <a:buNone/>
        <a:defRPr sz="3600" b="1" i="0" kern="1200">
          <a:solidFill>
            <a:schemeClr val="bg2">
              <a:lumMod val="90000"/>
              <a:lumOff val="10000"/>
            </a:schemeClr>
          </a:solidFill>
          <a:latin typeface="Calibri" panose="020F0502020204030204" pitchFamily="34" charset="0"/>
          <a:ea typeface="+mj-ea"/>
          <a:cs typeface="Calibri" panose="020F0502020204030204" pitchFamily="34" charset="0"/>
        </a:defRPr>
      </a:lvl1pPr>
    </p:titleStyle>
    <p:bodyStyle>
      <a:lvl1pPr marL="337492" indent="-336034" algn="l" defTabSz="685783" rtl="0" eaLnBrk="1" latinLnBrk="0" hangingPunct="1">
        <a:lnSpc>
          <a:spcPct val="140000"/>
        </a:lnSpc>
        <a:spcBef>
          <a:spcPts val="750"/>
        </a:spcBef>
        <a:buFont typeface="Arial" panose="020B0604020202020204" pitchFamily="34" charset="0"/>
        <a:buChar char="•"/>
        <a:defRPr sz="3600" b="1" i="0" kern="1200">
          <a:solidFill>
            <a:srgbClr val="FFFFFF"/>
          </a:solidFill>
          <a:latin typeface="Calibri" panose="020F0502020204030204" pitchFamily="34" charset="0"/>
          <a:ea typeface="+mn-ea"/>
          <a:cs typeface="Calibri" panose="020F0502020204030204" pitchFamily="34" charset="0"/>
        </a:defRPr>
      </a:lvl1pPr>
      <a:lvl2pPr marL="674984" indent="-336034" algn="l" defTabSz="685783" rtl="0" eaLnBrk="1" latinLnBrk="0" hangingPunct="1">
        <a:lnSpc>
          <a:spcPct val="140000"/>
        </a:lnSpc>
        <a:spcBef>
          <a:spcPts val="375"/>
        </a:spcBef>
        <a:buFont typeface="Arial" panose="020B0604020202020204" pitchFamily="34" charset="0"/>
        <a:buChar char="•"/>
        <a:defRPr sz="3600" b="1" i="0" kern="1200">
          <a:solidFill>
            <a:srgbClr val="FFFFFF"/>
          </a:solidFill>
          <a:latin typeface="Calibri" panose="020F0502020204030204" pitchFamily="34" charset="0"/>
          <a:ea typeface="+mn-ea"/>
          <a:cs typeface="Calibri" panose="020F0502020204030204" pitchFamily="34" charset="0"/>
        </a:defRPr>
      </a:lvl2pPr>
      <a:lvl3pPr marL="1012475" indent="-336034" algn="l" defTabSz="685783" rtl="0" eaLnBrk="1" latinLnBrk="0" hangingPunct="1">
        <a:lnSpc>
          <a:spcPct val="140000"/>
        </a:lnSpc>
        <a:spcBef>
          <a:spcPts val="375"/>
        </a:spcBef>
        <a:buFont typeface="Arial" panose="020B0604020202020204" pitchFamily="34" charset="0"/>
        <a:buChar char="•"/>
        <a:defRPr sz="3600" b="1" i="0" kern="1200">
          <a:solidFill>
            <a:srgbClr val="FFFFFF"/>
          </a:solidFill>
          <a:latin typeface="Calibri" panose="020F0502020204030204" pitchFamily="34" charset="0"/>
          <a:ea typeface="+mn-ea"/>
          <a:cs typeface="Calibri" panose="020F0502020204030204" pitchFamily="34" charset="0"/>
        </a:defRPr>
      </a:lvl3pPr>
      <a:lvl4pPr marL="1349966" indent="-336034" algn="l" defTabSz="685783" rtl="0" eaLnBrk="1" latinLnBrk="0" hangingPunct="1">
        <a:lnSpc>
          <a:spcPct val="140000"/>
        </a:lnSpc>
        <a:spcBef>
          <a:spcPts val="375"/>
        </a:spcBef>
        <a:buFont typeface="Arial" panose="020B0604020202020204" pitchFamily="34" charset="0"/>
        <a:buChar char="•"/>
        <a:defRPr sz="3600" b="1" i="0" kern="1200">
          <a:solidFill>
            <a:srgbClr val="FFFFFF"/>
          </a:solidFill>
          <a:latin typeface="Calibri" panose="020F0502020204030204" pitchFamily="34" charset="0"/>
          <a:ea typeface="+mn-ea"/>
          <a:cs typeface="Calibri" panose="020F0502020204030204" pitchFamily="34" charset="0"/>
        </a:defRPr>
      </a:lvl4pPr>
      <a:lvl5pPr marL="1687458" indent="-336034" algn="l" defTabSz="685783" rtl="0" eaLnBrk="1" latinLnBrk="0" hangingPunct="1">
        <a:lnSpc>
          <a:spcPct val="140000"/>
        </a:lnSpc>
        <a:spcBef>
          <a:spcPts val="375"/>
        </a:spcBef>
        <a:buFont typeface="Arial" panose="020B0604020202020204" pitchFamily="34" charset="0"/>
        <a:buChar char="•"/>
        <a:defRPr sz="3600" b="1" i="0" kern="1200">
          <a:solidFill>
            <a:srgbClr val="FFFFFF"/>
          </a:solidFill>
          <a:latin typeface="Calibri" panose="020F0502020204030204" pitchFamily="34" charset="0"/>
          <a:ea typeface="+mn-ea"/>
          <a:cs typeface="Calibri" panose="020F0502020204030204" pitchFamily="34" charset="0"/>
        </a:defRPr>
      </a:lvl5pPr>
      <a:lvl6pPr marL="1885903"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795"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686"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577"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783" rtl="0" eaLnBrk="1" latinLnBrk="0" hangingPunct="1">
        <a:defRPr sz="1350" kern="1200">
          <a:solidFill>
            <a:schemeClr val="tx1"/>
          </a:solidFill>
          <a:latin typeface="+mn-lt"/>
          <a:ea typeface="+mn-ea"/>
          <a:cs typeface="+mn-cs"/>
        </a:defRPr>
      </a:lvl1pPr>
      <a:lvl2pPr marL="342892" algn="l" defTabSz="685783" rtl="0" eaLnBrk="1" latinLnBrk="0" hangingPunct="1">
        <a:defRPr sz="1350" kern="1200">
          <a:solidFill>
            <a:schemeClr val="tx1"/>
          </a:solidFill>
          <a:latin typeface="+mn-lt"/>
          <a:ea typeface="+mn-ea"/>
          <a:cs typeface="+mn-cs"/>
        </a:defRPr>
      </a:lvl2pPr>
      <a:lvl3pPr marL="685783" algn="l" defTabSz="685783" rtl="0" eaLnBrk="1" latinLnBrk="0" hangingPunct="1">
        <a:defRPr sz="1350" kern="1200">
          <a:solidFill>
            <a:schemeClr val="tx1"/>
          </a:solidFill>
          <a:latin typeface="+mn-lt"/>
          <a:ea typeface="+mn-ea"/>
          <a:cs typeface="+mn-cs"/>
        </a:defRPr>
      </a:lvl3pPr>
      <a:lvl4pPr marL="1028675" algn="l" defTabSz="685783" rtl="0" eaLnBrk="1" latinLnBrk="0" hangingPunct="1">
        <a:defRPr sz="1350" kern="1200">
          <a:solidFill>
            <a:schemeClr val="tx1"/>
          </a:solidFill>
          <a:latin typeface="+mn-lt"/>
          <a:ea typeface="+mn-ea"/>
          <a:cs typeface="+mn-cs"/>
        </a:defRPr>
      </a:lvl4pPr>
      <a:lvl5pPr marL="1371566" algn="l" defTabSz="685783" rtl="0" eaLnBrk="1" latinLnBrk="0" hangingPunct="1">
        <a:defRPr sz="1350" kern="1200">
          <a:solidFill>
            <a:schemeClr val="tx1"/>
          </a:solidFill>
          <a:latin typeface="+mn-lt"/>
          <a:ea typeface="+mn-ea"/>
          <a:cs typeface="+mn-cs"/>
        </a:defRPr>
      </a:lvl5pPr>
      <a:lvl6pPr marL="1714457" algn="l" defTabSz="685783" rtl="0" eaLnBrk="1" latinLnBrk="0" hangingPunct="1">
        <a:defRPr sz="1350" kern="1200">
          <a:solidFill>
            <a:schemeClr val="tx1"/>
          </a:solidFill>
          <a:latin typeface="+mn-lt"/>
          <a:ea typeface="+mn-ea"/>
          <a:cs typeface="+mn-cs"/>
        </a:defRPr>
      </a:lvl6pPr>
      <a:lvl7pPr marL="2057348" algn="l" defTabSz="685783" rtl="0" eaLnBrk="1" latinLnBrk="0" hangingPunct="1">
        <a:defRPr sz="1350" kern="1200">
          <a:solidFill>
            <a:schemeClr val="tx1"/>
          </a:solidFill>
          <a:latin typeface="+mn-lt"/>
          <a:ea typeface="+mn-ea"/>
          <a:cs typeface="+mn-cs"/>
        </a:defRPr>
      </a:lvl7pPr>
      <a:lvl8pPr marL="2400240" algn="l" defTabSz="685783" rtl="0" eaLnBrk="1" latinLnBrk="0" hangingPunct="1">
        <a:defRPr sz="1350" kern="1200">
          <a:solidFill>
            <a:schemeClr val="tx1"/>
          </a:solidFill>
          <a:latin typeface="+mn-lt"/>
          <a:ea typeface="+mn-ea"/>
          <a:cs typeface="+mn-cs"/>
        </a:defRPr>
      </a:lvl8pPr>
      <a:lvl9pPr marL="2743132" algn="l" defTabSz="685783"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F7AC53-AA55-4F49-B46B-9AA2C9EC75F1}"/>
              </a:ext>
            </a:extLst>
          </p:cNvPr>
          <p:cNvSpPr>
            <a:spLocks noGrp="1"/>
          </p:cNvSpPr>
          <p:nvPr>
            <p:ph type="title"/>
          </p:nvPr>
        </p:nvSpPr>
        <p:spPr>
          <a:xfrm>
            <a:off x="336042" y="0"/>
            <a:ext cx="6775958" cy="1693333"/>
          </a:xfrm>
        </p:spPr>
        <p:txBody>
          <a:bodyPr anchor="ctr">
            <a:normAutofit/>
          </a:bodyPr>
          <a:lstStyle/>
          <a:p>
            <a:pPr algn="ctr">
              <a:lnSpc>
                <a:spcPct val="80000"/>
              </a:lnSpc>
            </a:pPr>
            <a:r>
              <a:rPr lang="en-US" sz="5400" dirty="0"/>
              <a:t>Blessings and Curses </a:t>
            </a:r>
            <a:br>
              <a:rPr lang="en-US" sz="5400" dirty="0"/>
            </a:br>
            <a:r>
              <a:rPr lang="en-US" sz="5400" dirty="0"/>
              <a:t>of the Law of Moses </a:t>
            </a:r>
          </a:p>
        </p:txBody>
      </p:sp>
      <p:sp>
        <p:nvSpPr>
          <p:cNvPr id="3" name="Content Placeholder 2">
            <a:extLst>
              <a:ext uri="{FF2B5EF4-FFF2-40B4-BE49-F238E27FC236}">
                <a16:creationId xmlns:a16="http://schemas.microsoft.com/office/drawing/2014/main" id="{CE18E554-AFB8-B04F-A28F-A81AF12AC47B}"/>
              </a:ext>
            </a:extLst>
          </p:cNvPr>
          <p:cNvSpPr>
            <a:spLocks noGrp="1"/>
          </p:cNvSpPr>
          <p:nvPr>
            <p:ph idx="1"/>
          </p:nvPr>
        </p:nvSpPr>
        <p:spPr>
          <a:xfrm>
            <a:off x="336042" y="2374232"/>
            <a:ext cx="8469900" cy="4094968"/>
          </a:xfrm>
        </p:spPr>
        <p:txBody>
          <a:bodyPr/>
          <a:lstStyle/>
          <a:p>
            <a:pPr marL="1458" indent="0" algn="ctr">
              <a:lnSpc>
                <a:spcPct val="100000"/>
              </a:lnSpc>
              <a:spcBef>
                <a:spcPts val="0"/>
              </a:spcBef>
              <a:spcAft>
                <a:spcPts val="2400"/>
              </a:spcAft>
              <a:buNone/>
            </a:pPr>
            <a:r>
              <a:rPr lang="en-US" sz="5400" dirty="0"/>
              <a:t>Deuteronomy 27-28</a:t>
            </a:r>
          </a:p>
          <a:p>
            <a:pPr marL="1458" indent="0" algn="ctr">
              <a:lnSpc>
                <a:spcPct val="100000"/>
              </a:lnSpc>
              <a:spcBef>
                <a:spcPts val="0"/>
              </a:spcBef>
              <a:spcAft>
                <a:spcPts val="600"/>
              </a:spcAft>
              <a:buNone/>
            </a:pPr>
            <a:r>
              <a:rPr lang="en-US" sz="4800" dirty="0"/>
              <a:t>Nature</a:t>
            </a:r>
          </a:p>
          <a:p>
            <a:pPr marL="1458" indent="0" algn="ctr">
              <a:lnSpc>
                <a:spcPct val="100000"/>
              </a:lnSpc>
              <a:spcBef>
                <a:spcPts val="0"/>
              </a:spcBef>
              <a:spcAft>
                <a:spcPts val="600"/>
              </a:spcAft>
              <a:buNone/>
            </a:pPr>
            <a:r>
              <a:rPr lang="en-US" sz="4800" dirty="0"/>
              <a:t>Use</a:t>
            </a:r>
          </a:p>
          <a:p>
            <a:pPr marL="1458" indent="0" algn="ctr">
              <a:lnSpc>
                <a:spcPct val="100000"/>
              </a:lnSpc>
              <a:spcBef>
                <a:spcPts val="0"/>
              </a:spcBef>
              <a:spcAft>
                <a:spcPts val="600"/>
              </a:spcAft>
              <a:buNone/>
            </a:pPr>
            <a:r>
              <a:rPr lang="en-US" sz="4800" dirty="0"/>
              <a:t>Application </a:t>
            </a:r>
          </a:p>
        </p:txBody>
      </p:sp>
    </p:spTree>
    <p:extLst>
      <p:ext uri="{BB962C8B-B14F-4D97-AF65-F5344CB8AC3E}">
        <p14:creationId xmlns:p14="http://schemas.microsoft.com/office/powerpoint/2010/main" val="17105566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mp:transition xmlns:mp="http://schemas.microsoft.com/office/mac/powerpoint/2008/main" spd="med"/>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ppt_x</p:attrName>
                                        </p:attrNameLst>
                                      </p:cBhvr>
                                      <p:tavLst>
                                        <p:tav tm="0">
                                          <p:val>
                                            <p:strVal val="#ppt_x-.2"/>
                                          </p:val>
                                        </p:tav>
                                        <p:tav tm="100000">
                                          <p:val>
                                            <p:strVal val="#ppt_x"/>
                                          </p:val>
                                        </p:tav>
                                      </p:tavLst>
                                    </p:anim>
                                    <p:anim calcmode="lin" valueType="num">
                                      <p:cBhvr>
                                        <p:cTn id="8" dur="1000" fill="hold"/>
                                        <p:tgtEl>
                                          <p:spTgt spid="2"/>
                                        </p:tgtEl>
                                        <p:attrNameLst>
                                          <p:attrName>ppt_y</p:attrName>
                                        </p:attrNameLst>
                                      </p:cBhvr>
                                      <p:tavLst>
                                        <p:tav tm="0">
                                          <p:val>
                                            <p:strVal val="#ppt_y"/>
                                          </p:val>
                                        </p:tav>
                                        <p:tav tm="100000">
                                          <p:val>
                                            <p:strVal val="#ppt_y"/>
                                          </p:val>
                                        </p:tav>
                                      </p:tavLst>
                                    </p:anim>
                                    <p:animEffect transition="in" filter="wipe(right)" prLst="gradientSize: 0.1">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15"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16" dur="1000"/>
                                        <p:tgtEl>
                                          <p:spTgt spid="3">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fade">
                                      <p:cBhvr>
                                        <p:cTn id="35" dur="1000"/>
                                        <p:tgtEl>
                                          <p:spTgt spid="3">
                                            <p:txEl>
                                              <p:pRg st="3" end="3"/>
                                            </p:txEl>
                                          </p:spTgt>
                                        </p:tgtEl>
                                      </p:cBhvr>
                                    </p:animEffect>
                                    <p:anim calcmode="lin" valueType="num">
                                      <p:cBhvr>
                                        <p:cTn id="3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F7AC53-AA55-4F49-B46B-9AA2C9EC75F1}"/>
              </a:ext>
            </a:extLst>
          </p:cNvPr>
          <p:cNvSpPr>
            <a:spLocks noGrp="1"/>
          </p:cNvSpPr>
          <p:nvPr>
            <p:ph type="title"/>
          </p:nvPr>
        </p:nvSpPr>
        <p:spPr>
          <a:xfrm>
            <a:off x="336042" y="0"/>
            <a:ext cx="6775958" cy="1693333"/>
          </a:xfrm>
        </p:spPr>
        <p:txBody>
          <a:bodyPr anchor="ctr">
            <a:normAutofit/>
          </a:bodyPr>
          <a:lstStyle/>
          <a:p>
            <a:pPr algn="ctr">
              <a:lnSpc>
                <a:spcPct val="80000"/>
              </a:lnSpc>
            </a:pPr>
            <a:r>
              <a:rPr lang="en-US" sz="5400" dirty="0"/>
              <a:t>Blessings and Curses </a:t>
            </a:r>
            <a:br>
              <a:rPr lang="en-US" sz="5400" dirty="0"/>
            </a:br>
            <a:r>
              <a:rPr lang="en-US" sz="5400" dirty="0"/>
              <a:t>of the Law of Moses </a:t>
            </a:r>
          </a:p>
        </p:txBody>
      </p:sp>
      <p:sp>
        <p:nvSpPr>
          <p:cNvPr id="3" name="Content Placeholder 2">
            <a:extLst>
              <a:ext uri="{FF2B5EF4-FFF2-40B4-BE49-F238E27FC236}">
                <a16:creationId xmlns:a16="http://schemas.microsoft.com/office/drawing/2014/main" id="{CE18E554-AFB8-B04F-A28F-A81AF12AC47B}"/>
              </a:ext>
            </a:extLst>
          </p:cNvPr>
          <p:cNvSpPr>
            <a:spLocks noGrp="1"/>
          </p:cNvSpPr>
          <p:nvPr>
            <p:ph idx="1"/>
          </p:nvPr>
        </p:nvSpPr>
        <p:spPr>
          <a:xfrm>
            <a:off x="336042" y="2069432"/>
            <a:ext cx="8469900" cy="4399768"/>
          </a:xfrm>
        </p:spPr>
        <p:txBody>
          <a:bodyPr/>
          <a:lstStyle/>
          <a:p>
            <a:pPr marL="460375" indent="-460375">
              <a:lnSpc>
                <a:spcPct val="80000"/>
              </a:lnSpc>
              <a:spcBef>
                <a:spcPts val="0"/>
              </a:spcBef>
              <a:spcAft>
                <a:spcPts val="1200"/>
              </a:spcAft>
              <a:buNone/>
            </a:pPr>
            <a:r>
              <a:rPr lang="en-US" sz="4800" dirty="0"/>
              <a:t>II. 	Use: Blessings and Curses</a:t>
            </a:r>
          </a:p>
          <a:p>
            <a:pPr marL="460375" indent="0">
              <a:lnSpc>
                <a:spcPct val="80000"/>
              </a:lnSpc>
              <a:spcBef>
                <a:spcPts val="0"/>
              </a:spcBef>
              <a:spcAft>
                <a:spcPts val="600"/>
              </a:spcAft>
              <a:buNone/>
            </a:pPr>
            <a:r>
              <a:rPr lang="en-US" sz="3200" dirty="0"/>
              <a:t>Tied to a Specific Event</a:t>
            </a:r>
          </a:p>
          <a:p>
            <a:pPr marL="920750" indent="-460375">
              <a:lnSpc>
                <a:spcPct val="80000"/>
              </a:lnSpc>
              <a:spcBef>
                <a:spcPts val="0"/>
              </a:spcBef>
              <a:spcAft>
                <a:spcPts val="600"/>
              </a:spcAft>
              <a:buAutoNum type="alphaUcPeriod"/>
            </a:pPr>
            <a:r>
              <a:rPr lang="en-US" sz="3200" dirty="0"/>
              <a:t>“On the day when you cross over the Jordan” (Deut. 27:2). “Day” general (not specific) not the very day of the crossing.</a:t>
            </a:r>
          </a:p>
          <a:p>
            <a:pPr marL="1435100" indent="-514350">
              <a:lnSpc>
                <a:spcPct val="80000"/>
              </a:lnSpc>
              <a:spcBef>
                <a:spcPts val="0"/>
              </a:spcBef>
              <a:spcAft>
                <a:spcPts val="600"/>
              </a:spcAft>
              <a:buFont typeface="+mj-lt"/>
              <a:buAutoNum type="arabicPeriod" startAt="3"/>
            </a:pPr>
            <a:r>
              <a:rPr lang="en-US" sz="3200" dirty="0"/>
              <a:t>Circumcised that generation—allowing time to heal (Josh. 5:1-12).</a:t>
            </a:r>
          </a:p>
          <a:p>
            <a:pPr marL="1435100" indent="-514350">
              <a:lnSpc>
                <a:spcPct val="80000"/>
              </a:lnSpc>
              <a:spcBef>
                <a:spcPts val="0"/>
              </a:spcBef>
              <a:spcAft>
                <a:spcPts val="600"/>
              </a:spcAft>
              <a:buFont typeface="+mj-lt"/>
              <a:buAutoNum type="arabicPeriod" startAt="3"/>
            </a:pPr>
            <a:r>
              <a:rPr lang="en-US" sz="3200" dirty="0"/>
              <a:t>Jericho (Josh. 6:1-27), defeat at Ai (Josh. 7:1-9), punishment of </a:t>
            </a:r>
            <a:r>
              <a:rPr lang="en-US" sz="3200" dirty="0" err="1"/>
              <a:t>Achan</a:t>
            </a:r>
            <a:r>
              <a:rPr lang="en-US" sz="3200" dirty="0"/>
              <a:t> (Josh. 7:10-26), and victory over Ai (Josh. 8:1-29).</a:t>
            </a:r>
            <a:endParaRPr lang="en-US" sz="4000" dirty="0"/>
          </a:p>
        </p:txBody>
      </p:sp>
    </p:spTree>
    <p:extLst>
      <p:ext uri="{BB962C8B-B14F-4D97-AF65-F5344CB8AC3E}">
        <p14:creationId xmlns:p14="http://schemas.microsoft.com/office/powerpoint/2010/main" val="4412590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mp:transition xmlns:mp="http://schemas.microsoft.com/office/mac/powerpoint/2008/main" spd="med"/>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1000"/>
                                        <p:tgtEl>
                                          <p:spTgt spid="3">
                                            <p:txEl>
                                              <p:pRg st="3" end="3"/>
                                            </p:txEl>
                                          </p:spTgt>
                                        </p:tgtEl>
                                      </p:cBhvr>
                                    </p:animEffect>
                                    <p:anim calcmode="lin" valueType="num">
                                      <p:cBhvr>
                                        <p:cTn id="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4" end="4"/>
                                            </p:txEl>
                                          </p:spTgt>
                                        </p:tgtEl>
                                        <p:attrNameLst>
                                          <p:attrName>style.visibility</p:attrName>
                                        </p:attrNameLst>
                                      </p:cBhvr>
                                      <p:to>
                                        <p:strVal val="visible"/>
                                      </p:to>
                                    </p:set>
                                    <p:animEffect transition="in" filter="fade">
                                      <p:cBhvr>
                                        <p:cTn id="14" dur="1000"/>
                                        <p:tgtEl>
                                          <p:spTgt spid="3">
                                            <p:txEl>
                                              <p:pRg st="4" end="4"/>
                                            </p:txEl>
                                          </p:spTgt>
                                        </p:tgtEl>
                                      </p:cBhvr>
                                    </p:animEffect>
                                    <p:anim calcmode="lin" valueType="num">
                                      <p:cBhvr>
                                        <p:cTn id="1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F7AC53-AA55-4F49-B46B-9AA2C9EC75F1}"/>
              </a:ext>
            </a:extLst>
          </p:cNvPr>
          <p:cNvSpPr>
            <a:spLocks noGrp="1"/>
          </p:cNvSpPr>
          <p:nvPr>
            <p:ph type="title"/>
          </p:nvPr>
        </p:nvSpPr>
        <p:spPr>
          <a:xfrm>
            <a:off x="336042" y="0"/>
            <a:ext cx="6775958" cy="1693333"/>
          </a:xfrm>
        </p:spPr>
        <p:txBody>
          <a:bodyPr anchor="ctr">
            <a:normAutofit/>
          </a:bodyPr>
          <a:lstStyle/>
          <a:p>
            <a:pPr algn="ctr">
              <a:lnSpc>
                <a:spcPct val="80000"/>
              </a:lnSpc>
            </a:pPr>
            <a:r>
              <a:rPr lang="en-US" sz="5400" dirty="0"/>
              <a:t>Blessings and Curses </a:t>
            </a:r>
            <a:br>
              <a:rPr lang="en-US" sz="5400" dirty="0"/>
            </a:br>
            <a:r>
              <a:rPr lang="en-US" sz="5400" dirty="0"/>
              <a:t>of the Law of Moses </a:t>
            </a:r>
          </a:p>
        </p:txBody>
      </p:sp>
      <p:sp>
        <p:nvSpPr>
          <p:cNvPr id="3" name="Content Placeholder 2">
            <a:extLst>
              <a:ext uri="{FF2B5EF4-FFF2-40B4-BE49-F238E27FC236}">
                <a16:creationId xmlns:a16="http://schemas.microsoft.com/office/drawing/2014/main" id="{CE18E554-AFB8-B04F-A28F-A81AF12AC47B}"/>
              </a:ext>
            </a:extLst>
          </p:cNvPr>
          <p:cNvSpPr>
            <a:spLocks noGrp="1"/>
          </p:cNvSpPr>
          <p:nvPr>
            <p:ph idx="1"/>
          </p:nvPr>
        </p:nvSpPr>
        <p:spPr>
          <a:xfrm>
            <a:off x="336042" y="2069432"/>
            <a:ext cx="8469900" cy="4399768"/>
          </a:xfrm>
        </p:spPr>
        <p:txBody>
          <a:bodyPr/>
          <a:lstStyle/>
          <a:p>
            <a:pPr marL="460375" indent="-460375">
              <a:lnSpc>
                <a:spcPct val="80000"/>
              </a:lnSpc>
              <a:spcBef>
                <a:spcPts val="0"/>
              </a:spcBef>
              <a:spcAft>
                <a:spcPts val="1200"/>
              </a:spcAft>
              <a:buNone/>
            </a:pPr>
            <a:r>
              <a:rPr lang="en-US" sz="4800" dirty="0"/>
              <a:t>II. 	Use: Blessings and Curses</a:t>
            </a:r>
          </a:p>
          <a:p>
            <a:pPr marL="460375" indent="0">
              <a:lnSpc>
                <a:spcPct val="80000"/>
              </a:lnSpc>
              <a:spcBef>
                <a:spcPts val="0"/>
              </a:spcBef>
              <a:spcAft>
                <a:spcPts val="600"/>
              </a:spcAft>
              <a:buNone/>
            </a:pPr>
            <a:r>
              <a:rPr lang="en-US" sz="3200" dirty="0"/>
              <a:t>Tied to a Specific Event</a:t>
            </a:r>
          </a:p>
          <a:p>
            <a:pPr marL="974725" indent="-514350">
              <a:lnSpc>
                <a:spcPct val="80000"/>
              </a:lnSpc>
              <a:spcBef>
                <a:spcPts val="0"/>
              </a:spcBef>
              <a:spcAft>
                <a:spcPts val="600"/>
              </a:spcAft>
              <a:buFont typeface="+mj-lt"/>
              <a:buAutoNum type="alphaUcPeriod" startAt="2"/>
            </a:pPr>
            <a:r>
              <a:rPr lang="en-US" sz="3200" dirty="0"/>
              <a:t>Fulfilled by Joshua (Josh. 8:30-35).</a:t>
            </a:r>
            <a:endParaRPr lang="en-US" sz="4000" dirty="0"/>
          </a:p>
          <a:p>
            <a:pPr marL="1435100" indent="-514350">
              <a:lnSpc>
                <a:spcPct val="80000"/>
              </a:lnSpc>
              <a:spcBef>
                <a:spcPts val="0"/>
              </a:spcBef>
              <a:spcAft>
                <a:spcPts val="600"/>
              </a:spcAft>
              <a:buAutoNum type="arabicPeriod"/>
            </a:pPr>
            <a:r>
              <a:rPr lang="en-US" sz="3200" dirty="0"/>
              <a:t>Joshua set up an altar, the law was inscribed on stones, “all Israel” assembled with half “in front of” each mountain, the people were blessed, and the law was read.</a:t>
            </a:r>
            <a:endParaRPr lang="en-US" sz="4000" dirty="0"/>
          </a:p>
        </p:txBody>
      </p:sp>
    </p:spTree>
    <p:extLst>
      <p:ext uri="{BB962C8B-B14F-4D97-AF65-F5344CB8AC3E}">
        <p14:creationId xmlns:p14="http://schemas.microsoft.com/office/powerpoint/2010/main" val="13374798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mp:transition xmlns:mp="http://schemas.microsoft.com/office/mac/powerpoint/2008/main" spd="med"/>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animEffect transition="in" filter="fade">
                                      <p:cBhvr>
                                        <p:cTn id="14" dur="1000"/>
                                        <p:tgtEl>
                                          <p:spTgt spid="3">
                                            <p:txEl>
                                              <p:pRg st="3" end="3"/>
                                            </p:txEl>
                                          </p:spTgt>
                                        </p:tgtEl>
                                      </p:cBhvr>
                                    </p:animEffect>
                                    <p:anim calcmode="lin" valueType="num">
                                      <p:cBhvr>
                                        <p:cTn id="1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F7AC53-AA55-4F49-B46B-9AA2C9EC75F1}"/>
              </a:ext>
            </a:extLst>
          </p:cNvPr>
          <p:cNvSpPr>
            <a:spLocks noGrp="1"/>
          </p:cNvSpPr>
          <p:nvPr>
            <p:ph type="title"/>
          </p:nvPr>
        </p:nvSpPr>
        <p:spPr>
          <a:xfrm>
            <a:off x="336042" y="0"/>
            <a:ext cx="6775958" cy="1693333"/>
          </a:xfrm>
        </p:spPr>
        <p:txBody>
          <a:bodyPr anchor="ctr">
            <a:normAutofit/>
          </a:bodyPr>
          <a:lstStyle/>
          <a:p>
            <a:pPr algn="ctr">
              <a:lnSpc>
                <a:spcPct val="80000"/>
              </a:lnSpc>
            </a:pPr>
            <a:r>
              <a:rPr lang="en-US" sz="5400" dirty="0"/>
              <a:t>Blessings and Curses </a:t>
            </a:r>
            <a:br>
              <a:rPr lang="en-US" sz="5400" dirty="0"/>
            </a:br>
            <a:r>
              <a:rPr lang="en-US" sz="5400" dirty="0"/>
              <a:t>of the Law of Moses </a:t>
            </a:r>
          </a:p>
        </p:txBody>
      </p:sp>
      <p:sp>
        <p:nvSpPr>
          <p:cNvPr id="3" name="Content Placeholder 2">
            <a:extLst>
              <a:ext uri="{FF2B5EF4-FFF2-40B4-BE49-F238E27FC236}">
                <a16:creationId xmlns:a16="http://schemas.microsoft.com/office/drawing/2014/main" id="{CE18E554-AFB8-B04F-A28F-A81AF12AC47B}"/>
              </a:ext>
            </a:extLst>
          </p:cNvPr>
          <p:cNvSpPr>
            <a:spLocks noGrp="1"/>
          </p:cNvSpPr>
          <p:nvPr>
            <p:ph idx="1"/>
          </p:nvPr>
        </p:nvSpPr>
        <p:spPr>
          <a:xfrm>
            <a:off x="336042" y="2069432"/>
            <a:ext cx="8469900" cy="4399768"/>
          </a:xfrm>
        </p:spPr>
        <p:txBody>
          <a:bodyPr/>
          <a:lstStyle/>
          <a:p>
            <a:pPr marL="460375" indent="-460375">
              <a:lnSpc>
                <a:spcPct val="80000"/>
              </a:lnSpc>
              <a:spcBef>
                <a:spcPts val="0"/>
              </a:spcBef>
              <a:spcAft>
                <a:spcPts val="1200"/>
              </a:spcAft>
              <a:buNone/>
            </a:pPr>
            <a:r>
              <a:rPr lang="en-US" sz="4800" dirty="0"/>
              <a:t>II. 	Use: Blessings and Curses</a:t>
            </a:r>
          </a:p>
          <a:p>
            <a:pPr marL="460375" indent="0">
              <a:lnSpc>
                <a:spcPct val="80000"/>
              </a:lnSpc>
              <a:spcBef>
                <a:spcPts val="0"/>
              </a:spcBef>
              <a:spcAft>
                <a:spcPts val="600"/>
              </a:spcAft>
              <a:buNone/>
            </a:pPr>
            <a:r>
              <a:rPr lang="en-US" sz="3200" dirty="0"/>
              <a:t>Tied to a Specific Event</a:t>
            </a:r>
          </a:p>
          <a:p>
            <a:pPr marL="974725" indent="-514350">
              <a:lnSpc>
                <a:spcPct val="80000"/>
              </a:lnSpc>
              <a:spcBef>
                <a:spcPts val="0"/>
              </a:spcBef>
              <a:spcAft>
                <a:spcPts val="600"/>
              </a:spcAft>
              <a:buFont typeface="+mj-lt"/>
              <a:buAutoNum type="alphaUcPeriod" startAt="2"/>
            </a:pPr>
            <a:r>
              <a:rPr lang="en-US" sz="3200" dirty="0"/>
              <a:t>Fulfilled by Joshua (Josh. 8:30-35).</a:t>
            </a:r>
            <a:endParaRPr lang="en-US" sz="4000" dirty="0"/>
          </a:p>
          <a:p>
            <a:pPr marL="1435100" indent="-514350">
              <a:lnSpc>
                <a:spcPct val="80000"/>
              </a:lnSpc>
              <a:spcBef>
                <a:spcPts val="0"/>
              </a:spcBef>
              <a:spcAft>
                <a:spcPts val="600"/>
              </a:spcAft>
              <a:buAutoNum type="arabicPeriod"/>
            </a:pPr>
            <a:r>
              <a:rPr lang="en-US" sz="3200" dirty="0"/>
              <a:t>Questions.</a:t>
            </a:r>
          </a:p>
          <a:p>
            <a:pPr marL="1897063" indent="-550863">
              <a:lnSpc>
                <a:spcPct val="80000"/>
              </a:lnSpc>
              <a:spcBef>
                <a:spcPts val="0"/>
              </a:spcBef>
              <a:spcAft>
                <a:spcPts val="600"/>
              </a:spcAft>
            </a:pPr>
            <a:r>
              <a:rPr lang="en-US" sz="3200" dirty="0"/>
              <a:t>Laws inscribed, B &amp; C pronounced?</a:t>
            </a:r>
          </a:p>
          <a:p>
            <a:pPr marL="1897063" indent="-550863">
              <a:lnSpc>
                <a:spcPct val="80000"/>
              </a:lnSpc>
              <a:spcBef>
                <a:spcPts val="0"/>
              </a:spcBef>
              <a:spcAft>
                <a:spcPts val="600"/>
              </a:spcAft>
            </a:pPr>
            <a:r>
              <a:rPr lang="en-US" sz="3200" dirty="0"/>
              <a:t>Who says what? Tribes? Levites?</a:t>
            </a:r>
          </a:p>
          <a:p>
            <a:pPr marL="1897063" indent="-550863">
              <a:lnSpc>
                <a:spcPct val="80000"/>
              </a:lnSpc>
              <a:spcBef>
                <a:spcPts val="0"/>
              </a:spcBef>
              <a:spcAft>
                <a:spcPts val="600"/>
              </a:spcAft>
            </a:pPr>
            <a:r>
              <a:rPr lang="en-US" sz="3200" dirty="0"/>
              <a:t>Why blessings un-stated?</a:t>
            </a:r>
          </a:p>
          <a:p>
            <a:pPr marL="1897063" indent="-550863">
              <a:lnSpc>
                <a:spcPct val="80000"/>
              </a:lnSpc>
              <a:spcBef>
                <a:spcPts val="0"/>
              </a:spcBef>
              <a:spcAft>
                <a:spcPts val="600"/>
              </a:spcAft>
            </a:pPr>
            <a:r>
              <a:rPr lang="en-US" sz="3200" dirty="0"/>
              <a:t>Inscribed on altar? On other stones?</a:t>
            </a:r>
          </a:p>
        </p:txBody>
      </p:sp>
    </p:spTree>
    <p:extLst>
      <p:ext uri="{BB962C8B-B14F-4D97-AF65-F5344CB8AC3E}">
        <p14:creationId xmlns:p14="http://schemas.microsoft.com/office/powerpoint/2010/main" val="10939482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mp:transition xmlns:mp="http://schemas.microsoft.com/office/mac/powerpoint/2008/main" spd="med"/>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1000"/>
                                        <p:tgtEl>
                                          <p:spTgt spid="3">
                                            <p:txEl>
                                              <p:pRg st="3" end="3"/>
                                            </p:txEl>
                                          </p:spTgt>
                                        </p:tgtEl>
                                      </p:cBhvr>
                                    </p:animEffect>
                                    <p:anim calcmode="lin" valueType="num">
                                      <p:cBhvr>
                                        <p:cTn id="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4" end="4"/>
                                            </p:txEl>
                                          </p:spTgt>
                                        </p:tgtEl>
                                        <p:attrNameLst>
                                          <p:attrName>style.visibility</p:attrName>
                                        </p:attrNameLst>
                                      </p:cBhvr>
                                      <p:to>
                                        <p:strVal val="visible"/>
                                      </p:to>
                                    </p:set>
                                    <p:animEffect transition="in" filter="fade">
                                      <p:cBhvr>
                                        <p:cTn id="14" dur="1000"/>
                                        <p:tgtEl>
                                          <p:spTgt spid="3">
                                            <p:txEl>
                                              <p:pRg st="4" end="4"/>
                                            </p:txEl>
                                          </p:spTgt>
                                        </p:tgtEl>
                                      </p:cBhvr>
                                    </p:animEffect>
                                    <p:anim calcmode="lin" valueType="num">
                                      <p:cBhvr>
                                        <p:cTn id="1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fade">
                                      <p:cBhvr>
                                        <p:cTn id="21" dur="1000"/>
                                        <p:tgtEl>
                                          <p:spTgt spid="3">
                                            <p:txEl>
                                              <p:pRg st="5" end="5"/>
                                            </p:txEl>
                                          </p:spTgt>
                                        </p:tgtEl>
                                      </p:cBhvr>
                                    </p:animEffect>
                                    <p:anim calcmode="lin" valueType="num">
                                      <p:cBhvr>
                                        <p:cTn id="22"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Effect transition="in" filter="fade">
                                      <p:cBhvr>
                                        <p:cTn id="28" dur="1000"/>
                                        <p:tgtEl>
                                          <p:spTgt spid="3">
                                            <p:txEl>
                                              <p:pRg st="6" end="6"/>
                                            </p:txEl>
                                          </p:spTgt>
                                        </p:tgtEl>
                                      </p:cBhvr>
                                    </p:animEffect>
                                    <p:anim calcmode="lin" valueType="num">
                                      <p:cBhvr>
                                        <p:cTn id="29"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animEffect transition="in" filter="fade">
                                      <p:cBhvr>
                                        <p:cTn id="35" dur="1000"/>
                                        <p:tgtEl>
                                          <p:spTgt spid="3">
                                            <p:txEl>
                                              <p:pRg st="7" end="7"/>
                                            </p:txEl>
                                          </p:spTgt>
                                        </p:tgtEl>
                                      </p:cBhvr>
                                    </p:animEffect>
                                    <p:anim calcmode="lin" valueType="num">
                                      <p:cBhvr>
                                        <p:cTn id="36"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F7AC53-AA55-4F49-B46B-9AA2C9EC75F1}"/>
              </a:ext>
            </a:extLst>
          </p:cNvPr>
          <p:cNvSpPr>
            <a:spLocks noGrp="1"/>
          </p:cNvSpPr>
          <p:nvPr>
            <p:ph type="title"/>
          </p:nvPr>
        </p:nvSpPr>
        <p:spPr>
          <a:xfrm>
            <a:off x="336042" y="0"/>
            <a:ext cx="6775958" cy="1693333"/>
          </a:xfrm>
        </p:spPr>
        <p:txBody>
          <a:bodyPr anchor="ctr">
            <a:normAutofit/>
          </a:bodyPr>
          <a:lstStyle/>
          <a:p>
            <a:pPr algn="ctr">
              <a:lnSpc>
                <a:spcPct val="80000"/>
              </a:lnSpc>
            </a:pPr>
            <a:r>
              <a:rPr lang="en-US" sz="5400" dirty="0"/>
              <a:t>Blessings and Curses </a:t>
            </a:r>
            <a:br>
              <a:rPr lang="en-US" sz="5400" dirty="0"/>
            </a:br>
            <a:r>
              <a:rPr lang="en-US" sz="5400" dirty="0"/>
              <a:t>of the Law of Moses </a:t>
            </a:r>
          </a:p>
        </p:txBody>
      </p:sp>
      <p:sp>
        <p:nvSpPr>
          <p:cNvPr id="3" name="Content Placeholder 2">
            <a:extLst>
              <a:ext uri="{FF2B5EF4-FFF2-40B4-BE49-F238E27FC236}">
                <a16:creationId xmlns:a16="http://schemas.microsoft.com/office/drawing/2014/main" id="{CE18E554-AFB8-B04F-A28F-A81AF12AC47B}"/>
              </a:ext>
            </a:extLst>
          </p:cNvPr>
          <p:cNvSpPr>
            <a:spLocks noGrp="1"/>
          </p:cNvSpPr>
          <p:nvPr>
            <p:ph idx="1"/>
          </p:nvPr>
        </p:nvSpPr>
        <p:spPr>
          <a:xfrm>
            <a:off x="336042" y="2069432"/>
            <a:ext cx="8469900" cy="4399768"/>
          </a:xfrm>
        </p:spPr>
        <p:txBody>
          <a:bodyPr/>
          <a:lstStyle/>
          <a:p>
            <a:pPr marL="460375" indent="-460375">
              <a:lnSpc>
                <a:spcPct val="80000"/>
              </a:lnSpc>
              <a:spcBef>
                <a:spcPts val="0"/>
              </a:spcBef>
              <a:spcAft>
                <a:spcPts val="1200"/>
              </a:spcAft>
              <a:buNone/>
            </a:pPr>
            <a:r>
              <a:rPr lang="en-US" sz="4800" dirty="0"/>
              <a:t>II. 	Use: Blessings and Curses</a:t>
            </a:r>
          </a:p>
          <a:p>
            <a:pPr marL="460375" indent="0">
              <a:lnSpc>
                <a:spcPct val="80000"/>
              </a:lnSpc>
              <a:spcBef>
                <a:spcPts val="0"/>
              </a:spcBef>
              <a:spcAft>
                <a:spcPts val="600"/>
              </a:spcAft>
              <a:buNone/>
            </a:pPr>
            <a:r>
              <a:rPr lang="en-US" sz="3200" dirty="0"/>
              <a:t>Tied to a Specific Event</a:t>
            </a:r>
          </a:p>
          <a:p>
            <a:pPr marL="974725" indent="-514350">
              <a:lnSpc>
                <a:spcPct val="80000"/>
              </a:lnSpc>
              <a:spcBef>
                <a:spcPts val="0"/>
              </a:spcBef>
              <a:spcAft>
                <a:spcPts val="600"/>
              </a:spcAft>
              <a:buFont typeface="+mj-lt"/>
              <a:buAutoNum type="alphaUcPeriod" startAt="2"/>
            </a:pPr>
            <a:r>
              <a:rPr lang="en-US" sz="3200" dirty="0"/>
              <a:t>Fulfilled by Joshua (Josh. 8:30-35).</a:t>
            </a:r>
            <a:endParaRPr lang="en-US" sz="4000" dirty="0"/>
          </a:p>
          <a:p>
            <a:pPr marL="1435100" indent="-514350">
              <a:lnSpc>
                <a:spcPct val="80000"/>
              </a:lnSpc>
              <a:spcBef>
                <a:spcPts val="0"/>
              </a:spcBef>
              <a:spcAft>
                <a:spcPts val="600"/>
              </a:spcAft>
              <a:buFont typeface="+mj-lt"/>
              <a:buAutoNum type="arabicPeriod" startAt="2"/>
            </a:pPr>
            <a:r>
              <a:rPr lang="en-US" sz="3200" dirty="0"/>
              <a:t>Jewish Mishnah.</a:t>
            </a:r>
          </a:p>
          <a:p>
            <a:pPr marL="1346200" indent="0">
              <a:lnSpc>
                <a:spcPct val="80000"/>
              </a:lnSpc>
              <a:spcBef>
                <a:spcPts val="0"/>
              </a:spcBef>
              <a:spcAft>
                <a:spcPts val="600"/>
              </a:spcAft>
              <a:buNone/>
            </a:pPr>
            <a:r>
              <a:rPr lang="en-US" sz="3200" dirty="0"/>
              <a:t>(1) Stones of the altar; (2) Reps of six tribes on top of each mountain; (3) Priests, Levites, and ark in the valley; (4) “All Israel” around them; (5) Faced each mountain; (6) Blessings first, parallel to the curses from 27:15-26 (</a:t>
            </a:r>
            <a:r>
              <a:rPr lang="en-US" sz="3200" i="1" dirty="0" err="1"/>
              <a:t>Sotah</a:t>
            </a:r>
            <a:r>
              <a:rPr lang="en-US" sz="3200" dirty="0"/>
              <a:t> 7.4-5).</a:t>
            </a:r>
          </a:p>
        </p:txBody>
      </p:sp>
    </p:spTree>
    <p:extLst>
      <p:ext uri="{BB962C8B-B14F-4D97-AF65-F5344CB8AC3E}">
        <p14:creationId xmlns:p14="http://schemas.microsoft.com/office/powerpoint/2010/main" val="15181693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mp:transition xmlns:mp="http://schemas.microsoft.com/office/mac/powerpoint/2008/main" spd="med"/>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1000"/>
                                        <p:tgtEl>
                                          <p:spTgt spid="3">
                                            <p:txEl>
                                              <p:pRg st="3" end="3"/>
                                            </p:txEl>
                                          </p:spTgt>
                                        </p:tgtEl>
                                      </p:cBhvr>
                                    </p:animEffect>
                                    <p:anim calcmode="lin" valueType="num">
                                      <p:cBhvr>
                                        <p:cTn id="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4" end="4"/>
                                            </p:txEl>
                                          </p:spTgt>
                                        </p:tgtEl>
                                        <p:attrNameLst>
                                          <p:attrName>style.visibility</p:attrName>
                                        </p:attrNameLst>
                                      </p:cBhvr>
                                      <p:to>
                                        <p:strVal val="visible"/>
                                      </p:to>
                                    </p:set>
                                    <p:animEffect transition="in" filter="fade">
                                      <p:cBhvr>
                                        <p:cTn id="14" dur="1000"/>
                                        <p:tgtEl>
                                          <p:spTgt spid="3">
                                            <p:txEl>
                                              <p:pRg st="4" end="4"/>
                                            </p:txEl>
                                          </p:spTgt>
                                        </p:tgtEl>
                                      </p:cBhvr>
                                    </p:animEffect>
                                    <p:anim calcmode="lin" valueType="num">
                                      <p:cBhvr>
                                        <p:cTn id="1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F7AC53-AA55-4F49-B46B-9AA2C9EC75F1}"/>
              </a:ext>
            </a:extLst>
          </p:cNvPr>
          <p:cNvSpPr>
            <a:spLocks noGrp="1"/>
          </p:cNvSpPr>
          <p:nvPr>
            <p:ph type="title"/>
          </p:nvPr>
        </p:nvSpPr>
        <p:spPr>
          <a:xfrm>
            <a:off x="336042" y="0"/>
            <a:ext cx="6775958" cy="1693333"/>
          </a:xfrm>
        </p:spPr>
        <p:txBody>
          <a:bodyPr anchor="ctr">
            <a:normAutofit/>
          </a:bodyPr>
          <a:lstStyle/>
          <a:p>
            <a:pPr algn="ctr">
              <a:lnSpc>
                <a:spcPct val="80000"/>
              </a:lnSpc>
            </a:pPr>
            <a:r>
              <a:rPr lang="en-US" sz="5400" dirty="0"/>
              <a:t>Blessings and Curses </a:t>
            </a:r>
            <a:br>
              <a:rPr lang="en-US" sz="5400" dirty="0"/>
            </a:br>
            <a:r>
              <a:rPr lang="en-US" sz="5400" dirty="0"/>
              <a:t>of the Law of Moses </a:t>
            </a:r>
          </a:p>
        </p:txBody>
      </p:sp>
      <p:sp>
        <p:nvSpPr>
          <p:cNvPr id="3" name="Content Placeholder 2">
            <a:extLst>
              <a:ext uri="{FF2B5EF4-FFF2-40B4-BE49-F238E27FC236}">
                <a16:creationId xmlns:a16="http://schemas.microsoft.com/office/drawing/2014/main" id="{CE18E554-AFB8-B04F-A28F-A81AF12AC47B}"/>
              </a:ext>
            </a:extLst>
          </p:cNvPr>
          <p:cNvSpPr>
            <a:spLocks noGrp="1"/>
          </p:cNvSpPr>
          <p:nvPr>
            <p:ph idx="1"/>
          </p:nvPr>
        </p:nvSpPr>
        <p:spPr>
          <a:xfrm>
            <a:off x="336042" y="2069432"/>
            <a:ext cx="8469900" cy="4399768"/>
          </a:xfrm>
        </p:spPr>
        <p:txBody>
          <a:bodyPr/>
          <a:lstStyle/>
          <a:p>
            <a:pPr marL="460375" indent="-460375">
              <a:lnSpc>
                <a:spcPct val="80000"/>
              </a:lnSpc>
              <a:spcBef>
                <a:spcPts val="0"/>
              </a:spcBef>
              <a:spcAft>
                <a:spcPts val="1200"/>
              </a:spcAft>
              <a:buNone/>
            </a:pPr>
            <a:r>
              <a:rPr lang="en-US" sz="4800" dirty="0"/>
              <a:t>II. 	Use: Blessings and Curses</a:t>
            </a:r>
          </a:p>
          <a:p>
            <a:pPr marL="460375" indent="0">
              <a:lnSpc>
                <a:spcPct val="80000"/>
              </a:lnSpc>
              <a:spcBef>
                <a:spcPts val="0"/>
              </a:spcBef>
              <a:spcAft>
                <a:spcPts val="600"/>
              </a:spcAft>
              <a:buNone/>
            </a:pPr>
            <a:r>
              <a:rPr lang="en-US" sz="3200" dirty="0"/>
              <a:t>Tied to a Specific Event</a:t>
            </a:r>
          </a:p>
          <a:p>
            <a:pPr marL="974725" indent="-514350">
              <a:lnSpc>
                <a:spcPct val="80000"/>
              </a:lnSpc>
              <a:spcBef>
                <a:spcPts val="0"/>
              </a:spcBef>
              <a:spcAft>
                <a:spcPts val="600"/>
              </a:spcAft>
              <a:buFont typeface="+mj-lt"/>
              <a:buAutoNum type="alphaUcPeriod" startAt="2"/>
            </a:pPr>
            <a:r>
              <a:rPr lang="en-US" sz="3200" dirty="0"/>
              <a:t>Fulfilled by Joshua (Josh. 8:30-35).</a:t>
            </a:r>
            <a:endParaRPr lang="en-US" sz="4000" dirty="0"/>
          </a:p>
          <a:p>
            <a:pPr marL="1435100" indent="-514350">
              <a:lnSpc>
                <a:spcPct val="80000"/>
              </a:lnSpc>
              <a:spcBef>
                <a:spcPts val="0"/>
              </a:spcBef>
              <a:spcAft>
                <a:spcPts val="600"/>
              </a:spcAft>
              <a:buFont typeface="+mj-lt"/>
              <a:buAutoNum type="arabicPeriod" startAt="3"/>
            </a:pPr>
            <a:r>
              <a:rPr lang="en-US" sz="3200" dirty="0"/>
              <a:t>Samaritan Pentateuch.</a:t>
            </a:r>
          </a:p>
          <a:p>
            <a:pPr marL="1346200" indent="0">
              <a:lnSpc>
                <a:spcPct val="80000"/>
              </a:lnSpc>
              <a:spcBef>
                <a:spcPts val="0"/>
              </a:spcBef>
              <a:spcAft>
                <a:spcPts val="600"/>
              </a:spcAft>
              <a:buNone/>
            </a:pPr>
            <a:r>
              <a:rPr lang="en-US" sz="3200" dirty="0"/>
              <a:t>Altar on Mt. Gerizim in Deuteronomy 27:4. The Septuagint (LXX) and Hebrew </a:t>
            </a:r>
            <a:r>
              <a:rPr lang="en-US" sz="3200" dirty="0" err="1"/>
              <a:t>Massoretic</a:t>
            </a:r>
            <a:r>
              <a:rPr lang="en-US" sz="3200" dirty="0"/>
              <a:t> Text (MT) place it on Mt. </a:t>
            </a:r>
            <a:r>
              <a:rPr lang="en-US" sz="3200" dirty="0" err="1"/>
              <a:t>Ebal</a:t>
            </a:r>
            <a:r>
              <a:rPr lang="en-US" sz="3200" dirty="0"/>
              <a:t>. No Dead Sea Scroll fragments preserve this verse.</a:t>
            </a:r>
          </a:p>
        </p:txBody>
      </p:sp>
    </p:spTree>
    <p:extLst>
      <p:ext uri="{BB962C8B-B14F-4D97-AF65-F5344CB8AC3E}">
        <p14:creationId xmlns:p14="http://schemas.microsoft.com/office/powerpoint/2010/main" val="25767444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mp:transition xmlns:mp="http://schemas.microsoft.com/office/mac/powerpoint/2008/main" spd="med"/>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1000"/>
                                        <p:tgtEl>
                                          <p:spTgt spid="3">
                                            <p:txEl>
                                              <p:pRg st="3" end="3"/>
                                            </p:txEl>
                                          </p:spTgt>
                                        </p:tgtEl>
                                      </p:cBhvr>
                                    </p:animEffect>
                                    <p:anim calcmode="lin" valueType="num">
                                      <p:cBhvr>
                                        <p:cTn id="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4" end="4"/>
                                            </p:txEl>
                                          </p:spTgt>
                                        </p:tgtEl>
                                        <p:attrNameLst>
                                          <p:attrName>style.visibility</p:attrName>
                                        </p:attrNameLst>
                                      </p:cBhvr>
                                      <p:to>
                                        <p:strVal val="visible"/>
                                      </p:to>
                                    </p:set>
                                    <p:animEffect transition="in" filter="fade">
                                      <p:cBhvr>
                                        <p:cTn id="14" dur="1000"/>
                                        <p:tgtEl>
                                          <p:spTgt spid="3">
                                            <p:txEl>
                                              <p:pRg st="4" end="4"/>
                                            </p:txEl>
                                          </p:spTgt>
                                        </p:tgtEl>
                                      </p:cBhvr>
                                    </p:animEffect>
                                    <p:anim calcmode="lin" valueType="num">
                                      <p:cBhvr>
                                        <p:cTn id="1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F7AC53-AA55-4F49-B46B-9AA2C9EC75F1}"/>
              </a:ext>
            </a:extLst>
          </p:cNvPr>
          <p:cNvSpPr>
            <a:spLocks noGrp="1"/>
          </p:cNvSpPr>
          <p:nvPr>
            <p:ph type="title"/>
          </p:nvPr>
        </p:nvSpPr>
        <p:spPr>
          <a:xfrm>
            <a:off x="336042" y="0"/>
            <a:ext cx="6775958" cy="1693333"/>
          </a:xfrm>
        </p:spPr>
        <p:txBody>
          <a:bodyPr anchor="ctr">
            <a:normAutofit/>
          </a:bodyPr>
          <a:lstStyle/>
          <a:p>
            <a:pPr algn="ctr">
              <a:lnSpc>
                <a:spcPct val="80000"/>
              </a:lnSpc>
            </a:pPr>
            <a:r>
              <a:rPr lang="en-US" sz="5400" dirty="0"/>
              <a:t>Blessings and Curses </a:t>
            </a:r>
            <a:br>
              <a:rPr lang="en-US" sz="5400" dirty="0"/>
            </a:br>
            <a:r>
              <a:rPr lang="en-US" sz="5400" dirty="0"/>
              <a:t>of the Law of Moses </a:t>
            </a:r>
          </a:p>
        </p:txBody>
      </p:sp>
      <p:sp>
        <p:nvSpPr>
          <p:cNvPr id="3" name="Content Placeholder 2">
            <a:extLst>
              <a:ext uri="{FF2B5EF4-FFF2-40B4-BE49-F238E27FC236}">
                <a16:creationId xmlns:a16="http://schemas.microsoft.com/office/drawing/2014/main" id="{CE18E554-AFB8-B04F-A28F-A81AF12AC47B}"/>
              </a:ext>
            </a:extLst>
          </p:cNvPr>
          <p:cNvSpPr>
            <a:spLocks noGrp="1"/>
          </p:cNvSpPr>
          <p:nvPr>
            <p:ph idx="1"/>
          </p:nvPr>
        </p:nvSpPr>
        <p:spPr>
          <a:xfrm>
            <a:off x="336041" y="2069432"/>
            <a:ext cx="8672491" cy="4399768"/>
          </a:xfrm>
        </p:spPr>
        <p:txBody>
          <a:bodyPr/>
          <a:lstStyle/>
          <a:p>
            <a:pPr marL="460375" indent="-460375">
              <a:lnSpc>
                <a:spcPct val="80000"/>
              </a:lnSpc>
              <a:spcBef>
                <a:spcPts val="0"/>
              </a:spcBef>
              <a:spcAft>
                <a:spcPts val="1200"/>
              </a:spcAft>
              <a:buNone/>
            </a:pPr>
            <a:r>
              <a:rPr lang="en-US" sz="4800" dirty="0"/>
              <a:t>II. 	Use: Blessings and Curses</a:t>
            </a:r>
          </a:p>
          <a:p>
            <a:pPr marL="460375" indent="0">
              <a:lnSpc>
                <a:spcPct val="80000"/>
              </a:lnSpc>
              <a:spcBef>
                <a:spcPts val="0"/>
              </a:spcBef>
              <a:spcAft>
                <a:spcPts val="600"/>
              </a:spcAft>
              <a:buNone/>
            </a:pPr>
            <a:r>
              <a:rPr lang="en-US" sz="3200" dirty="0"/>
              <a:t>Tied to a Specific Event</a:t>
            </a:r>
          </a:p>
          <a:p>
            <a:pPr marL="974725" indent="-514350">
              <a:lnSpc>
                <a:spcPct val="80000"/>
              </a:lnSpc>
              <a:spcBef>
                <a:spcPts val="0"/>
              </a:spcBef>
              <a:spcAft>
                <a:spcPts val="600"/>
              </a:spcAft>
              <a:buFont typeface="+mj-lt"/>
              <a:buAutoNum type="alphaUcPeriod" startAt="2"/>
            </a:pPr>
            <a:r>
              <a:rPr lang="en-US" sz="3200" dirty="0"/>
              <a:t>Fulfilled by Joshua (Josh. 8:30-35).</a:t>
            </a:r>
            <a:endParaRPr lang="en-US" sz="4000" dirty="0"/>
          </a:p>
          <a:p>
            <a:pPr marL="1435100" indent="-514350">
              <a:lnSpc>
                <a:spcPct val="80000"/>
              </a:lnSpc>
              <a:spcBef>
                <a:spcPts val="0"/>
              </a:spcBef>
              <a:spcAft>
                <a:spcPts val="600"/>
              </a:spcAft>
              <a:buFont typeface="+mj-lt"/>
              <a:buAutoNum type="arabicPeriod" startAt="4"/>
            </a:pPr>
            <a:r>
              <a:rPr lang="en-US" sz="3200" dirty="0"/>
              <a:t>Why These Mountains?</a:t>
            </a:r>
          </a:p>
          <a:p>
            <a:pPr marL="1803400" indent="-457200">
              <a:lnSpc>
                <a:spcPct val="80000"/>
              </a:lnSpc>
              <a:spcBef>
                <a:spcPts val="0"/>
              </a:spcBef>
              <a:spcAft>
                <a:spcPts val="600"/>
              </a:spcAft>
            </a:pPr>
            <a:r>
              <a:rPr lang="en-US" sz="3000" dirty="0"/>
              <a:t>Some say, springs and vegetation on Mt. Gerizim—others both barren.</a:t>
            </a:r>
          </a:p>
          <a:p>
            <a:pPr marL="1803400" indent="-457200">
              <a:lnSpc>
                <a:spcPct val="80000"/>
              </a:lnSpc>
              <a:spcBef>
                <a:spcPts val="0"/>
              </a:spcBef>
              <a:spcAft>
                <a:spcPts val="600"/>
              </a:spcAft>
            </a:pPr>
            <a:r>
              <a:rPr lang="en-US" sz="3000" dirty="0"/>
              <a:t>Midpoint between Dan and Beersheba</a:t>
            </a:r>
          </a:p>
          <a:p>
            <a:pPr marL="1803400" indent="-457200">
              <a:lnSpc>
                <a:spcPct val="80000"/>
              </a:lnSpc>
              <a:spcBef>
                <a:spcPts val="0"/>
              </a:spcBef>
              <a:spcAft>
                <a:spcPts val="600"/>
              </a:spcAft>
            </a:pPr>
            <a:r>
              <a:rPr lang="en-US" sz="3000" dirty="0"/>
              <a:t>Tree of </a:t>
            </a:r>
            <a:r>
              <a:rPr lang="en-US" sz="3000" dirty="0" err="1"/>
              <a:t>Moreh</a:t>
            </a:r>
            <a:r>
              <a:rPr lang="en-US" sz="3000" dirty="0"/>
              <a:t> (Deut. 11:29-30; Gen. 12:6)</a:t>
            </a:r>
          </a:p>
          <a:p>
            <a:pPr marL="1803400" indent="-457200">
              <a:lnSpc>
                <a:spcPct val="80000"/>
              </a:lnSpc>
              <a:spcBef>
                <a:spcPts val="0"/>
              </a:spcBef>
              <a:spcAft>
                <a:spcPts val="600"/>
              </a:spcAft>
            </a:pPr>
            <a:r>
              <a:rPr lang="en-US" sz="3000" dirty="0"/>
              <a:t>Used in regular reading (New Year) but role in ceremony was unique. </a:t>
            </a:r>
          </a:p>
        </p:txBody>
      </p:sp>
    </p:spTree>
    <p:extLst>
      <p:ext uri="{BB962C8B-B14F-4D97-AF65-F5344CB8AC3E}">
        <p14:creationId xmlns:p14="http://schemas.microsoft.com/office/powerpoint/2010/main" val="28248390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mp:transition xmlns:mp="http://schemas.microsoft.com/office/mac/powerpoint/2008/main" spd="med"/>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1000"/>
                                        <p:tgtEl>
                                          <p:spTgt spid="3">
                                            <p:txEl>
                                              <p:pRg st="3" end="3"/>
                                            </p:txEl>
                                          </p:spTgt>
                                        </p:tgtEl>
                                      </p:cBhvr>
                                    </p:animEffect>
                                    <p:anim calcmode="lin" valueType="num">
                                      <p:cBhvr>
                                        <p:cTn id="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4" end="4"/>
                                            </p:txEl>
                                          </p:spTgt>
                                        </p:tgtEl>
                                        <p:attrNameLst>
                                          <p:attrName>style.visibility</p:attrName>
                                        </p:attrNameLst>
                                      </p:cBhvr>
                                      <p:to>
                                        <p:strVal val="visible"/>
                                      </p:to>
                                    </p:set>
                                    <p:animEffect transition="in" filter="fade">
                                      <p:cBhvr>
                                        <p:cTn id="14" dur="1000"/>
                                        <p:tgtEl>
                                          <p:spTgt spid="3">
                                            <p:txEl>
                                              <p:pRg st="4" end="4"/>
                                            </p:txEl>
                                          </p:spTgt>
                                        </p:tgtEl>
                                      </p:cBhvr>
                                    </p:animEffect>
                                    <p:anim calcmode="lin" valueType="num">
                                      <p:cBhvr>
                                        <p:cTn id="1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fade">
                                      <p:cBhvr>
                                        <p:cTn id="21" dur="1000"/>
                                        <p:tgtEl>
                                          <p:spTgt spid="3">
                                            <p:txEl>
                                              <p:pRg st="5" end="5"/>
                                            </p:txEl>
                                          </p:spTgt>
                                        </p:tgtEl>
                                      </p:cBhvr>
                                    </p:animEffect>
                                    <p:anim calcmode="lin" valueType="num">
                                      <p:cBhvr>
                                        <p:cTn id="22"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Effect transition="in" filter="fade">
                                      <p:cBhvr>
                                        <p:cTn id="28" dur="1000"/>
                                        <p:tgtEl>
                                          <p:spTgt spid="3">
                                            <p:txEl>
                                              <p:pRg st="6" end="6"/>
                                            </p:txEl>
                                          </p:spTgt>
                                        </p:tgtEl>
                                      </p:cBhvr>
                                    </p:animEffect>
                                    <p:anim calcmode="lin" valueType="num">
                                      <p:cBhvr>
                                        <p:cTn id="29"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animEffect transition="in" filter="fade">
                                      <p:cBhvr>
                                        <p:cTn id="35" dur="1000"/>
                                        <p:tgtEl>
                                          <p:spTgt spid="3">
                                            <p:txEl>
                                              <p:pRg st="7" end="7"/>
                                            </p:txEl>
                                          </p:spTgt>
                                        </p:tgtEl>
                                      </p:cBhvr>
                                    </p:animEffect>
                                    <p:anim calcmode="lin" valueType="num">
                                      <p:cBhvr>
                                        <p:cTn id="36"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F7AC53-AA55-4F49-B46B-9AA2C9EC75F1}"/>
              </a:ext>
            </a:extLst>
          </p:cNvPr>
          <p:cNvSpPr>
            <a:spLocks noGrp="1"/>
          </p:cNvSpPr>
          <p:nvPr>
            <p:ph type="title"/>
          </p:nvPr>
        </p:nvSpPr>
        <p:spPr>
          <a:xfrm>
            <a:off x="336042" y="0"/>
            <a:ext cx="6775958" cy="1693333"/>
          </a:xfrm>
        </p:spPr>
        <p:txBody>
          <a:bodyPr anchor="ctr">
            <a:normAutofit/>
          </a:bodyPr>
          <a:lstStyle/>
          <a:p>
            <a:pPr algn="ctr">
              <a:lnSpc>
                <a:spcPct val="80000"/>
              </a:lnSpc>
            </a:pPr>
            <a:r>
              <a:rPr lang="en-US" sz="5400" dirty="0"/>
              <a:t>Blessings and Curses </a:t>
            </a:r>
            <a:br>
              <a:rPr lang="en-US" sz="5400" dirty="0"/>
            </a:br>
            <a:r>
              <a:rPr lang="en-US" sz="5400" dirty="0"/>
              <a:t>of the Law of Moses </a:t>
            </a:r>
          </a:p>
        </p:txBody>
      </p:sp>
      <p:sp>
        <p:nvSpPr>
          <p:cNvPr id="3" name="Content Placeholder 2">
            <a:extLst>
              <a:ext uri="{FF2B5EF4-FFF2-40B4-BE49-F238E27FC236}">
                <a16:creationId xmlns:a16="http://schemas.microsoft.com/office/drawing/2014/main" id="{CE18E554-AFB8-B04F-A28F-A81AF12AC47B}"/>
              </a:ext>
            </a:extLst>
          </p:cNvPr>
          <p:cNvSpPr>
            <a:spLocks noGrp="1"/>
          </p:cNvSpPr>
          <p:nvPr>
            <p:ph idx="1"/>
          </p:nvPr>
        </p:nvSpPr>
        <p:spPr>
          <a:xfrm>
            <a:off x="336042" y="2069432"/>
            <a:ext cx="8469900" cy="4399768"/>
          </a:xfrm>
        </p:spPr>
        <p:txBody>
          <a:bodyPr/>
          <a:lstStyle/>
          <a:p>
            <a:pPr marL="809625" indent="-809625">
              <a:lnSpc>
                <a:spcPct val="80000"/>
              </a:lnSpc>
              <a:spcBef>
                <a:spcPts val="0"/>
              </a:spcBef>
              <a:spcAft>
                <a:spcPts val="1200"/>
              </a:spcAft>
              <a:buNone/>
            </a:pPr>
            <a:r>
              <a:rPr lang="en-US" sz="4800" dirty="0"/>
              <a:t>III. 	Practical Lessons for Today</a:t>
            </a:r>
          </a:p>
          <a:p>
            <a:pPr marL="920750" indent="-460375">
              <a:lnSpc>
                <a:spcPct val="80000"/>
              </a:lnSpc>
              <a:spcBef>
                <a:spcPts val="0"/>
              </a:spcBef>
              <a:spcAft>
                <a:spcPts val="600"/>
              </a:spcAft>
              <a:buAutoNum type="alphaUcPeriod"/>
            </a:pPr>
            <a:r>
              <a:rPr lang="en-US" sz="3200" dirty="0"/>
              <a:t>The Curse Conquered—a Gospel of Blessing.</a:t>
            </a:r>
            <a:endParaRPr lang="en-US" sz="4000" dirty="0"/>
          </a:p>
          <a:p>
            <a:pPr marL="1435100" indent="-514350">
              <a:lnSpc>
                <a:spcPct val="80000"/>
              </a:lnSpc>
              <a:spcBef>
                <a:spcPts val="0"/>
              </a:spcBef>
              <a:spcAft>
                <a:spcPts val="600"/>
              </a:spcAft>
              <a:buAutoNum type="arabicPeriod"/>
            </a:pPr>
            <a:r>
              <a:rPr lang="en-US" sz="3200" dirty="0"/>
              <a:t>Last responsive curse, “‘Cursed is the one who does not confirm all the words of this law.’ And all the people shall say, ‘Amen!’” (Deut. 27:26). </a:t>
            </a:r>
          </a:p>
          <a:p>
            <a:pPr marL="1835150" indent="-488950">
              <a:lnSpc>
                <a:spcPct val="80000"/>
              </a:lnSpc>
              <a:spcBef>
                <a:spcPts val="0"/>
              </a:spcBef>
              <a:spcAft>
                <a:spcPts val="600"/>
              </a:spcAft>
            </a:pPr>
            <a:r>
              <a:rPr lang="en-US" sz="3200" dirty="0"/>
              <a:t>Galatians 3:10, 13</a:t>
            </a:r>
          </a:p>
          <a:p>
            <a:pPr marL="1835150" indent="-488950">
              <a:lnSpc>
                <a:spcPct val="80000"/>
              </a:lnSpc>
              <a:spcBef>
                <a:spcPts val="0"/>
              </a:spcBef>
              <a:spcAft>
                <a:spcPts val="600"/>
              </a:spcAft>
            </a:pPr>
            <a:r>
              <a:rPr lang="en-US" sz="3200" dirty="0"/>
              <a:t>Revelation 22:3</a:t>
            </a:r>
            <a:endParaRPr lang="en-US" sz="4000" dirty="0"/>
          </a:p>
        </p:txBody>
      </p:sp>
    </p:spTree>
    <p:extLst>
      <p:ext uri="{BB962C8B-B14F-4D97-AF65-F5344CB8AC3E}">
        <p14:creationId xmlns:p14="http://schemas.microsoft.com/office/powerpoint/2010/main" val="26799513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mp:transition xmlns:mp="http://schemas.microsoft.com/office/mac/powerpoint/2008/main" spd="med"/>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F7AC53-AA55-4F49-B46B-9AA2C9EC75F1}"/>
              </a:ext>
            </a:extLst>
          </p:cNvPr>
          <p:cNvSpPr>
            <a:spLocks noGrp="1"/>
          </p:cNvSpPr>
          <p:nvPr>
            <p:ph type="title"/>
          </p:nvPr>
        </p:nvSpPr>
        <p:spPr>
          <a:xfrm>
            <a:off x="336042" y="0"/>
            <a:ext cx="6775958" cy="1693333"/>
          </a:xfrm>
        </p:spPr>
        <p:txBody>
          <a:bodyPr anchor="ctr">
            <a:normAutofit/>
          </a:bodyPr>
          <a:lstStyle/>
          <a:p>
            <a:pPr algn="ctr">
              <a:lnSpc>
                <a:spcPct val="80000"/>
              </a:lnSpc>
            </a:pPr>
            <a:r>
              <a:rPr lang="en-US" sz="5400" dirty="0"/>
              <a:t>Blessings and Curses </a:t>
            </a:r>
            <a:br>
              <a:rPr lang="en-US" sz="5400" dirty="0"/>
            </a:br>
            <a:r>
              <a:rPr lang="en-US" sz="5400" dirty="0"/>
              <a:t>of the Law of Moses </a:t>
            </a:r>
          </a:p>
        </p:txBody>
      </p:sp>
      <p:sp>
        <p:nvSpPr>
          <p:cNvPr id="3" name="Content Placeholder 2">
            <a:extLst>
              <a:ext uri="{FF2B5EF4-FFF2-40B4-BE49-F238E27FC236}">
                <a16:creationId xmlns:a16="http://schemas.microsoft.com/office/drawing/2014/main" id="{CE18E554-AFB8-B04F-A28F-A81AF12AC47B}"/>
              </a:ext>
            </a:extLst>
          </p:cNvPr>
          <p:cNvSpPr>
            <a:spLocks noGrp="1"/>
          </p:cNvSpPr>
          <p:nvPr>
            <p:ph idx="1"/>
          </p:nvPr>
        </p:nvSpPr>
        <p:spPr>
          <a:xfrm>
            <a:off x="336042" y="2069432"/>
            <a:ext cx="8469900" cy="4399768"/>
          </a:xfrm>
        </p:spPr>
        <p:txBody>
          <a:bodyPr/>
          <a:lstStyle/>
          <a:p>
            <a:pPr marL="809625" indent="-809625">
              <a:lnSpc>
                <a:spcPct val="80000"/>
              </a:lnSpc>
              <a:spcBef>
                <a:spcPts val="0"/>
              </a:spcBef>
              <a:spcAft>
                <a:spcPts val="1200"/>
              </a:spcAft>
              <a:buNone/>
            </a:pPr>
            <a:r>
              <a:rPr lang="en-US" sz="4800" dirty="0"/>
              <a:t>III. 	Practical Lessons for Today</a:t>
            </a:r>
          </a:p>
          <a:p>
            <a:pPr marL="920750" indent="-460375">
              <a:lnSpc>
                <a:spcPct val="80000"/>
              </a:lnSpc>
              <a:spcBef>
                <a:spcPts val="0"/>
              </a:spcBef>
              <a:spcAft>
                <a:spcPts val="600"/>
              </a:spcAft>
              <a:buAutoNum type="alphaUcPeriod"/>
            </a:pPr>
            <a:r>
              <a:rPr lang="en-US" sz="3200" dirty="0"/>
              <a:t>The Curse Conquered—a Gospel of Blessing.</a:t>
            </a:r>
            <a:endParaRPr lang="en-US" sz="4000" dirty="0"/>
          </a:p>
          <a:p>
            <a:pPr marL="1435100" indent="-514350">
              <a:lnSpc>
                <a:spcPct val="80000"/>
              </a:lnSpc>
              <a:spcBef>
                <a:spcPts val="0"/>
              </a:spcBef>
              <a:spcAft>
                <a:spcPts val="600"/>
              </a:spcAft>
              <a:buAutoNum type="arabicPeriod"/>
            </a:pPr>
            <a:r>
              <a:rPr lang="en-US" sz="3200" dirty="0"/>
              <a:t>“The blessing of the gospel of Christ” (Rom. 15:19). </a:t>
            </a:r>
          </a:p>
          <a:p>
            <a:pPr marL="1835150" indent="-488950">
              <a:lnSpc>
                <a:spcPct val="80000"/>
              </a:lnSpc>
              <a:spcBef>
                <a:spcPts val="0"/>
              </a:spcBef>
              <a:spcAft>
                <a:spcPts val="600"/>
              </a:spcAft>
            </a:pPr>
            <a:r>
              <a:rPr lang="en-US" sz="3200" dirty="0"/>
              <a:t>61 vss. to curses (Deut. 27:15-26; 28:15-68) only 14 vss. to specified blessings (Deut. 28:1-14).</a:t>
            </a:r>
            <a:endParaRPr lang="en-US" sz="4000" dirty="0"/>
          </a:p>
        </p:txBody>
      </p:sp>
    </p:spTree>
    <p:extLst>
      <p:ext uri="{BB962C8B-B14F-4D97-AF65-F5344CB8AC3E}">
        <p14:creationId xmlns:p14="http://schemas.microsoft.com/office/powerpoint/2010/main" val="9468522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mp:transition xmlns:mp="http://schemas.microsoft.com/office/mac/powerpoint/2008/main" spd="med"/>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animEffect transition="in" filter="fade">
                                      <p:cBhvr>
                                        <p:cTn id="14" dur="1000"/>
                                        <p:tgtEl>
                                          <p:spTgt spid="3">
                                            <p:txEl>
                                              <p:pRg st="3" end="3"/>
                                            </p:txEl>
                                          </p:spTgt>
                                        </p:tgtEl>
                                      </p:cBhvr>
                                    </p:animEffect>
                                    <p:anim calcmode="lin" valueType="num">
                                      <p:cBhvr>
                                        <p:cTn id="1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F7AC53-AA55-4F49-B46B-9AA2C9EC75F1}"/>
              </a:ext>
            </a:extLst>
          </p:cNvPr>
          <p:cNvSpPr>
            <a:spLocks noGrp="1"/>
          </p:cNvSpPr>
          <p:nvPr>
            <p:ph type="title"/>
          </p:nvPr>
        </p:nvSpPr>
        <p:spPr>
          <a:xfrm>
            <a:off x="336042" y="0"/>
            <a:ext cx="6775958" cy="1693333"/>
          </a:xfrm>
        </p:spPr>
        <p:txBody>
          <a:bodyPr anchor="ctr">
            <a:normAutofit/>
          </a:bodyPr>
          <a:lstStyle/>
          <a:p>
            <a:pPr algn="ctr">
              <a:lnSpc>
                <a:spcPct val="80000"/>
              </a:lnSpc>
            </a:pPr>
            <a:r>
              <a:rPr lang="en-US" sz="5400" dirty="0"/>
              <a:t>Blessings and Curses </a:t>
            </a:r>
            <a:br>
              <a:rPr lang="en-US" sz="5400" dirty="0"/>
            </a:br>
            <a:r>
              <a:rPr lang="en-US" sz="5400" dirty="0"/>
              <a:t>of the Law of Moses </a:t>
            </a:r>
          </a:p>
        </p:txBody>
      </p:sp>
      <p:sp>
        <p:nvSpPr>
          <p:cNvPr id="3" name="Content Placeholder 2">
            <a:extLst>
              <a:ext uri="{FF2B5EF4-FFF2-40B4-BE49-F238E27FC236}">
                <a16:creationId xmlns:a16="http://schemas.microsoft.com/office/drawing/2014/main" id="{CE18E554-AFB8-B04F-A28F-A81AF12AC47B}"/>
              </a:ext>
            </a:extLst>
          </p:cNvPr>
          <p:cNvSpPr>
            <a:spLocks noGrp="1"/>
          </p:cNvSpPr>
          <p:nvPr>
            <p:ph idx="1"/>
          </p:nvPr>
        </p:nvSpPr>
        <p:spPr>
          <a:xfrm>
            <a:off x="336042" y="2069432"/>
            <a:ext cx="8469900" cy="4399768"/>
          </a:xfrm>
        </p:spPr>
        <p:txBody>
          <a:bodyPr/>
          <a:lstStyle/>
          <a:p>
            <a:pPr marL="809625" indent="-809625">
              <a:lnSpc>
                <a:spcPct val="80000"/>
              </a:lnSpc>
              <a:spcBef>
                <a:spcPts val="0"/>
              </a:spcBef>
              <a:spcAft>
                <a:spcPts val="1200"/>
              </a:spcAft>
              <a:buNone/>
            </a:pPr>
            <a:r>
              <a:rPr lang="en-US" sz="4800" dirty="0"/>
              <a:t>III. Practical Lessons for Today</a:t>
            </a:r>
          </a:p>
          <a:p>
            <a:pPr marL="920750" indent="-460375">
              <a:lnSpc>
                <a:spcPct val="80000"/>
              </a:lnSpc>
              <a:spcBef>
                <a:spcPts val="0"/>
              </a:spcBef>
              <a:spcAft>
                <a:spcPts val="600"/>
              </a:spcAft>
              <a:buAutoNum type="alphaUcPeriod"/>
            </a:pPr>
            <a:r>
              <a:rPr lang="en-US" sz="3200" dirty="0"/>
              <a:t>The Curse Conquered—a Gospel of Blessing.</a:t>
            </a:r>
            <a:endParaRPr lang="en-US" sz="4000" dirty="0"/>
          </a:p>
          <a:p>
            <a:pPr marL="1435100" indent="-514350">
              <a:lnSpc>
                <a:spcPct val="80000"/>
              </a:lnSpc>
              <a:spcBef>
                <a:spcPts val="0"/>
              </a:spcBef>
              <a:spcAft>
                <a:spcPts val="600"/>
              </a:spcAft>
              <a:buAutoNum type="arabicPeriod"/>
            </a:pPr>
            <a:r>
              <a:rPr lang="en-US" sz="3200" dirty="0"/>
              <a:t>“The blessing of the gospel of Christ” (Rom. 15:19). </a:t>
            </a:r>
          </a:p>
          <a:p>
            <a:pPr marL="1835150" indent="-488950">
              <a:lnSpc>
                <a:spcPct val="80000"/>
              </a:lnSpc>
              <a:spcBef>
                <a:spcPts val="0"/>
              </a:spcBef>
              <a:spcAft>
                <a:spcPts val="600"/>
              </a:spcAft>
            </a:pPr>
            <a:r>
              <a:rPr lang="en-US" sz="2400" dirty="0"/>
              <a:t>NT: Beatitudes (Matt. 5:3-12; Luke 6:20-22) and other promises of blessing (Matt. 11:6; 13:16; 24:46; 25:34; Luke 7:23; 10:23; 11:28; 12:37-38; 12:43; 14:14; John 13:17; 20:29; Acts 3:25; 20:35; Rom. 4:7-8; Gal. 3:8-9; Eph. 1:3; Jas. 1:12; 1:25; 5:11; 1 Pet. 3:14; 4:14; Rev. 1:3; 14:13; 16:15; 19:9; 20:6; 22:7; 22:14).</a:t>
            </a:r>
            <a:endParaRPr lang="en-US" sz="3200" dirty="0"/>
          </a:p>
        </p:txBody>
      </p:sp>
    </p:spTree>
    <p:extLst>
      <p:ext uri="{BB962C8B-B14F-4D97-AF65-F5344CB8AC3E}">
        <p14:creationId xmlns:p14="http://schemas.microsoft.com/office/powerpoint/2010/main" val="4722672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mp:transition xmlns:mp="http://schemas.microsoft.com/office/mac/powerpoint/2008/main" spd="med"/>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1000"/>
                                        <p:tgtEl>
                                          <p:spTgt spid="3">
                                            <p:txEl>
                                              <p:pRg st="3" end="3"/>
                                            </p:txEl>
                                          </p:spTgt>
                                        </p:tgtEl>
                                      </p:cBhvr>
                                    </p:animEffect>
                                    <p:anim calcmode="lin" valueType="num">
                                      <p:cBhvr>
                                        <p:cTn id="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F7AC53-AA55-4F49-B46B-9AA2C9EC75F1}"/>
              </a:ext>
            </a:extLst>
          </p:cNvPr>
          <p:cNvSpPr>
            <a:spLocks noGrp="1"/>
          </p:cNvSpPr>
          <p:nvPr>
            <p:ph type="title"/>
          </p:nvPr>
        </p:nvSpPr>
        <p:spPr>
          <a:xfrm>
            <a:off x="336042" y="0"/>
            <a:ext cx="6775958" cy="1693333"/>
          </a:xfrm>
        </p:spPr>
        <p:txBody>
          <a:bodyPr anchor="ctr">
            <a:normAutofit/>
          </a:bodyPr>
          <a:lstStyle/>
          <a:p>
            <a:pPr algn="ctr">
              <a:lnSpc>
                <a:spcPct val="80000"/>
              </a:lnSpc>
            </a:pPr>
            <a:r>
              <a:rPr lang="en-US" sz="5400" dirty="0"/>
              <a:t>Blessings and Curses </a:t>
            </a:r>
            <a:br>
              <a:rPr lang="en-US" sz="5400" dirty="0"/>
            </a:br>
            <a:r>
              <a:rPr lang="en-US" sz="5400" dirty="0"/>
              <a:t>of the Law of Moses </a:t>
            </a:r>
          </a:p>
        </p:txBody>
      </p:sp>
      <p:sp>
        <p:nvSpPr>
          <p:cNvPr id="3" name="Content Placeholder 2">
            <a:extLst>
              <a:ext uri="{FF2B5EF4-FFF2-40B4-BE49-F238E27FC236}">
                <a16:creationId xmlns:a16="http://schemas.microsoft.com/office/drawing/2014/main" id="{CE18E554-AFB8-B04F-A28F-A81AF12AC47B}"/>
              </a:ext>
            </a:extLst>
          </p:cNvPr>
          <p:cNvSpPr>
            <a:spLocks noGrp="1"/>
          </p:cNvSpPr>
          <p:nvPr>
            <p:ph idx="1"/>
          </p:nvPr>
        </p:nvSpPr>
        <p:spPr>
          <a:xfrm>
            <a:off x="336042" y="2069432"/>
            <a:ext cx="8469900" cy="4399768"/>
          </a:xfrm>
        </p:spPr>
        <p:txBody>
          <a:bodyPr/>
          <a:lstStyle/>
          <a:p>
            <a:pPr marL="809625" indent="-809625">
              <a:lnSpc>
                <a:spcPct val="80000"/>
              </a:lnSpc>
              <a:spcBef>
                <a:spcPts val="0"/>
              </a:spcBef>
              <a:spcAft>
                <a:spcPts val="1200"/>
              </a:spcAft>
              <a:buNone/>
            </a:pPr>
            <a:r>
              <a:rPr lang="en-US" sz="4800" dirty="0"/>
              <a:t>III. 	Practical Lessons for Today</a:t>
            </a:r>
          </a:p>
          <a:p>
            <a:pPr marL="920750" indent="-460375">
              <a:lnSpc>
                <a:spcPct val="80000"/>
              </a:lnSpc>
              <a:spcBef>
                <a:spcPts val="0"/>
              </a:spcBef>
              <a:spcAft>
                <a:spcPts val="600"/>
              </a:spcAft>
              <a:buAutoNum type="alphaUcPeriod"/>
            </a:pPr>
            <a:r>
              <a:rPr lang="en-US" sz="3200" dirty="0"/>
              <a:t>The Curse Conquered—a Gospel of Blessing.</a:t>
            </a:r>
            <a:endParaRPr lang="en-US" sz="4000" dirty="0"/>
          </a:p>
          <a:p>
            <a:pPr marL="1435100" indent="-514350">
              <a:lnSpc>
                <a:spcPct val="80000"/>
              </a:lnSpc>
              <a:spcBef>
                <a:spcPts val="0"/>
              </a:spcBef>
              <a:spcAft>
                <a:spcPts val="600"/>
              </a:spcAft>
              <a:buAutoNum type="arabicPeriod"/>
            </a:pPr>
            <a:r>
              <a:rPr lang="en-US" sz="3200" dirty="0"/>
              <a:t>“The blessing of the gospel of Christ” (Rom. 15:19). </a:t>
            </a:r>
          </a:p>
          <a:p>
            <a:pPr marL="1835150" indent="-488950">
              <a:lnSpc>
                <a:spcPct val="80000"/>
              </a:lnSpc>
              <a:spcBef>
                <a:spcPts val="0"/>
              </a:spcBef>
              <a:spcAft>
                <a:spcPts val="600"/>
              </a:spcAft>
            </a:pPr>
            <a:r>
              <a:rPr lang="en-US" sz="3200" dirty="0"/>
              <a:t>The “cursed” in hell (Matt. 25:41), and conditions of hell, there is no specific list of “curses.” </a:t>
            </a:r>
          </a:p>
          <a:p>
            <a:pPr marL="1835150" indent="-488950">
              <a:lnSpc>
                <a:spcPct val="80000"/>
              </a:lnSpc>
              <a:spcBef>
                <a:spcPts val="0"/>
              </a:spcBef>
              <a:spcAft>
                <a:spcPts val="600"/>
              </a:spcAft>
            </a:pPr>
            <a:r>
              <a:rPr lang="en-US" sz="3200" dirty="0"/>
              <a:t>This may be an allusion or contrast.</a:t>
            </a:r>
            <a:endParaRPr lang="en-US" sz="4000" dirty="0"/>
          </a:p>
        </p:txBody>
      </p:sp>
    </p:spTree>
    <p:extLst>
      <p:ext uri="{BB962C8B-B14F-4D97-AF65-F5344CB8AC3E}">
        <p14:creationId xmlns:p14="http://schemas.microsoft.com/office/powerpoint/2010/main" val="1193091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mp:transition xmlns:mp="http://schemas.microsoft.com/office/mac/powerpoint/2008/main" spd="med"/>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1000"/>
                                        <p:tgtEl>
                                          <p:spTgt spid="3">
                                            <p:txEl>
                                              <p:pRg st="3" end="3"/>
                                            </p:txEl>
                                          </p:spTgt>
                                        </p:tgtEl>
                                      </p:cBhvr>
                                    </p:animEffect>
                                    <p:anim calcmode="lin" valueType="num">
                                      <p:cBhvr>
                                        <p:cTn id="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4" end="4"/>
                                            </p:txEl>
                                          </p:spTgt>
                                        </p:tgtEl>
                                        <p:attrNameLst>
                                          <p:attrName>style.visibility</p:attrName>
                                        </p:attrNameLst>
                                      </p:cBhvr>
                                      <p:to>
                                        <p:strVal val="visible"/>
                                      </p:to>
                                    </p:set>
                                    <p:animEffect transition="in" filter="fade">
                                      <p:cBhvr>
                                        <p:cTn id="14" dur="1000"/>
                                        <p:tgtEl>
                                          <p:spTgt spid="3">
                                            <p:txEl>
                                              <p:pRg st="4" end="4"/>
                                            </p:txEl>
                                          </p:spTgt>
                                        </p:tgtEl>
                                      </p:cBhvr>
                                    </p:animEffect>
                                    <p:anim calcmode="lin" valueType="num">
                                      <p:cBhvr>
                                        <p:cTn id="1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F7AC53-AA55-4F49-B46B-9AA2C9EC75F1}"/>
              </a:ext>
            </a:extLst>
          </p:cNvPr>
          <p:cNvSpPr>
            <a:spLocks noGrp="1"/>
          </p:cNvSpPr>
          <p:nvPr>
            <p:ph type="title"/>
          </p:nvPr>
        </p:nvSpPr>
        <p:spPr>
          <a:xfrm>
            <a:off x="336042" y="0"/>
            <a:ext cx="6775958" cy="1693333"/>
          </a:xfrm>
        </p:spPr>
        <p:txBody>
          <a:bodyPr anchor="ctr">
            <a:normAutofit/>
          </a:bodyPr>
          <a:lstStyle/>
          <a:p>
            <a:pPr algn="ctr">
              <a:lnSpc>
                <a:spcPct val="80000"/>
              </a:lnSpc>
            </a:pPr>
            <a:r>
              <a:rPr lang="en-US" sz="5400" dirty="0"/>
              <a:t>Blessings and Curses </a:t>
            </a:r>
            <a:br>
              <a:rPr lang="en-US" sz="5400" dirty="0"/>
            </a:br>
            <a:r>
              <a:rPr lang="en-US" sz="5400" dirty="0"/>
              <a:t>of the Law of Moses </a:t>
            </a:r>
          </a:p>
        </p:txBody>
      </p:sp>
      <p:sp>
        <p:nvSpPr>
          <p:cNvPr id="3" name="Content Placeholder 2">
            <a:extLst>
              <a:ext uri="{FF2B5EF4-FFF2-40B4-BE49-F238E27FC236}">
                <a16:creationId xmlns:a16="http://schemas.microsoft.com/office/drawing/2014/main" id="{CE18E554-AFB8-B04F-A28F-A81AF12AC47B}"/>
              </a:ext>
            </a:extLst>
          </p:cNvPr>
          <p:cNvSpPr>
            <a:spLocks noGrp="1"/>
          </p:cNvSpPr>
          <p:nvPr>
            <p:ph idx="1"/>
          </p:nvPr>
        </p:nvSpPr>
        <p:spPr>
          <a:xfrm>
            <a:off x="336042" y="2069432"/>
            <a:ext cx="8469900" cy="4399768"/>
          </a:xfrm>
        </p:spPr>
        <p:txBody>
          <a:bodyPr/>
          <a:lstStyle/>
          <a:p>
            <a:pPr marL="460375" indent="-460375">
              <a:lnSpc>
                <a:spcPct val="80000"/>
              </a:lnSpc>
              <a:spcBef>
                <a:spcPts val="0"/>
              </a:spcBef>
              <a:spcAft>
                <a:spcPts val="1200"/>
              </a:spcAft>
              <a:buNone/>
            </a:pPr>
            <a:r>
              <a:rPr lang="en-US" sz="4800" dirty="0"/>
              <a:t>I. 	The Text: Blessings and Curses</a:t>
            </a:r>
          </a:p>
          <a:p>
            <a:pPr marL="920750" indent="-460375">
              <a:lnSpc>
                <a:spcPct val="80000"/>
              </a:lnSpc>
              <a:spcBef>
                <a:spcPts val="0"/>
              </a:spcBef>
              <a:spcAft>
                <a:spcPts val="600"/>
              </a:spcAft>
              <a:buAutoNum type="alphaUcPeriod"/>
            </a:pPr>
            <a:r>
              <a:rPr lang="en-US" sz="3200" dirty="0"/>
              <a:t>Instructions to write law on stones on Mt. </a:t>
            </a:r>
            <a:r>
              <a:rPr lang="en-US" sz="3200" dirty="0" err="1"/>
              <a:t>Ebal</a:t>
            </a:r>
            <a:r>
              <a:rPr lang="en-US" sz="3200" dirty="0"/>
              <a:t> (Deut. 27:1-10).</a:t>
            </a:r>
          </a:p>
          <a:p>
            <a:pPr marL="920750" indent="-460375">
              <a:lnSpc>
                <a:spcPct val="80000"/>
              </a:lnSpc>
              <a:spcBef>
                <a:spcPts val="0"/>
              </a:spcBef>
              <a:spcAft>
                <a:spcPts val="600"/>
              </a:spcAft>
              <a:buAutoNum type="alphaUcPeriod"/>
            </a:pPr>
            <a:r>
              <a:rPr lang="en-US" sz="3200" dirty="0"/>
              <a:t>Instructions to pronounce blessings and curses on Mt. Gerizim and Mt. </a:t>
            </a:r>
            <a:r>
              <a:rPr lang="en-US" sz="3200" dirty="0" err="1"/>
              <a:t>Ebal</a:t>
            </a:r>
            <a:r>
              <a:rPr lang="en-US" sz="3200" dirty="0"/>
              <a:t> responsively (Deut. 27:11-26).</a:t>
            </a:r>
            <a:endParaRPr lang="en-US" sz="4000" dirty="0"/>
          </a:p>
          <a:p>
            <a:pPr marL="1435100" indent="-514350">
              <a:lnSpc>
                <a:spcPct val="80000"/>
              </a:lnSpc>
              <a:spcBef>
                <a:spcPts val="0"/>
              </a:spcBef>
              <a:spcAft>
                <a:spcPts val="600"/>
              </a:spcAft>
              <a:buAutoNum type="arabicPeriod"/>
            </a:pPr>
            <a:r>
              <a:rPr lang="en-US" sz="3200" dirty="0"/>
              <a:t>Twelve curses, followed by responsive “Amen!” (Deut. 27:15-26).</a:t>
            </a:r>
          </a:p>
          <a:p>
            <a:pPr marL="1435100" indent="-514350">
              <a:lnSpc>
                <a:spcPct val="80000"/>
              </a:lnSpc>
              <a:spcBef>
                <a:spcPts val="0"/>
              </a:spcBef>
              <a:spcAft>
                <a:spcPts val="600"/>
              </a:spcAft>
              <a:buAutoNum type="arabicPeriod"/>
            </a:pPr>
            <a:r>
              <a:rPr lang="en-US" sz="3200" dirty="0"/>
              <a:t>Blessings either un-specified or included in the sections that follow.</a:t>
            </a:r>
            <a:endParaRPr lang="en-US" sz="4000" dirty="0"/>
          </a:p>
        </p:txBody>
      </p:sp>
    </p:spTree>
    <p:extLst>
      <p:ext uri="{BB962C8B-B14F-4D97-AF65-F5344CB8AC3E}">
        <p14:creationId xmlns:p14="http://schemas.microsoft.com/office/powerpoint/2010/main" val="38967326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mp:transition xmlns:mp="http://schemas.microsoft.com/office/mac/powerpoint/2008/main" spd="med"/>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F7AC53-AA55-4F49-B46B-9AA2C9EC75F1}"/>
              </a:ext>
            </a:extLst>
          </p:cNvPr>
          <p:cNvSpPr>
            <a:spLocks noGrp="1"/>
          </p:cNvSpPr>
          <p:nvPr>
            <p:ph type="title"/>
          </p:nvPr>
        </p:nvSpPr>
        <p:spPr>
          <a:xfrm>
            <a:off x="336042" y="0"/>
            <a:ext cx="6775958" cy="1693333"/>
          </a:xfrm>
        </p:spPr>
        <p:txBody>
          <a:bodyPr anchor="ctr">
            <a:normAutofit/>
          </a:bodyPr>
          <a:lstStyle/>
          <a:p>
            <a:pPr algn="ctr">
              <a:lnSpc>
                <a:spcPct val="80000"/>
              </a:lnSpc>
            </a:pPr>
            <a:r>
              <a:rPr lang="en-US" sz="5400" dirty="0"/>
              <a:t>Blessings and Curses </a:t>
            </a:r>
            <a:br>
              <a:rPr lang="en-US" sz="5400" dirty="0"/>
            </a:br>
            <a:r>
              <a:rPr lang="en-US" sz="5400" dirty="0"/>
              <a:t>of the Law of Moses </a:t>
            </a:r>
          </a:p>
        </p:txBody>
      </p:sp>
      <p:sp>
        <p:nvSpPr>
          <p:cNvPr id="3" name="Content Placeholder 2">
            <a:extLst>
              <a:ext uri="{FF2B5EF4-FFF2-40B4-BE49-F238E27FC236}">
                <a16:creationId xmlns:a16="http://schemas.microsoft.com/office/drawing/2014/main" id="{CE18E554-AFB8-B04F-A28F-A81AF12AC47B}"/>
              </a:ext>
            </a:extLst>
          </p:cNvPr>
          <p:cNvSpPr>
            <a:spLocks noGrp="1"/>
          </p:cNvSpPr>
          <p:nvPr>
            <p:ph idx="1"/>
          </p:nvPr>
        </p:nvSpPr>
        <p:spPr>
          <a:xfrm>
            <a:off x="336042" y="2069432"/>
            <a:ext cx="8469900" cy="4399768"/>
          </a:xfrm>
        </p:spPr>
        <p:txBody>
          <a:bodyPr/>
          <a:lstStyle/>
          <a:p>
            <a:pPr marL="809625" indent="-809625">
              <a:lnSpc>
                <a:spcPct val="80000"/>
              </a:lnSpc>
              <a:spcBef>
                <a:spcPts val="0"/>
              </a:spcBef>
              <a:spcAft>
                <a:spcPts val="1200"/>
              </a:spcAft>
              <a:buNone/>
            </a:pPr>
            <a:r>
              <a:rPr lang="en-US" sz="4800" dirty="0"/>
              <a:t>III. 	Practical Lessons for Today</a:t>
            </a:r>
          </a:p>
          <a:p>
            <a:pPr marL="974725" indent="-514350">
              <a:lnSpc>
                <a:spcPct val="80000"/>
              </a:lnSpc>
              <a:spcBef>
                <a:spcPts val="0"/>
              </a:spcBef>
              <a:spcAft>
                <a:spcPts val="600"/>
              </a:spcAft>
              <a:buFont typeface="+mj-lt"/>
              <a:buAutoNum type="alphaUcPeriod" startAt="2"/>
            </a:pPr>
            <a:r>
              <a:rPr lang="en-US" sz="3200" dirty="0"/>
              <a:t>The Physical Illustrates the Spiritual.</a:t>
            </a:r>
            <a:endParaRPr lang="en-US" sz="4000" dirty="0"/>
          </a:p>
          <a:p>
            <a:pPr marL="1435100" indent="-514350">
              <a:lnSpc>
                <a:spcPct val="80000"/>
              </a:lnSpc>
              <a:spcBef>
                <a:spcPts val="0"/>
              </a:spcBef>
              <a:spcAft>
                <a:spcPts val="600"/>
              </a:spcAft>
              <a:buAutoNum type="arabicPeriod"/>
            </a:pPr>
            <a:r>
              <a:rPr lang="en-US" sz="2800" dirty="0"/>
              <a:t>Physical Promises to Israel. </a:t>
            </a:r>
          </a:p>
          <a:p>
            <a:pPr marL="1838325" indent="-496888">
              <a:lnSpc>
                <a:spcPct val="80000"/>
              </a:lnSpc>
              <a:spcBef>
                <a:spcPts val="0"/>
              </a:spcBef>
              <a:spcAft>
                <a:spcPts val="600"/>
              </a:spcAft>
            </a:pPr>
            <a:r>
              <a:rPr lang="en-US" sz="2800" dirty="0"/>
              <a:t>If they obeyed: “the LORD will grant you plenty of goods, in the fruit of your body, in the increase of your livestock, and in the produce of your ground, in the land of which the LORD swore to your fathers to give you” (Deut. 28:11)</a:t>
            </a:r>
            <a:r>
              <a:rPr lang="en-US" sz="3200" dirty="0"/>
              <a:t>.</a:t>
            </a:r>
          </a:p>
        </p:txBody>
      </p:sp>
    </p:spTree>
    <p:extLst>
      <p:ext uri="{BB962C8B-B14F-4D97-AF65-F5344CB8AC3E}">
        <p14:creationId xmlns:p14="http://schemas.microsoft.com/office/powerpoint/2010/main" val="7256847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mp:transition xmlns:mp="http://schemas.microsoft.com/office/mac/powerpoint/2008/main" spd="med"/>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F7AC53-AA55-4F49-B46B-9AA2C9EC75F1}"/>
              </a:ext>
            </a:extLst>
          </p:cNvPr>
          <p:cNvSpPr>
            <a:spLocks noGrp="1"/>
          </p:cNvSpPr>
          <p:nvPr>
            <p:ph type="title"/>
          </p:nvPr>
        </p:nvSpPr>
        <p:spPr>
          <a:xfrm>
            <a:off x="336042" y="0"/>
            <a:ext cx="6775958" cy="1693333"/>
          </a:xfrm>
        </p:spPr>
        <p:txBody>
          <a:bodyPr anchor="ctr">
            <a:normAutofit/>
          </a:bodyPr>
          <a:lstStyle/>
          <a:p>
            <a:pPr algn="ctr">
              <a:lnSpc>
                <a:spcPct val="80000"/>
              </a:lnSpc>
            </a:pPr>
            <a:r>
              <a:rPr lang="en-US" sz="5400" dirty="0"/>
              <a:t>Blessings and Curses </a:t>
            </a:r>
            <a:br>
              <a:rPr lang="en-US" sz="5400" dirty="0"/>
            </a:br>
            <a:r>
              <a:rPr lang="en-US" sz="5400" dirty="0"/>
              <a:t>of the Law of Moses </a:t>
            </a:r>
          </a:p>
        </p:txBody>
      </p:sp>
      <p:sp>
        <p:nvSpPr>
          <p:cNvPr id="3" name="Content Placeholder 2">
            <a:extLst>
              <a:ext uri="{FF2B5EF4-FFF2-40B4-BE49-F238E27FC236}">
                <a16:creationId xmlns:a16="http://schemas.microsoft.com/office/drawing/2014/main" id="{CE18E554-AFB8-B04F-A28F-A81AF12AC47B}"/>
              </a:ext>
            </a:extLst>
          </p:cNvPr>
          <p:cNvSpPr>
            <a:spLocks noGrp="1"/>
          </p:cNvSpPr>
          <p:nvPr>
            <p:ph idx="1"/>
          </p:nvPr>
        </p:nvSpPr>
        <p:spPr>
          <a:xfrm>
            <a:off x="336042" y="2069432"/>
            <a:ext cx="8469900" cy="4399768"/>
          </a:xfrm>
        </p:spPr>
        <p:txBody>
          <a:bodyPr/>
          <a:lstStyle/>
          <a:p>
            <a:pPr marL="809625" indent="-809625">
              <a:lnSpc>
                <a:spcPct val="80000"/>
              </a:lnSpc>
              <a:spcBef>
                <a:spcPts val="0"/>
              </a:spcBef>
              <a:spcAft>
                <a:spcPts val="1200"/>
              </a:spcAft>
              <a:buNone/>
            </a:pPr>
            <a:r>
              <a:rPr lang="en-US" sz="4800" dirty="0"/>
              <a:t>III. 	Practical Lessons for Today</a:t>
            </a:r>
          </a:p>
          <a:p>
            <a:pPr marL="974725" indent="-514350">
              <a:lnSpc>
                <a:spcPct val="80000"/>
              </a:lnSpc>
              <a:spcBef>
                <a:spcPts val="0"/>
              </a:spcBef>
              <a:spcAft>
                <a:spcPts val="600"/>
              </a:spcAft>
              <a:buFont typeface="+mj-lt"/>
              <a:buAutoNum type="alphaUcPeriod" startAt="2"/>
            </a:pPr>
            <a:r>
              <a:rPr lang="en-US" sz="3200" dirty="0"/>
              <a:t>The Physical Illustrates the Spiritual.</a:t>
            </a:r>
            <a:endParaRPr lang="en-US" sz="4000" dirty="0"/>
          </a:p>
          <a:p>
            <a:pPr marL="1435100" indent="-514350">
              <a:lnSpc>
                <a:spcPct val="80000"/>
              </a:lnSpc>
              <a:spcBef>
                <a:spcPts val="0"/>
              </a:spcBef>
              <a:spcAft>
                <a:spcPts val="600"/>
              </a:spcAft>
              <a:buAutoNum type="arabicPeriod"/>
            </a:pPr>
            <a:r>
              <a:rPr lang="en-US" sz="2800" dirty="0"/>
              <a:t>Physical Promises to Israel. </a:t>
            </a:r>
          </a:p>
          <a:p>
            <a:pPr marL="1838325" indent="-496888">
              <a:lnSpc>
                <a:spcPct val="80000"/>
              </a:lnSpc>
              <a:spcBef>
                <a:spcPts val="0"/>
              </a:spcBef>
              <a:spcAft>
                <a:spcPts val="600"/>
              </a:spcAft>
            </a:pPr>
            <a:r>
              <a:rPr lang="en-US" sz="2800" dirty="0"/>
              <a:t>If they disobeyed: “The LORD will strike you with consumption, with fever, with inflammation, with severe burning fever, with the sword, with scorching, and with mildew; they shall pursue you until you perish” (Deut. 28:22)</a:t>
            </a:r>
            <a:r>
              <a:rPr lang="en-US" sz="3200" dirty="0"/>
              <a:t>.</a:t>
            </a:r>
            <a:endParaRPr lang="en-US" sz="2800" dirty="0"/>
          </a:p>
        </p:txBody>
      </p:sp>
    </p:spTree>
    <p:extLst>
      <p:ext uri="{BB962C8B-B14F-4D97-AF65-F5344CB8AC3E}">
        <p14:creationId xmlns:p14="http://schemas.microsoft.com/office/powerpoint/2010/main" val="5700060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mp:transition xmlns:mp="http://schemas.microsoft.com/office/mac/powerpoint/2008/main" spd="med"/>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1000"/>
                                        <p:tgtEl>
                                          <p:spTgt spid="3">
                                            <p:txEl>
                                              <p:pRg st="3" end="3"/>
                                            </p:txEl>
                                          </p:spTgt>
                                        </p:tgtEl>
                                      </p:cBhvr>
                                    </p:animEffect>
                                    <p:anim calcmode="lin" valueType="num">
                                      <p:cBhvr>
                                        <p:cTn id="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F7AC53-AA55-4F49-B46B-9AA2C9EC75F1}"/>
              </a:ext>
            </a:extLst>
          </p:cNvPr>
          <p:cNvSpPr>
            <a:spLocks noGrp="1"/>
          </p:cNvSpPr>
          <p:nvPr>
            <p:ph type="title"/>
          </p:nvPr>
        </p:nvSpPr>
        <p:spPr>
          <a:xfrm>
            <a:off x="336042" y="0"/>
            <a:ext cx="6775958" cy="1693333"/>
          </a:xfrm>
        </p:spPr>
        <p:txBody>
          <a:bodyPr anchor="ctr">
            <a:normAutofit/>
          </a:bodyPr>
          <a:lstStyle/>
          <a:p>
            <a:pPr algn="ctr">
              <a:lnSpc>
                <a:spcPct val="80000"/>
              </a:lnSpc>
            </a:pPr>
            <a:r>
              <a:rPr lang="en-US" sz="5400" dirty="0"/>
              <a:t>Blessings and Curses </a:t>
            </a:r>
            <a:br>
              <a:rPr lang="en-US" sz="5400" dirty="0"/>
            </a:br>
            <a:r>
              <a:rPr lang="en-US" sz="5400" dirty="0"/>
              <a:t>of the Law of Moses </a:t>
            </a:r>
          </a:p>
        </p:txBody>
      </p:sp>
      <p:sp>
        <p:nvSpPr>
          <p:cNvPr id="3" name="Content Placeholder 2">
            <a:extLst>
              <a:ext uri="{FF2B5EF4-FFF2-40B4-BE49-F238E27FC236}">
                <a16:creationId xmlns:a16="http://schemas.microsoft.com/office/drawing/2014/main" id="{CE18E554-AFB8-B04F-A28F-A81AF12AC47B}"/>
              </a:ext>
            </a:extLst>
          </p:cNvPr>
          <p:cNvSpPr>
            <a:spLocks noGrp="1"/>
          </p:cNvSpPr>
          <p:nvPr>
            <p:ph idx="1"/>
          </p:nvPr>
        </p:nvSpPr>
        <p:spPr>
          <a:xfrm>
            <a:off x="336042" y="2069432"/>
            <a:ext cx="8469900" cy="4399768"/>
          </a:xfrm>
        </p:spPr>
        <p:txBody>
          <a:bodyPr/>
          <a:lstStyle/>
          <a:p>
            <a:pPr marL="809625" indent="-809625">
              <a:lnSpc>
                <a:spcPct val="80000"/>
              </a:lnSpc>
              <a:spcBef>
                <a:spcPts val="0"/>
              </a:spcBef>
              <a:spcAft>
                <a:spcPts val="1200"/>
              </a:spcAft>
              <a:buNone/>
            </a:pPr>
            <a:r>
              <a:rPr lang="en-US" sz="4800" dirty="0"/>
              <a:t>III. 	Practical Lessons for Today</a:t>
            </a:r>
          </a:p>
          <a:p>
            <a:pPr marL="974725" indent="-514350">
              <a:lnSpc>
                <a:spcPct val="80000"/>
              </a:lnSpc>
              <a:spcBef>
                <a:spcPts val="0"/>
              </a:spcBef>
              <a:spcAft>
                <a:spcPts val="600"/>
              </a:spcAft>
              <a:buFont typeface="+mj-lt"/>
              <a:buAutoNum type="alphaUcPeriod" startAt="2"/>
            </a:pPr>
            <a:r>
              <a:rPr lang="en-US" sz="3200" dirty="0"/>
              <a:t>The Physical Illustrates the Spiritual.</a:t>
            </a:r>
            <a:endParaRPr lang="en-US" sz="4000" dirty="0"/>
          </a:p>
          <a:p>
            <a:pPr marL="1435100" indent="-514350">
              <a:lnSpc>
                <a:spcPct val="80000"/>
              </a:lnSpc>
              <a:spcBef>
                <a:spcPts val="0"/>
              </a:spcBef>
              <a:spcAft>
                <a:spcPts val="600"/>
              </a:spcAft>
              <a:buAutoNum type="arabicPeriod"/>
            </a:pPr>
            <a:r>
              <a:rPr lang="en-US" sz="2800" dirty="0"/>
              <a:t>Physical Promises to Israel. </a:t>
            </a:r>
          </a:p>
          <a:p>
            <a:pPr marL="1838325" indent="-496888">
              <a:lnSpc>
                <a:spcPct val="80000"/>
              </a:lnSpc>
              <a:spcBef>
                <a:spcPts val="0"/>
              </a:spcBef>
              <a:spcAft>
                <a:spcPts val="600"/>
              </a:spcAft>
            </a:pPr>
            <a:r>
              <a:rPr lang="en-US" sz="2800" dirty="0"/>
              <a:t>Were these absolute? Prosperity always = faithfulness? (cf. Prov. 28:6). Illness always = unfaithfulness? (cf. 2 Kings 20:1).</a:t>
            </a:r>
          </a:p>
          <a:p>
            <a:pPr marL="1838325" indent="-496888">
              <a:lnSpc>
                <a:spcPct val="80000"/>
              </a:lnSpc>
              <a:spcBef>
                <a:spcPts val="0"/>
              </a:spcBef>
              <a:spcAft>
                <a:spcPts val="600"/>
              </a:spcAft>
            </a:pPr>
            <a:r>
              <a:rPr lang="en-US" sz="2800" dirty="0"/>
              <a:t>In general, there was a clear connection for Israel between physical conditions and its relationship with God, but these were general not absolute promises.</a:t>
            </a:r>
          </a:p>
        </p:txBody>
      </p:sp>
    </p:spTree>
    <p:extLst>
      <p:ext uri="{BB962C8B-B14F-4D97-AF65-F5344CB8AC3E}">
        <p14:creationId xmlns:p14="http://schemas.microsoft.com/office/powerpoint/2010/main" val="2801359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mp:transition xmlns:mp="http://schemas.microsoft.com/office/mac/powerpoint/2008/main" spd="med"/>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1000"/>
                                        <p:tgtEl>
                                          <p:spTgt spid="3">
                                            <p:txEl>
                                              <p:pRg st="3" end="3"/>
                                            </p:txEl>
                                          </p:spTgt>
                                        </p:tgtEl>
                                      </p:cBhvr>
                                    </p:animEffect>
                                    <p:anim calcmode="lin" valueType="num">
                                      <p:cBhvr>
                                        <p:cTn id="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4" end="4"/>
                                            </p:txEl>
                                          </p:spTgt>
                                        </p:tgtEl>
                                        <p:attrNameLst>
                                          <p:attrName>style.visibility</p:attrName>
                                        </p:attrNameLst>
                                      </p:cBhvr>
                                      <p:to>
                                        <p:strVal val="visible"/>
                                      </p:to>
                                    </p:set>
                                    <p:animEffect transition="in" filter="fade">
                                      <p:cBhvr>
                                        <p:cTn id="14" dur="1000"/>
                                        <p:tgtEl>
                                          <p:spTgt spid="3">
                                            <p:txEl>
                                              <p:pRg st="4" end="4"/>
                                            </p:txEl>
                                          </p:spTgt>
                                        </p:tgtEl>
                                      </p:cBhvr>
                                    </p:animEffect>
                                    <p:anim calcmode="lin" valueType="num">
                                      <p:cBhvr>
                                        <p:cTn id="1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F7AC53-AA55-4F49-B46B-9AA2C9EC75F1}"/>
              </a:ext>
            </a:extLst>
          </p:cNvPr>
          <p:cNvSpPr>
            <a:spLocks noGrp="1"/>
          </p:cNvSpPr>
          <p:nvPr>
            <p:ph type="title"/>
          </p:nvPr>
        </p:nvSpPr>
        <p:spPr>
          <a:xfrm>
            <a:off x="336042" y="0"/>
            <a:ext cx="6775958" cy="1693333"/>
          </a:xfrm>
        </p:spPr>
        <p:txBody>
          <a:bodyPr anchor="ctr">
            <a:normAutofit/>
          </a:bodyPr>
          <a:lstStyle/>
          <a:p>
            <a:pPr algn="ctr">
              <a:lnSpc>
                <a:spcPct val="80000"/>
              </a:lnSpc>
            </a:pPr>
            <a:r>
              <a:rPr lang="en-US" sz="5400" dirty="0"/>
              <a:t>Blessings and Curses </a:t>
            </a:r>
            <a:br>
              <a:rPr lang="en-US" sz="5400" dirty="0"/>
            </a:br>
            <a:r>
              <a:rPr lang="en-US" sz="5400" dirty="0"/>
              <a:t>of the Law of Moses </a:t>
            </a:r>
          </a:p>
        </p:txBody>
      </p:sp>
      <p:sp>
        <p:nvSpPr>
          <p:cNvPr id="3" name="Content Placeholder 2">
            <a:extLst>
              <a:ext uri="{FF2B5EF4-FFF2-40B4-BE49-F238E27FC236}">
                <a16:creationId xmlns:a16="http://schemas.microsoft.com/office/drawing/2014/main" id="{CE18E554-AFB8-B04F-A28F-A81AF12AC47B}"/>
              </a:ext>
            </a:extLst>
          </p:cNvPr>
          <p:cNvSpPr>
            <a:spLocks noGrp="1"/>
          </p:cNvSpPr>
          <p:nvPr>
            <p:ph idx="1"/>
          </p:nvPr>
        </p:nvSpPr>
        <p:spPr>
          <a:xfrm>
            <a:off x="336042" y="2069432"/>
            <a:ext cx="8469900" cy="4399768"/>
          </a:xfrm>
        </p:spPr>
        <p:txBody>
          <a:bodyPr/>
          <a:lstStyle/>
          <a:p>
            <a:pPr marL="809625" indent="-809625">
              <a:lnSpc>
                <a:spcPct val="80000"/>
              </a:lnSpc>
              <a:spcBef>
                <a:spcPts val="0"/>
              </a:spcBef>
              <a:spcAft>
                <a:spcPts val="1200"/>
              </a:spcAft>
              <a:buNone/>
            </a:pPr>
            <a:r>
              <a:rPr lang="en-US" sz="4800" dirty="0"/>
              <a:t>III. 	Practical Lessons for Today</a:t>
            </a:r>
          </a:p>
          <a:p>
            <a:pPr marL="974725" indent="-514350">
              <a:lnSpc>
                <a:spcPct val="80000"/>
              </a:lnSpc>
              <a:spcBef>
                <a:spcPts val="0"/>
              </a:spcBef>
              <a:spcAft>
                <a:spcPts val="600"/>
              </a:spcAft>
              <a:buFont typeface="+mj-lt"/>
              <a:buAutoNum type="alphaUcPeriod" startAt="2"/>
            </a:pPr>
            <a:r>
              <a:rPr lang="en-US" sz="3200" dirty="0"/>
              <a:t>The Physical Illustrates the Spiritual.</a:t>
            </a:r>
            <a:endParaRPr lang="en-US" sz="4000" dirty="0"/>
          </a:p>
          <a:p>
            <a:pPr marL="1435100" indent="-514350">
              <a:lnSpc>
                <a:spcPct val="80000"/>
              </a:lnSpc>
              <a:spcBef>
                <a:spcPts val="0"/>
              </a:spcBef>
              <a:spcAft>
                <a:spcPts val="600"/>
              </a:spcAft>
              <a:buFont typeface="+mj-lt"/>
              <a:buAutoNum type="arabicPeriod" startAt="2"/>
            </a:pPr>
            <a:r>
              <a:rPr lang="en-US" sz="2800" dirty="0"/>
              <a:t>Different Promises to Christians. </a:t>
            </a:r>
          </a:p>
          <a:p>
            <a:pPr marL="1838325" indent="-496888">
              <a:lnSpc>
                <a:spcPct val="80000"/>
              </a:lnSpc>
              <a:spcBef>
                <a:spcPts val="0"/>
              </a:spcBef>
              <a:spcAft>
                <a:spcPts val="600"/>
              </a:spcAft>
            </a:pPr>
            <a:r>
              <a:rPr lang="en-US" sz="2800" dirty="0"/>
              <a:t>“All who desire to live godly in Christ Jesus will suffer persecution” (2 Tim. 3:12).</a:t>
            </a:r>
          </a:p>
          <a:p>
            <a:pPr marL="1838325" indent="-496888">
              <a:lnSpc>
                <a:spcPct val="80000"/>
              </a:lnSpc>
              <a:spcBef>
                <a:spcPts val="0"/>
              </a:spcBef>
              <a:spcAft>
                <a:spcPts val="600"/>
              </a:spcAft>
            </a:pPr>
            <a:r>
              <a:rPr lang="en-US" sz="2800" dirty="0"/>
              <a:t>“We must through many tribulations enter the kingdom of God” (Acts 14:22b).</a:t>
            </a:r>
          </a:p>
          <a:p>
            <a:pPr marL="1838325" indent="-496888">
              <a:lnSpc>
                <a:spcPct val="80000"/>
              </a:lnSpc>
              <a:spcBef>
                <a:spcPts val="0"/>
              </a:spcBef>
              <a:spcAft>
                <a:spcPts val="600"/>
              </a:spcAft>
            </a:pPr>
            <a:r>
              <a:rPr lang="en-US" sz="2800" dirty="0"/>
              <a:t>“How hard it is for those who have riches to enter the kingdom of God!” (Luke 18:24b).</a:t>
            </a:r>
            <a:endParaRPr lang="en-US" sz="3200" dirty="0"/>
          </a:p>
        </p:txBody>
      </p:sp>
    </p:spTree>
    <p:extLst>
      <p:ext uri="{BB962C8B-B14F-4D97-AF65-F5344CB8AC3E}">
        <p14:creationId xmlns:p14="http://schemas.microsoft.com/office/powerpoint/2010/main" val="15858747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mp:transition xmlns:mp="http://schemas.microsoft.com/office/mac/powerpoint/2008/main" spd="med"/>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animEffect transition="in" filter="fade">
                                      <p:cBhvr>
                                        <p:cTn id="14" dur="1000"/>
                                        <p:tgtEl>
                                          <p:spTgt spid="3">
                                            <p:txEl>
                                              <p:pRg st="3" end="3"/>
                                            </p:txEl>
                                          </p:spTgt>
                                        </p:tgtEl>
                                      </p:cBhvr>
                                    </p:animEffect>
                                    <p:anim calcmode="lin" valueType="num">
                                      <p:cBhvr>
                                        <p:cTn id="1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fade">
                                      <p:cBhvr>
                                        <p:cTn id="28" dur="1000"/>
                                        <p:tgtEl>
                                          <p:spTgt spid="3">
                                            <p:txEl>
                                              <p:pRg st="5" end="5"/>
                                            </p:txEl>
                                          </p:spTgt>
                                        </p:tgtEl>
                                      </p:cBhvr>
                                    </p:animEffect>
                                    <p:anim calcmode="lin" valueType="num">
                                      <p:cBhvr>
                                        <p:cTn id="29"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F7AC53-AA55-4F49-B46B-9AA2C9EC75F1}"/>
              </a:ext>
            </a:extLst>
          </p:cNvPr>
          <p:cNvSpPr>
            <a:spLocks noGrp="1"/>
          </p:cNvSpPr>
          <p:nvPr>
            <p:ph type="title"/>
          </p:nvPr>
        </p:nvSpPr>
        <p:spPr>
          <a:xfrm>
            <a:off x="336042" y="0"/>
            <a:ext cx="6775958" cy="1693333"/>
          </a:xfrm>
        </p:spPr>
        <p:txBody>
          <a:bodyPr anchor="ctr">
            <a:normAutofit/>
          </a:bodyPr>
          <a:lstStyle/>
          <a:p>
            <a:pPr algn="ctr">
              <a:lnSpc>
                <a:spcPct val="80000"/>
              </a:lnSpc>
            </a:pPr>
            <a:r>
              <a:rPr lang="en-US" sz="5400" dirty="0"/>
              <a:t>Blessings and Curses </a:t>
            </a:r>
            <a:br>
              <a:rPr lang="en-US" sz="5400" dirty="0"/>
            </a:br>
            <a:r>
              <a:rPr lang="en-US" sz="5400" dirty="0"/>
              <a:t>of the Law of Moses </a:t>
            </a:r>
          </a:p>
        </p:txBody>
      </p:sp>
      <p:sp>
        <p:nvSpPr>
          <p:cNvPr id="3" name="Content Placeholder 2">
            <a:extLst>
              <a:ext uri="{FF2B5EF4-FFF2-40B4-BE49-F238E27FC236}">
                <a16:creationId xmlns:a16="http://schemas.microsoft.com/office/drawing/2014/main" id="{CE18E554-AFB8-B04F-A28F-A81AF12AC47B}"/>
              </a:ext>
            </a:extLst>
          </p:cNvPr>
          <p:cNvSpPr>
            <a:spLocks noGrp="1"/>
          </p:cNvSpPr>
          <p:nvPr>
            <p:ph idx="1"/>
          </p:nvPr>
        </p:nvSpPr>
        <p:spPr>
          <a:xfrm>
            <a:off x="336042" y="2069432"/>
            <a:ext cx="8469900" cy="4399768"/>
          </a:xfrm>
        </p:spPr>
        <p:txBody>
          <a:bodyPr/>
          <a:lstStyle/>
          <a:p>
            <a:pPr marL="809625" indent="-809625">
              <a:lnSpc>
                <a:spcPct val="80000"/>
              </a:lnSpc>
              <a:spcBef>
                <a:spcPts val="0"/>
              </a:spcBef>
              <a:spcAft>
                <a:spcPts val="1200"/>
              </a:spcAft>
              <a:buNone/>
            </a:pPr>
            <a:r>
              <a:rPr lang="en-US" sz="4800" dirty="0"/>
              <a:t>III. 	Practical Lessons for Today</a:t>
            </a:r>
          </a:p>
          <a:p>
            <a:pPr marL="974725" indent="-514350">
              <a:lnSpc>
                <a:spcPct val="80000"/>
              </a:lnSpc>
              <a:spcBef>
                <a:spcPts val="0"/>
              </a:spcBef>
              <a:spcAft>
                <a:spcPts val="600"/>
              </a:spcAft>
              <a:buFont typeface="+mj-lt"/>
              <a:buAutoNum type="alphaUcPeriod" startAt="2"/>
            </a:pPr>
            <a:r>
              <a:rPr lang="en-US" sz="3200" dirty="0"/>
              <a:t>The Physical Illustrates the Spiritual.</a:t>
            </a:r>
            <a:endParaRPr lang="en-US" sz="4000" dirty="0"/>
          </a:p>
          <a:p>
            <a:pPr marL="1435100" indent="-514350">
              <a:lnSpc>
                <a:spcPct val="80000"/>
              </a:lnSpc>
              <a:spcBef>
                <a:spcPts val="0"/>
              </a:spcBef>
              <a:spcAft>
                <a:spcPts val="600"/>
              </a:spcAft>
              <a:buFont typeface="+mj-lt"/>
              <a:buAutoNum type="arabicPeriod" startAt="2"/>
            </a:pPr>
            <a:r>
              <a:rPr lang="en-US" sz="2800" dirty="0"/>
              <a:t>Different Promises to Christians. </a:t>
            </a:r>
          </a:p>
          <a:p>
            <a:pPr marL="1838325" indent="-496888">
              <a:lnSpc>
                <a:spcPct val="80000"/>
              </a:lnSpc>
              <a:spcBef>
                <a:spcPts val="0"/>
              </a:spcBef>
              <a:spcAft>
                <a:spcPts val="600"/>
              </a:spcAft>
            </a:pPr>
            <a:r>
              <a:rPr lang="en-US" sz="2800" dirty="0"/>
              <a:t>“In the world you will have tribulation; but be of good cheer, I have overcome the world” (John 16:33b).</a:t>
            </a:r>
          </a:p>
          <a:p>
            <a:pPr marL="1838325" indent="-496888">
              <a:lnSpc>
                <a:spcPct val="80000"/>
              </a:lnSpc>
              <a:spcBef>
                <a:spcPts val="0"/>
              </a:spcBef>
              <a:spcAft>
                <a:spcPts val="600"/>
              </a:spcAft>
            </a:pPr>
            <a:r>
              <a:rPr lang="en-US" sz="2800" dirty="0"/>
              <a:t>Do not lay up treasures on earth but in heaven (Matt. 6:19-21). </a:t>
            </a:r>
          </a:p>
          <a:p>
            <a:pPr marL="1838325" indent="-496888">
              <a:lnSpc>
                <a:spcPct val="80000"/>
              </a:lnSpc>
              <a:spcBef>
                <a:spcPts val="0"/>
              </a:spcBef>
              <a:spcAft>
                <a:spcPts val="600"/>
              </a:spcAft>
            </a:pPr>
            <a:r>
              <a:rPr lang="en-US" sz="2800" dirty="0"/>
              <a:t>“Sufferings of this present time are not worthy to be compared with the glory which shall be revealed in us” (Rom. 8:18).</a:t>
            </a:r>
          </a:p>
        </p:txBody>
      </p:sp>
    </p:spTree>
    <p:extLst>
      <p:ext uri="{BB962C8B-B14F-4D97-AF65-F5344CB8AC3E}">
        <p14:creationId xmlns:p14="http://schemas.microsoft.com/office/powerpoint/2010/main" val="38147776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mp:transition xmlns:mp="http://schemas.microsoft.com/office/mac/powerpoint/2008/main" spd="med"/>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1000"/>
                                        <p:tgtEl>
                                          <p:spTgt spid="3">
                                            <p:txEl>
                                              <p:pRg st="3" end="3"/>
                                            </p:txEl>
                                          </p:spTgt>
                                        </p:tgtEl>
                                      </p:cBhvr>
                                    </p:animEffect>
                                    <p:anim calcmode="lin" valueType="num">
                                      <p:cBhvr>
                                        <p:cTn id="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4" end="4"/>
                                            </p:txEl>
                                          </p:spTgt>
                                        </p:tgtEl>
                                        <p:attrNameLst>
                                          <p:attrName>style.visibility</p:attrName>
                                        </p:attrNameLst>
                                      </p:cBhvr>
                                      <p:to>
                                        <p:strVal val="visible"/>
                                      </p:to>
                                    </p:set>
                                    <p:animEffect transition="in" filter="fade">
                                      <p:cBhvr>
                                        <p:cTn id="14" dur="1000"/>
                                        <p:tgtEl>
                                          <p:spTgt spid="3">
                                            <p:txEl>
                                              <p:pRg st="4" end="4"/>
                                            </p:txEl>
                                          </p:spTgt>
                                        </p:tgtEl>
                                      </p:cBhvr>
                                    </p:animEffect>
                                    <p:anim calcmode="lin" valueType="num">
                                      <p:cBhvr>
                                        <p:cTn id="1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fade">
                                      <p:cBhvr>
                                        <p:cTn id="21" dur="1000"/>
                                        <p:tgtEl>
                                          <p:spTgt spid="3">
                                            <p:txEl>
                                              <p:pRg st="5" end="5"/>
                                            </p:txEl>
                                          </p:spTgt>
                                        </p:tgtEl>
                                      </p:cBhvr>
                                    </p:animEffect>
                                    <p:anim calcmode="lin" valueType="num">
                                      <p:cBhvr>
                                        <p:cTn id="22"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F7AC53-AA55-4F49-B46B-9AA2C9EC75F1}"/>
              </a:ext>
            </a:extLst>
          </p:cNvPr>
          <p:cNvSpPr>
            <a:spLocks noGrp="1"/>
          </p:cNvSpPr>
          <p:nvPr>
            <p:ph type="title"/>
          </p:nvPr>
        </p:nvSpPr>
        <p:spPr>
          <a:xfrm>
            <a:off x="336042" y="0"/>
            <a:ext cx="6775958" cy="1693333"/>
          </a:xfrm>
        </p:spPr>
        <p:txBody>
          <a:bodyPr anchor="ctr">
            <a:normAutofit/>
          </a:bodyPr>
          <a:lstStyle/>
          <a:p>
            <a:pPr algn="ctr">
              <a:lnSpc>
                <a:spcPct val="80000"/>
              </a:lnSpc>
            </a:pPr>
            <a:r>
              <a:rPr lang="en-US" sz="5400" dirty="0"/>
              <a:t>Blessings and Curses </a:t>
            </a:r>
            <a:br>
              <a:rPr lang="en-US" sz="5400" dirty="0"/>
            </a:br>
            <a:r>
              <a:rPr lang="en-US" sz="5400" dirty="0"/>
              <a:t>of the Law of Moses </a:t>
            </a:r>
          </a:p>
        </p:txBody>
      </p:sp>
      <p:sp>
        <p:nvSpPr>
          <p:cNvPr id="3" name="Content Placeholder 2">
            <a:extLst>
              <a:ext uri="{FF2B5EF4-FFF2-40B4-BE49-F238E27FC236}">
                <a16:creationId xmlns:a16="http://schemas.microsoft.com/office/drawing/2014/main" id="{CE18E554-AFB8-B04F-A28F-A81AF12AC47B}"/>
              </a:ext>
            </a:extLst>
          </p:cNvPr>
          <p:cNvSpPr>
            <a:spLocks noGrp="1"/>
          </p:cNvSpPr>
          <p:nvPr>
            <p:ph idx="1"/>
          </p:nvPr>
        </p:nvSpPr>
        <p:spPr>
          <a:xfrm>
            <a:off x="336042" y="2069432"/>
            <a:ext cx="8469900" cy="4399768"/>
          </a:xfrm>
        </p:spPr>
        <p:txBody>
          <a:bodyPr/>
          <a:lstStyle/>
          <a:p>
            <a:pPr marL="809625" indent="-809625">
              <a:lnSpc>
                <a:spcPct val="80000"/>
              </a:lnSpc>
              <a:spcBef>
                <a:spcPts val="0"/>
              </a:spcBef>
              <a:spcAft>
                <a:spcPts val="1200"/>
              </a:spcAft>
              <a:buNone/>
            </a:pPr>
            <a:r>
              <a:rPr lang="en-US" sz="4800" dirty="0"/>
              <a:t>III. 	Practical Lessons for Today</a:t>
            </a:r>
          </a:p>
          <a:p>
            <a:pPr marL="974725" indent="-514350">
              <a:lnSpc>
                <a:spcPct val="80000"/>
              </a:lnSpc>
              <a:spcBef>
                <a:spcPts val="0"/>
              </a:spcBef>
              <a:spcAft>
                <a:spcPts val="600"/>
              </a:spcAft>
              <a:buFont typeface="+mj-lt"/>
              <a:buAutoNum type="alphaUcPeriod" startAt="2"/>
            </a:pPr>
            <a:r>
              <a:rPr lang="en-US" sz="3200" dirty="0"/>
              <a:t>The Physical Illustrates the Spiritual.</a:t>
            </a:r>
            <a:endParaRPr lang="en-US" sz="4000" dirty="0"/>
          </a:p>
          <a:p>
            <a:pPr marL="1435100" indent="-514350">
              <a:lnSpc>
                <a:spcPct val="80000"/>
              </a:lnSpc>
              <a:spcBef>
                <a:spcPts val="0"/>
              </a:spcBef>
              <a:spcAft>
                <a:spcPts val="600"/>
              </a:spcAft>
              <a:buFont typeface="+mj-lt"/>
              <a:buAutoNum type="arabicPeriod" startAt="2"/>
            </a:pPr>
            <a:r>
              <a:rPr lang="en-US" sz="2800" dirty="0"/>
              <a:t>Different Promises to Christians. </a:t>
            </a:r>
          </a:p>
          <a:p>
            <a:pPr marL="1838325" indent="-496888">
              <a:lnSpc>
                <a:spcPct val="80000"/>
              </a:lnSpc>
              <a:spcBef>
                <a:spcPts val="0"/>
              </a:spcBef>
              <a:spcAft>
                <a:spcPts val="600"/>
              </a:spcAft>
            </a:pPr>
            <a:r>
              <a:rPr lang="en-US" sz="2800" dirty="0"/>
              <a:t>In Christ, physical prosperity  = faithfulness, nor tribulation = unfaithfulness.</a:t>
            </a:r>
          </a:p>
          <a:p>
            <a:pPr marL="1838325" indent="-496888">
              <a:lnSpc>
                <a:spcPct val="80000"/>
              </a:lnSpc>
              <a:spcBef>
                <a:spcPts val="0"/>
              </a:spcBef>
              <a:spcAft>
                <a:spcPts val="600"/>
              </a:spcAft>
            </a:pPr>
            <a:r>
              <a:rPr lang="en-US" sz="2800" dirty="0"/>
              <a:t>Hope for a future spiritual prosperity and deliverance become the Christian’s focus.</a:t>
            </a:r>
          </a:p>
          <a:p>
            <a:pPr marL="1838325" indent="-496888">
              <a:lnSpc>
                <a:spcPct val="80000"/>
              </a:lnSpc>
              <a:spcBef>
                <a:spcPts val="0"/>
              </a:spcBef>
              <a:spcAft>
                <a:spcPts val="600"/>
              </a:spcAft>
            </a:pPr>
            <a:r>
              <a:rPr lang="en-US" sz="2800" dirty="0"/>
              <a:t>God’s faithfulness in OT physical promises typifies and validates His trustworthiness in spiritual promises made to Christians (cf. 2 Pet. 2:4-9)</a:t>
            </a:r>
          </a:p>
        </p:txBody>
      </p:sp>
    </p:spTree>
    <p:extLst>
      <p:ext uri="{BB962C8B-B14F-4D97-AF65-F5344CB8AC3E}">
        <p14:creationId xmlns:p14="http://schemas.microsoft.com/office/powerpoint/2010/main" val="26232391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mp:transition xmlns:mp="http://schemas.microsoft.com/office/mac/powerpoint/2008/main" spd="med"/>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1000"/>
                                        <p:tgtEl>
                                          <p:spTgt spid="3">
                                            <p:txEl>
                                              <p:pRg st="3" end="3"/>
                                            </p:txEl>
                                          </p:spTgt>
                                        </p:tgtEl>
                                      </p:cBhvr>
                                    </p:animEffect>
                                    <p:anim calcmode="lin" valueType="num">
                                      <p:cBhvr>
                                        <p:cTn id="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4" end="4"/>
                                            </p:txEl>
                                          </p:spTgt>
                                        </p:tgtEl>
                                        <p:attrNameLst>
                                          <p:attrName>style.visibility</p:attrName>
                                        </p:attrNameLst>
                                      </p:cBhvr>
                                      <p:to>
                                        <p:strVal val="visible"/>
                                      </p:to>
                                    </p:set>
                                    <p:animEffect transition="in" filter="fade">
                                      <p:cBhvr>
                                        <p:cTn id="14" dur="1000"/>
                                        <p:tgtEl>
                                          <p:spTgt spid="3">
                                            <p:txEl>
                                              <p:pRg st="4" end="4"/>
                                            </p:txEl>
                                          </p:spTgt>
                                        </p:tgtEl>
                                      </p:cBhvr>
                                    </p:animEffect>
                                    <p:anim calcmode="lin" valueType="num">
                                      <p:cBhvr>
                                        <p:cTn id="1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fade">
                                      <p:cBhvr>
                                        <p:cTn id="21" dur="1000"/>
                                        <p:tgtEl>
                                          <p:spTgt spid="3">
                                            <p:txEl>
                                              <p:pRg st="5" end="5"/>
                                            </p:txEl>
                                          </p:spTgt>
                                        </p:tgtEl>
                                      </p:cBhvr>
                                    </p:animEffect>
                                    <p:anim calcmode="lin" valueType="num">
                                      <p:cBhvr>
                                        <p:cTn id="22"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F7AC53-AA55-4F49-B46B-9AA2C9EC75F1}"/>
              </a:ext>
            </a:extLst>
          </p:cNvPr>
          <p:cNvSpPr>
            <a:spLocks noGrp="1"/>
          </p:cNvSpPr>
          <p:nvPr>
            <p:ph type="title"/>
          </p:nvPr>
        </p:nvSpPr>
        <p:spPr>
          <a:xfrm>
            <a:off x="336042" y="0"/>
            <a:ext cx="6775958" cy="1693333"/>
          </a:xfrm>
        </p:spPr>
        <p:txBody>
          <a:bodyPr anchor="ctr">
            <a:normAutofit/>
          </a:bodyPr>
          <a:lstStyle/>
          <a:p>
            <a:pPr algn="ctr">
              <a:lnSpc>
                <a:spcPct val="80000"/>
              </a:lnSpc>
            </a:pPr>
            <a:r>
              <a:rPr lang="en-US" sz="5400" dirty="0"/>
              <a:t>Blessings and Curses </a:t>
            </a:r>
            <a:br>
              <a:rPr lang="en-US" sz="5400" dirty="0"/>
            </a:br>
            <a:r>
              <a:rPr lang="en-US" sz="5400" dirty="0"/>
              <a:t>of the Law of Moses </a:t>
            </a:r>
          </a:p>
        </p:txBody>
      </p:sp>
      <p:sp>
        <p:nvSpPr>
          <p:cNvPr id="3" name="Content Placeholder 2">
            <a:extLst>
              <a:ext uri="{FF2B5EF4-FFF2-40B4-BE49-F238E27FC236}">
                <a16:creationId xmlns:a16="http://schemas.microsoft.com/office/drawing/2014/main" id="{CE18E554-AFB8-B04F-A28F-A81AF12AC47B}"/>
              </a:ext>
            </a:extLst>
          </p:cNvPr>
          <p:cNvSpPr>
            <a:spLocks noGrp="1"/>
          </p:cNvSpPr>
          <p:nvPr>
            <p:ph idx="1"/>
          </p:nvPr>
        </p:nvSpPr>
        <p:spPr>
          <a:xfrm>
            <a:off x="336042" y="2069432"/>
            <a:ext cx="8469900" cy="4399768"/>
          </a:xfrm>
        </p:spPr>
        <p:txBody>
          <a:bodyPr/>
          <a:lstStyle/>
          <a:p>
            <a:pPr marL="809625" indent="-809625">
              <a:lnSpc>
                <a:spcPct val="80000"/>
              </a:lnSpc>
              <a:spcBef>
                <a:spcPts val="0"/>
              </a:spcBef>
              <a:spcAft>
                <a:spcPts val="1200"/>
              </a:spcAft>
              <a:buNone/>
            </a:pPr>
            <a:r>
              <a:rPr lang="en-US" sz="4800" dirty="0"/>
              <a:t>III. 	Practical Lessons for Today</a:t>
            </a:r>
          </a:p>
          <a:p>
            <a:pPr marL="974725" indent="-514350">
              <a:lnSpc>
                <a:spcPct val="80000"/>
              </a:lnSpc>
              <a:spcBef>
                <a:spcPts val="0"/>
              </a:spcBef>
              <a:spcAft>
                <a:spcPts val="600"/>
              </a:spcAft>
              <a:buFont typeface="+mj-lt"/>
              <a:buAutoNum type="alphaUcPeriod" startAt="2"/>
            </a:pPr>
            <a:r>
              <a:rPr lang="en-US" sz="3200" dirty="0"/>
              <a:t>The Physical Illustrates the Spiritual.</a:t>
            </a:r>
            <a:endParaRPr lang="en-US" sz="4000" dirty="0"/>
          </a:p>
          <a:p>
            <a:pPr marL="1435100" indent="-514350">
              <a:lnSpc>
                <a:spcPct val="80000"/>
              </a:lnSpc>
              <a:spcBef>
                <a:spcPts val="0"/>
              </a:spcBef>
              <a:spcAft>
                <a:spcPts val="600"/>
              </a:spcAft>
              <a:buFont typeface="+mj-lt"/>
              <a:buAutoNum type="arabicPeriod" startAt="3"/>
            </a:pPr>
            <a:r>
              <a:rPr lang="en-US" sz="2800" dirty="0"/>
              <a:t>A Covenant (or Gospel) of Prosperity? </a:t>
            </a:r>
          </a:p>
          <a:p>
            <a:pPr marL="1838325" indent="-496888">
              <a:lnSpc>
                <a:spcPct val="80000"/>
              </a:lnSpc>
              <a:spcBef>
                <a:spcPts val="0"/>
              </a:spcBef>
              <a:spcAft>
                <a:spcPts val="600"/>
              </a:spcAft>
            </a:pPr>
            <a:r>
              <a:rPr lang="en-US" sz="2800" dirty="0"/>
              <a:t>“All too quickly do prosperity gospel preachers link Paul’s statement in Galatians 3:13—‘Christ has redeemed us from the curse of the law’—with the curses mentioned in Deuteronomy 28:15—68—which include sickness, poverty, and death.” </a:t>
            </a:r>
          </a:p>
          <a:p>
            <a:pPr marL="1341437" indent="0" algn="r">
              <a:lnSpc>
                <a:spcPct val="80000"/>
              </a:lnSpc>
              <a:spcBef>
                <a:spcPts val="0"/>
              </a:spcBef>
              <a:spcAft>
                <a:spcPts val="600"/>
              </a:spcAft>
              <a:buNone/>
            </a:pPr>
            <a:r>
              <a:rPr lang="en-US" sz="2000" dirty="0"/>
              <a:t>Kaiser, Walter C., Jr. “Old Testament Promises of Material Blessings and the Contemporary Believer.” Trinity Journal 9 (Fall, 1988) 165</a:t>
            </a:r>
            <a:r>
              <a:rPr lang="en-US" sz="2400" dirty="0"/>
              <a:t>.</a:t>
            </a:r>
            <a:endParaRPr lang="en-US" sz="3200" dirty="0"/>
          </a:p>
        </p:txBody>
      </p:sp>
    </p:spTree>
    <p:extLst>
      <p:ext uri="{BB962C8B-B14F-4D97-AF65-F5344CB8AC3E}">
        <p14:creationId xmlns:p14="http://schemas.microsoft.com/office/powerpoint/2010/main" val="16642329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mp:transition xmlns:mp="http://schemas.microsoft.com/office/mac/powerpoint/2008/main" spd="med"/>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animEffect transition="in" filter="fade">
                                      <p:cBhvr>
                                        <p:cTn id="14" dur="1000"/>
                                        <p:tgtEl>
                                          <p:spTgt spid="3">
                                            <p:txEl>
                                              <p:pRg st="3" end="3"/>
                                            </p:txEl>
                                          </p:spTgt>
                                        </p:tgtEl>
                                      </p:cBhvr>
                                    </p:animEffect>
                                    <p:anim calcmode="lin" valueType="num">
                                      <p:cBhvr>
                                        <p:cTn id="1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3" end="3"/>
                                            </p:txEl>
                                          </p:spTgt>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1000"/>
                                        <p:tgtEl>
                                          <p:spTgt spid="3">
                                            <p:txEl>
                                              <p:pRg st="4" end="4"/>
                                            </p:txEl>
                                          </p:spTgt>
                                        </p:tgtEl>
                                      </p:cBhvr>
                                    </p:animEffect>
                                    <p:anim calcmode="lin" valueType="num">
                                      <p:cBhvr>
                                        <p:cTn id="20"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F7AC53-AA55-4F49-B46B-9AA2C9EC75F1}"/>
              </a:ext>
            </a:extLst>
          </p:cNvPr>
          <p:cNvSpPr>
            <a:spLocks noGrp="1"/>
          </p:cNvSpPr>
          <p:nvPr>
            <p:ph type="title"/>
          </p:nvPr>
        </p:nvSpPr>
        <p:spPr>
          <a:xfrm>
            <a:off x="336042" y="0"/>
            <a:ext cx="6775958" cy="1693333"/>
          </a:xfrm>
        </p:spPr>
        <p:txBody>
          <a:bodyPr anchor="ctr">
            <a:normAutofit/>
          </a:bodyPr>
          <a:lstStyle/>
          <a:p>
            <a:pPr algn="ctr">
              <a:lnSpc>
                <a:spcPct val="80000"/>
              </a:lnSpc>
            </a:pPr>
            <a:r>
              <a:rPr lang="en-US" sz="5400" dirty="0"/>
              <a:t>Blessings and Curses </a:t>
            </a:r>
            <a:br>
              <a:rPr lang="en-US" sz="5400" dirty="0"/>
            </a:br>
            <a:r>
              <a:rPr lang="en-US" sz="5400" dirty="0"/>
              <a:t>of the Law of Moses </a:t>
            </a:r>
          </a:p>
        </p:txBody>
      </p:sp>
      <p:sp>
        <p:nvSpPr>
          <p:cNvPr id="3" name="Content Placeholder 2">
            <a:extLst>
              <a:ext uri="{FF2B5EF4-FFF2-40B4-BE49-F238E27FC236}">
                <a16:creationId xmlns:a16="http://schemas.microsoft.com/office/drawing/2014/main" id="{CE18E554-AFB8-B04F-A28F-A81AF12AC47B}"/>
              </a:ext>
            </a:extLst>
          </p:cNvPr>
          <p:cNvSpPr>
            <a:spLocks noGrp="1"/>
          </p:cNvSpPr>
          <p:nvPr>
            <p:ph idx="1"/>
          </p:nvPr>
        </p:nvSpPr>
        <p:spPr>
          <a:xfrm>
            <a:off x="336042" y="2069432"/>
            <a:ext cx="8469900" cy="4399768"/>
          </a:xfrm>
        </p:spPr>
        <p:txBody>
          <a:bodyPr/>
          <a:lstStyle/>
          <a:p>
            <a:pPr marL="809625" indent="-809625">
              <a:lnSpc>
                <a:spcPct val="80000"/>
              </a:lnSpc>
              <a:spcBef>
                <a:spcPts val="0"/>
              </a:spcBef>
              <a:spcAft>
                <a:spcPts val="1200"/>
              </a:spcAft>
              <a:buNone/>
            </a:pPr>
            <a:r>
              <a:rPr lang="en-US" sz="4800" dirty="0"/>
              <a:t>III. 	Practical Lessons for Today</a:t>
            </a:r>
          </a:p>
          <a:p>
            <a:pPr marL="974725" indent="-514350">
              <a:lnSpc>
                <a:spcPct val="80000"/>
              </a:lnSpc>
              <a:spcBef>
                <a:spcPts val="0"/>
              </a:spcBef>
              <a:spcAft>
                <a:spcPts val="600"/>
              </a:spcAft>
              <a:buFont typeface="+mj-lt"/>
              <a:buAutoNum type="alphaUcPeriod" startAt="2"/>
            </a:pPr>
            <a:r>
              <a:rPr lang="en-US" sz="3200" dirty="0"/>
              <a:t>The Physical Illustrates the Spiritual.</a:t>
            </a:r>
            <a:endParaRPr lang="en-US" sz="4000" dirty="0"/>
          </a:p>
          <a:p>
            <a:pPr marL="1435100" indent="-514350">
              <a:lnSpc>
                <a:spcPct val="80000"/>
              </a:lnSpc>
              <a:spcBef>
                <a:spcPts val="0"/>
              </a:spcBef>
              <a:spcAft>
                <a:spcPts val="600"/>
              </a:spcAft>
              <a:buFont typeface="+mj-lt"/>
              <a:buAutoNum type="arabicPeriod" startAt="3"/>
            </a:pPr>
            <a:r>
              <a:rPr lang="en-US" sz="2800" dirty="0"/>
              <a:t>A Covenant (or Gospel) of Prosperity? </a:t>
            </a:r>
          </a:p>
          <a:p>
            <a:pPr marL="1838325" indent="-496888">
              <a:lnSpc>
                <a:spcPct val="80000"/>
              </a:lnSpc>
              <a:spcBef>
                <a:spcPts val="0"/>
              </a:spcBef>
              <a:spcAft>
                <a:spcPts val="600"/>
              </a:spcAft>
            </a:pPr>
            <a:r>
              <a:rPr lang="en-US" sz="2800" dirty="0"/>
              <a:t>Ignores the fact that even in the Mosaic Age these promises were not absolute—faithful servants of God got sick and the poor were faithful to God.</a:t>
            </a:r>
          </a:p>
          <a:p>
            <a:pPr marL="1838325" indent="-496888">
              <a:lnSpc>
                <a:spcPct val="80000"/>
              </a:lnSpc>
              <a:spcBef>
                <a:spcPts val="0"/>
              </a:spcBef>
              <a:spcAft>
                <a:spcPts val="600"/>
              </a:spcAft>
            </a:pPr>
            <a:r>
              <a:rPr lang="en-US" sz="2800" dirty="0"/>
              <a:t>Generally true—serving God makes life better, OT promises were specific to national Israel—illustrate God’s faithfulness to fulfil spiritual promises to believers now.</a:t>
            </a:r>
          </a:p>
        </p:txBody>
      </p:sp>
    </p:spTree>
    <p:extLst>
      <p:ext uri="{BB962C8B-B14F-4D97-AF65-F5344CB8AC3E}">
        <p14:creationId xmlns:p14="http://schemas.microsoft.com/office/powerpoint/2010/main" val="14619257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mp:transition xmlns:mp="http://schemas.microsoft.com/office/mac/powerpoint/2008/main" spd="med"/>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1000"/>
                                        <p:tgtEl>
                                          <p:spTgt spid="3">
                                            <p:txEl>
                                              <p:pRg st="3" end="3"/>
                                            </p:txEl>
                                          </p:spTgt>
                                        </p:tgtEl>
                                      </p:cBhvr>
                                    </p:animEffect>
                                    <p:anim calcmode="lin" valueType="num">
                                      <p:cBhvr>
                                        <p:cTn id="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4" end="4"/>
                                            </p:txEl>
                                          </p:spTgt>
                                        </p:tgtEl>
                                        <p:attrNameLst>
                                          <p:attrName>style.visibility</p:attrName>
                                        </p:attrNameLst>
                                      </p:cBhvr>
                                      <p:to>
                                        <p:strVal val="visible"/>
                                      </p:to>
                                    </p:set>
                                    <p:animEffect transition="in" filter="fade">
                                      <p:cBhvr>
                                        <p:cTn id="14" dur="1000"/>
                                        <p:tgtEl>
                                          <p:spTgt spid="3">
                                            <p:txEl>
                                              <p:pRg st="4" end="4"/>
                                            </p:txEl>
                                          </p:spTgt>
                                        </p:tgtEl>
                                      </p:cBhvr>
                                    </p:animEffect>
                                    <p:anim calcmode="lin" valueType="num">
                                      <p:cBhvr>
                                        <p:cTn id="1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F7AC53-AA55-4F49-B46B-9AA2C9EC75F1}"/>
              </a:ext>
            </a:extLst>
          </p:cNvPr>
          <p:cNvSpPr>
            <a:spLocks noGrp="1"/>
          </p:cNvSpPr>
          <p:nvPr>
            <p:ph type="title"/>
          </p:nvPr>
        </p:nvSpPr>
        <p:spPr>
          <a:xfrm>
            <a:off x="336042" y="0"/>
            <a:ext cx="6775958" cy="1693333"/>
          </a:xfrm>
        </p:spPr>
        <p:txBody>
          <a:bodyPr anchor="ctr">
            <a:normAutofit/>
          </a:bodyPr>
          <a:lstStyle/>
          <a:p>
            <a:pPr algn="ctr">
              <a:lnSpc>
                <a:spcPct val="80000"/>
              </a:lnSpc>
            </a:pPr>
            <a:r>
              <a:rPr lang="en-US" sz="5400" dirty="0"/>
              <a:t>Blessings and Curses </a:t>
            </a:r>
            <a:br>
              <a:rPr lang="en-US" sz="5400" dirty="0"/>
            </a:br>
            <a:r>
              <a:rPr lang="en-US" sz="5400" dirty="0"/>
              <a:t>of the Law of Moses </a:t>
            </a:r>
          </a:p>
        </p:txBody>
      </p:sp>
      <p:sp>
        <p:nvSpPr>
          <p:cNvPr id="3" name="Content Placeholder 2">
            <a:extLst>
              <a:ext uri="{FF2B5EF4-FFF2-40B4-BE49-F238E27FC236}">
                <a16:creationId xmlns:a16="http://schemas.microsoft.com/office/drawing/2014/main" id="{CE18E554-AFB8-B04F-A28F-A81AF12AC47B}"/>
              </a:ext>
            </a:extLst>
          </p:cNvPr>
          <p:cNvSpPr>
            <a:spLocks noGrp="1"/>
          </p:cNvSpPr>
          <p:nvPr>
            <p:ph idx="1"/>
          </p:nvPr>
        </p:nvSpPr>
        <p:spPr>
          <a:xfrm>
            <a:off x="336042" y="2069432"/>
            <a:ext cx="8469900" cy="4399768"/>
          </a:xfrm>
        </p:spPr>
        <p:txBody>
          <a:bodyPr/>
          <a:lstStyle/>
          <a:p>
            <a:pPr marL="809625" indent="-809625">
              <a:lnSpc>
                <a:spcPct val="80000"/>
              </a:lnSpc>
              <a:spcBef>
                <a:spcPts val="0"/>
              </a:spcBef>
              <a:spcAft>
                <a:spcPts val="1200"/>
              </a:spcAft>
              <a:buNone/>
            </a:pPr>
            <a:r>
              <a:rPr lang="en-US" sz="4800" dirty="0"/>
              <a:t>III. 	Practical Lessons for Today</a:t>
            </a:r>
          </a:p>
          <a:p>
            <a:pPr marL="974725" indent="-514350">
              <a:lnSpc>
                <a:spcPct val="80000"/>
              </a:lnSpc>
              <a:spcBef>
                <a:spcPts val="0"/>
              </a:spcBef>
              <a:spcAft>
                <a:spcPts val="600"/>
              </a:spcAft>
              <a:buFont typeface="+mj-lt"/>
              <a:buAutoNum type="alphaUcPeriod" startAt="3"/>
            </a:pPr>
            <a:r>
              <a:rPr lang="en-US" sz="3200" dirty="0"/>
              <a:t>There Are Consequences to Sin.</a:t>
            </a:r>
            <a:endParaRPr lang="en-US" sz="4000" dirty="0"/>
          </a:p>
          <a:p>
            <a:pPr marL="1435100" indent="-514350">
              <a:lnSpc>
                <a:spcPct val="80000"/>
              </a:lnSpc>
              <a:spcBef>
                <a:spcPts val="0"/>
              </a:spcBef>
              <a:spcAft>
                <a:spcPts val="600"/>
              </a:spcAft>
              <a:buAutoNum type="arabicPeriod"/>
            </a:pPr>
            <a:r>
              <a:rPr lang="en-US" sz="2800" dirty="0"/>
              <a:t>“Your sin will find you out” (Num. 32:23). </a:t>
            </a:r>
          </a:p>
          <a:p>
            <a:pPr marL="1838325" indent="-496888">
              <a:lnSpc>
                <a:spcPct val="80000"/>
              </a:lnSpc>
              <a:spcBef>
                <a:spcPts val="0"/>
              </a:spcBef>
              <a:spcAft>
                <a:spcPts val="600"/>
              </a:spcAft>
            </a:pPr>
            <a:r>
              <a:rPr lang="en-US" sz="2800" dirty="0"/>
              <a:t>Life and Death Issues (Deut. 30:19-20)</a:t>
            </a:r>
            <a:r>
              <a:rPr lang="en-US" sz="3200" dirty="0"/>
              <a:t>.</a:t>
            </a:r>
          </a:p>
          <a:p>
            <a:pPr marL="1339850" indent="-420688">
              <a:lnSpc>
                <a:spcPct val="80000"/>
              </a:lnSpc>
              <a:spcBef>
                <a:spcPts val="0"/>
              </a:spcBef>
              <a:spcAft>
                <a:spcPts val="600"/>
              </a:spcAft>
              <a:buNone/>
            </a:pPr>
            <a:r>
              <a:rPr lang="en-US" sz="2800" dirty="0"/>
              <a:t>2.	The Gospel is Life and Death (Matt. 7:13-14).</a:t>
            </a:r>
          </a:p>
          <a:p>
            <a:pPr marL="1433512" indent="-514350">
              <a:lnSpc>
                <a:spcPct val="80000"/>
              </a:lnSpc>
              <a:spcBef>
                <a:spcPts val="0"/>
              </a:spcBef>
              <a:spcAft>
                <a:spcPts val="600"/>
              </a:spcAft>
              <a:buAutoNum type="arabicPeriod" startAt="3"/>
            </a:pPr>
            <a:r>
              <a:rPr lang="en-US" sz="2800" dirty="0"/>
              <a:t>Why articulated in such detail? </a:t>
            </a:r>
          </a:p>
          <a:p>
            <a:pPr marL="1838325" indent="-525463">
              <a:lnSpc>
                <a:spcPct val="80000"/>
              </a:lnSpc>
              <a:spcBef>
                <a:spcPts val="0"/>
              </a:spcBef>
              <a:spcAft>
                <a:spcPts val="600"/>
              </a:spcAft>
            </a:pPr>
            <a:r>
              <a:rPr lang="en-US" sz="2800" dirty="0"/>
              <a:t>High School Driver’s Education.</a:t>
            </a:r>
          </a:p>
          <a:p>
            <a:pPr marL="1838325" indent="-525463">
              <a:lnSpc>
                <a:spcPct val="80000"/>
              </a:lnSpc>
              <a:spcBef>
                <a:spcPts val="0"/>
              </a:spcBef>
              <a:spcAft>
                <a:spcPts val="600"/>
              </a:spcAft>
            </a:pPr>
            <a:r>
              <a:rPr lang="en-US" sz="2800" dirty="0"/>
              <a:t>Fear not the only motivation to faithfulness, these texts show the important role it should play (Gal. 3:24-25; Heb. 8:5).</a:t>
            </a:r>
          </a:p>
        </p:txBody>
      </p:sp>
    </p:spTree>
    <p:extLst>
      <p:ext uri="{BB962C8B-B14F-4D97-AF65-F5344CB8AC3E}">
        <p14:creationId xmlns:p14="http://schemas.microsoft.com/office/powerpoint/2010/main" val="39678695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mp:transition xmlns:mp="http://schemas.microsoft.com/office/mac/powerpoint/2008/main" spd="med"/>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fade">
                                      <p:cBhvr>
                                        <p:cTn id="35" dur="1000"/>
                                        <p:tgtEl>
                                          <p:spTgt spid="3">
                                            <p:txEl>
                                              <p:pRg st="5" end="5"/>
                                            </p:txEl>
                                          </p:spTgt>
                                        </p:tgtEl>
                                      </p:cBhvr>
                                    </p:animEffect>
                                    <p:anim calcmode="lin" valueType="num">
                                      <p:cBhvr>
                                        <p:cTn id="36"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fade">
                                      <p:cBhvr>
                                        <p:cTn id="42" dur="1000"/>
                                        <p:tgtEl>
                                          <p:spTgt spid="3">
                                            <p:txEl>
                                              <p:pRg st="6" end="6"/>
                                            </p:txEl>
                                          </p:spTgt>
                                        </p:tgtEl>
                                      </p:cBhvr>
                                    </p:animEffect>
                                    <p:anim calcmode="lin" valueType="num">
                                      <p:cBhvr>
                                        <p:cTn id="43"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Effect transition="in" filter="fade">
                                      <p:cBhvr>
                                        <p:cTn id="49" dur="1000"/>
                                        <p:tgtEl>
                                          <p:spTgt spid="3">
                                            <p:txEl>
                                              <p:pRg st="7" end="7"/>
                                            </p:txEl>
                                          </p:spTgt>
                                        </p:tgtEl>
                                      </p:cBhvr>
                                    </p:animEffect>
                                    <p:anim calcmode="lin" valueType="num">
                                      <p:cBhvr>
                                        <p:cTn id="50"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F7AC53-AA55-4F49-B46B-9AA2C9EC75F1}"/>
              </a:ext>
            </a:extLst>
          </p:cNvPr>
          <p:cNvSpPr>
            <a:spLocks noGrp="1"/>
          </p:cNvSpPr>
          <p:nvPr>
            <p:ph type="title"/>
          </p:nvPr>
        </p:nvSpPr>
        <p:spPr>
          <a:xfrm>
            <a:off x="336042" y="0"/>
            <a:ext cx="6775958" cy="1693333"/>
          </a:xfrm>
        </p:spPr>
        <p:txBody>
          <a:bodyPr anchor="ctr">
            <a:normAutofit/>
          </a:bodyPr>
          <a:lstStyle/>
          <a:p>
            <a:pPr algn="ctr">
              <a:lnSpc>
                <a:spcPct val="80000"/>
              </a:lnSpc>
            </a:pPr>
            <a:r>
              <a:rPr lang="en-US" sz="5400" dirty="0"/>
              <a:t>Blessings and Curses </a:t>
            </a:r>
            <a:br>
              <a:rPr lang="en-US" sz="5400" dirty="0"/>
            </a:br>
            <a:r>
              <a:rPr lang="en-US" sz="5400" dirty="0"/>
              <a:t>of the Law of Moses </a:t>
            </a:r>
          </a:p>
        </p:txBody>
      </p:sp>
      <p:sp>
        <p:nvSpPr>
          <p:cNvPr id="3" name="Content Placeholder 2">
            <a:extLst>
              <a:ext uri="{FF2B5EF4-FFF2-40B4-BE49-F238E27FC236}">
                <a16:creationId xmlns:a16="http://schemas.microsoft.com/office/drawing/2014/main" id="{CE18E554-AFB8-B04F-A28F-A81AF12AC47B}"/>
              </a:ext>
            </a:extLst>
          </p:cNvPr>
          <p:cNvSpPr>
            <a:spLocks noGrp="1"/>
          </p:cNvSpPr>
          <p:nvPr>
            <p:ph idx="1"/>
          </p:nvPr>
        </p:nvSpPr>
        <p:spPr>
          <a:xfrm>
            <a:off x="336042" y="2069432"/>
            <a:ext cx="8469900" cy="4399768"/>
          </a:xfrm>
        </p:spPr>
        <p:txBody>
          <a:bodyPr/>
          <a:lstStyle/>
          <a:p>
            <a:pPr marL="460375" indent="-460375">
              <a:lnSpc>
                <a:spcPct val="80000"/>
              </a:lnSpc>
              <a:spcBef>
                <a:spcPts val="0"/>
              </a:spcBef>
              <a:spcAft>
                <a:spcPts val="1200"/>
              </a:spcAft>
              <a:buNone/>
            </a:pPr>
            <a:r>
              <a:rPr lang="en-US" sz="4800" dirty="0"/>
              <a:t>I. 	The Text: Blessings and Curses</a:t>
            </a:r>
          </a:p>
          <a:p>
            <a:pPr marL="920750" indent="-460375">
              <a:lnSpc>
                <a:spcPct val="80000"/>
              </a:lnSpc>
              <a:spcBef>
                <a:spcPts val="0"/>
              </a:spcBef>
              <a:spcAft>
                <a:spcPts val="600"/>
              </a:spcAft>
              <a:buNone/>
            </a:pPr>
            <a:r>
              <a:rPr lang="en-US" sz="3200" dirty="0"/>
              <a:t>C.	Elaboration on Blessings and Curses.</a:t>
            </a:r>
          </a:p>
          <a:p>
            <a:pPr marL="1381125" indent="-460375">
              <a:lnSpc>
                <a:spcPct val="80000"/>
              </a:lnSpc>
              <a:spcBef>
                <a:spcPts val="0"/>
              </a:spcBef>
              <a:spcAft>
                <a:spcPts val="600"/>
              </a:spcAft>
              <a:buNone/>
            </a:pPr>
            <a:r>
              <a:rPr lang="en-US" sz="3200" dirty="0"/>
              <a:t>1.	Blessings elaborated (Deut. 28:1-14).  </a:t>
            </a:r>
          </a:p>
          <a:p>
            <a:pPr marL="1381125" indent="-460375">
              <a:lnSpc>
                <a:spcPct val="80000"/>
              </a:lnSpc>
              <a:spcBef>
                <a:spcPts val="0"/>
              </a:spcBef>
              <a:spcAft>
                <a:spcPts val="600"/>
              </a:spcAft>
              <a:buNone/>
            </a:pPr>
            <a:r>
              <a:rPr lang="en-US" sz="3200" dirty="0"/>
              <a:t>2.	Curses elaborated (Deut. 28:15-68).</a:t>
            </a:r>
          </a:p>
          <a:p>
            <a:pPr marL="1381125" indent="0">
              <a:lnSpc>
                <a:spcPct val="80000"/>
              </a:lnSpc>
              <a:spcBef>
                <a:spcPts val="0"/>
              </a:spcBef>
              <a:spcAft>
                <a:spcPts val="600"/>
              </a:spcAft>
              <a:buNone/>
            </a:pPr>
            <a:r>
              <a:rPr lang="en-US" sz="3200" dirty="0"/>
              <a:t>Jews read this section together with Leviticus 26:14-45, calling it the </a:t>
            </a:r>
            <a:r>
              <a:rPr lang="en-US" sz="3200" i="1" dirty="0" err="1"/>
              <a:t>Tokheḥah</a:t>
            </a:r>
            <a:r>
              <a:rPr lang="en-US" sz="3200" dirty="0"/>
              <a:t> “reproof,” on fast days, and Leviticus before Pentecost and Deuteronomy before the New Year (Babylonian Talmud, </a:t>
            </a:r>
            <a:r>
              <a:rPr lang="en-US" sz="3200" i="1" dirty="0" err="1"/>
              <a:t>Megilah</a:t>
            </a:r>
            <a:r>
              <a:rPr lang="en-US" sz="3200" dirty="0"/>
              <a:t> 31a-31b). </a:t>
            </a:r>
            <a:endParaRPr lang="en-US" sz="4000" dirty="0"/>
          </a:p>
        </p:txBody>
      </p:sp>
    </p:spTree>
    <p:extLst>
      <p:ext uri="{BB962C8B-B14F-4D97-AF65-F5344CB8AC3E}">
        <p14:creationId xmlns:p14="http://schemas.microsoft.com/office/powerpoint/2010/main" val="34785426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mp:transition xmlns:mp="http://schemas.microsoft.com/office/mac/powerpoint/2008/main" spd="med"/>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F7AC53-AA55-4F49-B46B-9AA2C9EC75F1}"/>
              </a:ext>
            </a:extLst>
          </p:cNvPr>
          <p:cNvSpPr>
            <a:spLocks noGrp="1"/>
          </p:cNvSpPr>
          <p:nvPr>
            <p:ph type="title"/>
          </p:nvPr>
        </p:nvSpPr>
        <p:spPr>
          <a:xfrm>
            <a:off x="336042" y="0"/>
            <a:ext cx="6775958" cy="1693333"/>
          </a:xfrm>
        </p:spPr>
        <p:txBody>
          <a:bodyPr anchor="ctr">
            <a:normAutofit/>
          </a:bodyPr>
          <a:lstStyle/>
          <a:p>
            <a:pPr algn="ctr">
              <a:lnSpc>
                <a:spcPct val="80000"/>
              </a:lnSpc>
            </a:pPr>
            <a:r>
              <a:rPr lang="en-US" sz="5400" dirty="0"/>
              <a:t>Blessings and Curses </a:t>
            </a:r>
            <a:br>
              <a:rPr lang="en-US" sz="5400" dirty="0"/>
            </a:br>
            <a:r>
              <a:rPr lang="en-US" sz="5400" dirty="0"/>
              <a:t>of the Law of Moses </a:t>
            </a:r>
          </a:p>
        </p:txBody>
      </p:sp>
      <p:sp>
        <p:nvSpPr>
          <p:cNvPr id="3" name="Content Placeholder 2">
            <a:extLst>
              <a:ext uri="{FF2B5EF4-FFF2-40B4-BE49-F238E27FC236}">
                <a16:creationId xmlns:a16="http://schemas.microsoft.com/office/drawing/2014/main" id="{CE18E554-AFB8-B04F-A28F-A81AF12AC47B}"/>
              </a:ext>
            </a:extLst>
          </p:cNvPr>
          <p:cNvSpPr>
            <a:spLocks noGrp="1"/>
          </p:cNvSpPr>
          <p:nvPr>
            <p:ph idx="1"/>
          </p:nvPr>
        </p:nvSpPr>
        <p:spPr>
          <a:xfrm>
            <a:off x="336042" y="2069432"/>
            <a:ext cx="8469900" cy="4399768"/>
          </a:xfrm>
        </p:spPr>
        <p:txBody>
          <a:bodyPr/>
          <a:lstStyle/>
          <a:p>
            <a:pPr marL="460375" indent="-460375">
              <a:lnSpc>
                <a:spcPct val="80000"/>
              </a:lnSpc>
              <a:spcBef>
                <a:spcPts val="0"/>
              </a:spcBef>
              <a:spcAft>
                <a:spcPts val="1200"/>
              </a:spcAft>
              <a:buNone/>
            </a:pPr>
            <a:r>
              <a:rPr lang="en-US" sz="4800" dirty="0"/>
              <a:t>I. 	The Text: Blessings and Curses</a:t>
            </a:r>
          </a:p>
          <a:p>
            <a:pPr marL="920750" indent="-460375">
              <a:lnSpc>
                <a:spcPct val="80000"/>
              </a:lnSpc>
              <a:spcBef>
                <a:spcPts val="0"/>
              </a:spcBef>
              <a:spcAft>
                <a:spcPts val="600"/>
              </a:spcAft>
              <a:buNone/>
            </a:pPr>
            <a:r>
              <a:rPr lang="en-US" sz="3200" dirty="0"/>
              <a:t>C.	Elaboration on Blessings and Curses.</a:t>
            </a:r>
          </a:p>
          <a:p>
            <a:pPr marL="1381125" indent="-460375">
              <a:lnSpc>
                <a:spcPct val="80000"/>
              </a:lnSpc>
              <a:spcBef>
                <a:spcPts val="0"/>
              </a:spcBef>
              <a:spcAft>
                <a:spcPts val="600"/>
              </a:spcAft>
              <a:buNone/>
            </a:pPr>
            <a:r>
              <a:rPr lang="en-US" sz="3200" dirty="0"/>
              <a:t>1.	Blessings elaborated (Deut. 28:1-14).  </a:t>
            </a:r>
          </a:p>
          <a:p>
            <a:pPr marL="1381125" indent="-460375">
              <a:lnSpc>
                <a:spcPct val="80000"/>
              </a:lnSpc>
              <a:spcBef>
                <a:spcPts val="0"/>
              </a:spcBef>
              <a:spcAft>
                <a:spcPts val="600"/>
              </a:spcAft>
              <a:buNone/>
            </a:pPr>
            <a:r>
              <a:rPr lang="en-US" sz="3200" dirty="0"/>
              <a:t>2.	Curses elaborated (Deut. 28:15-68).</a:t>
            </a:r>
          </a:p>
          <a:p>
            <a:pPr marL="1381125" indent="0">
              <a:lnSpc>
                <a:spcPct val="80000"/>
              </a:lnSpc>
              <a:spcBef>
                <a:spcPts val="0"/>
              </a:spcBef>
              <a:spcAft>
                <a:spcPts val="1200"/>
              </a:spcAft>
              <a:buNone/>
            </a:pPr>
            <a:r>
              <a:rPr lang="en-US" sz="3200" dirty="0"/>
              <a:t>Because these readings inspired fear, the custom developed that they were read quickly and with a quiet voice.</a:t>
            </a:r>
          </a:p>
        </p:txBody>
      </p:sp>
    </p:spTree>
    <p:extLst>
      <p:ext uri="{BB962C8B-B14F-4D97-AF65-F5344CB8AC3E}">
        <p14:creationId xmlns:p14="http://schemas.microsoft.com/office/powerpoint/2010/main" val="33091515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mp:transition xmlns:mp="http://schemas.microsoft.com/office/mac/powerpoint/2008/main" spd="med"/>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fade">
                                      <p:cBhvr>
                                        <p:cTn id="7" dur="1000"/>
                                        <p:tgtEl>
                                          <p:spTgt spid="3">
                                            <p:txEl>
                                              <p:pRg st="4" end="4"/>
                                            </p:txEl>
                                          </p:spTgt>
                                        </p:tgtEl>
                                      </p:cBhvr>
                                    </p:animEffect>
                                    <p:anim calcmode="lin" valueType="num">
                                      <p:cBhvr>
                                        <p:cTn id="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F7AC53-AA55-4F49-B46B-9AA2C9EC75F1}"/>
              </a:ext>
            </a:extLst>
          </p:cNvPr>
          <p:cNvSpPr>
            <a:spLocks noGrp="1"/>
          </p:cNvSpPr>
          <p:nvPr>
            <p:ph type="title"/>
          </p:nvPr>
        </p:nvSpPr>
        <p:spPr>
          <a:xfrm>
            <a:off x="336042" y="0"/>
            <a:ext cx="6775958" cy="1693333"/>
          </a:xfrm>
        </p:spPr>
        <p:txBody>
          <a:bodyPr anchor="ctr">
            <a:normAutofit/>
          </a:bodyPr>
          <a:lstStyle/>
          <a:p>
            <a:pPr algn="ctr">
              <a:lnSpc>
                <a:spcPct val="80000"/>
              </a:lnSpc>
            </a:pPr>
            <a:r>
              <a:rPr lang="en-US" sz="5400" dirty="0"/>
              <a:t>Blessings and Curses </a:t>
            </a:r>
            <a:br>
              <a:rPr lang="en-US" sz="5400" dirty="0"/>
            </a:br>
            <a:r>
              <a:rPr lang="en-US" sz="5400" dirty="0"/>
              <a:t>of the Law of Moses </a:t>
            </a:r>
          </a:p>
        </p:txBody>
      </p:sp>
      <p:sp>
        <p:nvSpPr>
          <p:cNvPr id="3" name="Content Placeholder 2">
            <a:extLst>
              <a:ext uri="{FF2B5EF4-FFF2-40B4-BE49-F238E27FC236}">
                <a16:creationId xmlns:a16="http://schemas.microsoft.com/office/drawing/2014/main" id="{CE18E554-AFB8-B04F-A28F-A81AF12AC47B}"/>
              </a:ext>
            </a:extLst>
          </p:cNvPr>
          <p:cNvSpPr>
            <a:spLocks noGrp="1"/>
          </p:cNvSpPr>
          <p:nvPr>
            <p:ph idx="1"/>
          </p:nvPr>
        </p:nvSpPr>
        <p:spPr>
          <a:xfrm>
            <a:off x="336042" y="2069432"/>
            <a:ext cx="8469900" cy="4399768"/>
          </a:xfrm>
        </p:spPr>
        <p:txBody>
          <a:bodyPr/>
          <a:lstStyle/>
          <a:p>
            <a:pPr marL="460375" indent="-460375">
              <a:lnSpc>
                <a:spcPct val="80000"/>
              </a:lnSpc>
              <a:spcBef>
                <a:spcPts val="0"/>
              </a:spcBef>
              <a:spcAft>
                <a:spcPts val="1200"/>
              </a:spcAft>
              <a:buNone/>
            </a:pPr>
            <a:r>
              <a:rPr lang="en-US" sz="4800" dirty="0"/>
              <a:t>I. 	The Text: Blessings and Curses</a:t>
            </a:r>
          </a:p>
          <a:p>
            <a:pPr marL="920750" indent="-460375">
              <a:lnSpc>
                <a:spcPct val="80000"/>
              </a:lnSpc>
              <a:spcBef>
                <a:spcPts val="0"/>
              </a:spcBef>
              <a:spcAft>
                <a:spcPts val="600"/>
              </a:spcAft>
              <a:buNone/>
            </a:pPr>
            <a:r>
              <a:rPr lang="en-US" sz="3200" dirty="0"/>
              <a:t>C.	Elaboration on Blessings and Curses.</a:t>
            </a:r>
          </a:p>
          <a:p>
            <a:pPr marL="1381125" indent="-460375">
              <a:lnSpc>
                <a:spcPct val="80000"/>
              </a:lnSpc>
              <a:spcBef>
                <a:spcPts val="0"/>
              </a:spcBef>
              <a:spcAft>
                <a:spcPts val="600"/>
              </a:spcAft>
              <a:buNone/>
            </a:pPr>
            <a:r>
              <a:rPr lang="en-US" sz="3200" dirty="0"/>
              <a:t>1.	Blessings elaborated (Deut. 28:1-14).  </a:t>
            </a:r>
          </a:p>
          <a:p>
            <a:pPr marL="1381125" indent="-460375">
              <a:lnSpc>
                <a:spcPct val="80000"/>
              </a:lnSpc>
              <a:spcBef>
                <a:spcPts val="0"/>
              </a:spcBef>
              <a:spcAft>
                <a:spcPts val="600"/>
              </a:spcAft>
              <a:buNone/>
            </a:pPr>
            <a:r>
              <a:rPr lang="en-US" sz="3200" dirty="0"/>
              <a:t>2.	Curses elaborated (Deut. 28:15-68).</a:t>
            </a:r>
          </a:p>
          <a:p>
            <a:pPr marL="1381125" indent="0">
              <a:lnSpc>
                <a:spcPct val="80000"/>
              </a:lnSpc>
              <a:spcBef>
                <a:spcPts val="0"/>
              </a:spcBef>
              <a:spcAft>
                <a:spcPts val="1200"/>
              </a:spcAft>
              <a:buNone/>
            </a:pPr>
            <a:r>
              <a:rPr lang="en-US" sz="3200" dirty="0"/>
              <a:t>Unclear: 27:11-16 and 28:1-68 stand as one unit, or latter expounds on former.</a:t>
            </a:r>
          </a:p>
          <a:p>
            <a:pPr marL="1381125" indent="0">
              <a:lnSpc>
                <a:spcPct val="80000"/>
              </a:lnSpc>
              <a:spcBef>
                <a:spcPts val="0"/>
              </a:spcBef>
              <a:spcAft>
                <a:spcPts val="600"/>
              </a:spcAft>
              <a:buNone/>
            </a:pPr>
            <a:r>
              <a:rPr lang="en-US" sz="3200" dirty="0"/>
              <a:t>Unclear: Both part of the ceremony carried out at Mt. Gerizim and Mt. </a:t>
            </a:r>
            <a:r>
              <a:rPr lang="en-US" sz="3200" dirty="0" err="1"/>
              <a:t>Ebal</a:t>
            </a:r>
            <a:r>
              <a:rPr lang="en-US" sz="3200" dirty="0"/>
              <a:t>, or if only 27:11-16 (blessings inferred).</a:t>
            </a:r>
            <a:endParaRPr lang="en-US" sz="4000" dirty="0"/>
          </a:p>
          <a:p>
            <a:pPr marL="1778000" indent="-460375">
              <a:lnSpc>
                <a:spcPct val="80000"/>
              </a:lnSpc>
              <a:spcBef>
                <a:spcPts val="0"/>
              </a:spcBef>
              <a:spcAft>
                <a:spcPts val="600"/>
              </a:spcAft>
              <a:buNone/>
            </a:pPr>
            <a:endParaRPr lang="en-US" sz="4000" dirty="0"/>
          </a:p>
        </p:txBody>
      </p:sp>
    </p:spTree>
    <p:extLst>
      <p:ext uri="{BB962C8B-B14F-4D97-AF65-F5344CB8AC3E}">
        <p14:creationId xmlns:p14="http://schemas.microsoft.com/office/powerpoint/2010/main" val="36973434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mp:transition xmlns:mp="http://schemas.microsoft.com/office/mac/powerpoint/2008/main" spd="med"/>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fade">
                                      <p:cBhvr>
                                        <p:cTn id="7" dur="1000"/>
                                        <p:tgtEl>
                                          <p:spTgt spid="3">
                                            <p:txEl>
                                              <p:pRg st="4" end="4"/>
                                            </p:txEl>
                                          </p:spTgt>
                                        </p:tgtEl>
                                      </p:cBhvr>
                                    </p:animEffect>
                                    <p:anim calcmode="lin" valueType="num">
                                      <p:cBhvr>
                                        <p:cTn id="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5" end="5"/>
                                            </p:txEl>
                                          </p:spTgt>
                                        </p:tgtEl>
                                        <p:attrNameLst>
                                          <p:attrName>style.visibility</p:attrName>
                                        </p:attrNameLst>
                                      </p:cBhvr>
                                      <p:to>
                                        <p:strVal val="visible"/>
                                      </p:to>
                                    </p:set>
                                    <p:animEffect transition="in" filter="fade">
                                      <p:cBhvr>
                                        <p:cTn id="14" dur="1000"/>
                                        <p:tgtEl>
                                          <p:spTgt spid="3">
                                            <p:txEl>
                                              <p:pRg st="5" end="5"/>
                                            </p:txEl>
                                          </p:spTgt>
                                        </p:tgtEl>
                                      </p:cBhvr>
                                    </p:animEffect>
                                    <p:anim calcmode="lin" valueType="num">
                                      <p:cBhvr>
                                        <p:cTn id="15"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F7AC53-AA55-4F49-B46B-9AA2C9EC75F1}"/>
              </a:ext>
            </a:extLst>
          </p:cNvPr>
          <p:cNvSpPr>
            <a:spLocks noGrp="1"/>
          </p:cNvSpPr>
          <p:nvPr>
            <p:ph type="title"/>
          </p:nvPr>
        </p:nvSpPr>
        <p:spPr>
          <a:xfrm>
            <a:off x="336042" y="0"/>
            <a:ext cx="6775958" cy="1693333"/>
          </a:xfrm>
        </p:spPr>
        <p:txBody>
          <a:bodyPr anchor="ctr">
            <a:normAutofit/>
          </a:bodyPr>
          <a:lstStyle/>
          <a:p>
            <a:pPr algn="ctr">
              <a:lnSpc>
                <a:spcPct val="80000"/>
              </a:lnSpc>
            </a:pPr>
            <a:r>
              <a:rPr lang="en-US" sz="5400" dirty="0"/>
              <a:t>Blessings and Curses </a:t>
            </a:r>
            <a:br>
              <a:rPr lang="en-US" sz="5400" dirty="0"/>
            </a:br>
            <a:r>
              <a:rPr lang="en-US" sz="5400" dirty="0"/>
              <a:t>of the Law of Moses </a:t>
            </a:r>
          </a:p>
        </p:txBody>
      </p:sp>
      <p:sp>
        <p:nvSpPr>
          <p:cNvPr id="3" name="Content Placeholder 2">
            <a:extLst>
              <a:ext uri="{FF2B5EF4-FFF2-40B4-BE49-F238E27FC236}">
                <a16:creationId xmlns:a16="http://schemas.microsoft.com/office/drawing/2014/main" id="{CE18E554-AFB8-B04F-A28F-A81AF12AC47B}"/>
              </a:ext>
            </a:extLst>
          </p:cNvPr>
          <p:cNvSpPr>
            <a:spLocks noGrp="1"/>
          </p:cNvSpPr>
          <p:nvPr>
            <p:ph idx="1"/>
          </p:nvPr>
        </p:nvSpPr>
        <p:spPr>
          <a:xfrm>
            <a:off x="336042" y="2069432"/>
            <a:ext cx="8469900" cy="4399768"/>
          </a:xfrm>
        </p:spPr>
        <p:txBody>
          <a:bodyPr/>
          <a:lstStyle/>
          <a:p>
            <a:pPr marL="460375" indent="-460375">
              <a:lnSpc>
                <a:spcPct val="80000"/>
              </a:lnSpc>
              <a:spcBef>
                <a:spcPts val="0"/>
              </a:spcBef>
              <a:spcAft>
                <a:spcPts val="1200"/>
              </a:spcAft>
              <a:buNone/>
            </a:pPr>
            <a:r>
              <a:rPr lang="en-US" sz="4800" dirty="0"/>
              <a:t>I. 	The Text: Blessings and Curses</a:t>
            </a:r>
          </a:p>
          <a:p>
            <a:pPr marL="920750" indent="-460375">
              <a:lnSpc>
                <a:spcPct val="80000"/>
              </a:lnSpc>
              <a:spcBef>
                <a:spcPts val="0"/>
              </a:spcBef>
              <a:spcAft>
                <a:spcPts val="600"/>
              </a:spcAft>
              <a:buNone/>
            </a:pPr>
            <a:r>
              <a:rPr lang="en-US" sz="3200" dirty="0"/>
              <a:t>C.	Elaboration on Blessings and Curses.</a:t>
            </a:r>
          </a:p>
          <a:p>
            <a:pPr marL="1381125" indent="-460375">
              <a:lnSpc>
                <a:spcPct val="80000"/>
              </a:lnSpc>
              <a:spcBef>
                <a:spcPts val="0"/>
              </a:spcBef>
              <a:spcAft>
                <a:spcPts val="600"/>
              </a:spcAft>
              <a:buNone/>
            </a:pPr>
            <a:r>
              <a:rPr lang="en-US" sz="3200" dirty="0"/>
              <a:t>3.	Partial Parallelism in 28:1-68.</a:t>
            </a:r>
          </a:p>
          <a:p>
            <a:pPr marL="1895475" indent="-514350">
              <a:lnSpc>
                <a:spcPct val="80000"/>
              </a:lnSpc>
              <a:spcBef>
                <a:spcPts val="0"/>
              </a:spcBef>
              <a:spcAft>
                <a:spcPts val="600"/>
              </a:spcAft>
            </a:pPr>
            <a:r>
              <a:rPr lang="en-US" sz="3200" dirty="0"/>
              <a:t>Obedience or disobedience reason for blessings or curses overtaking Israel (Blessing, 28:1-2; Curses, 28:15).</a:t>
            </a:r>
          </a:p>
          <a:p>
            <a:pPr marL="1895475" indent="-514350">
              <a:lnSpc>
                <a:spcPct val="80000"/>
              </a:lnSpc>
              <a:spcBef>
                <a:spcPts val="0"/>
              </a:spcBef>
              <a:spcAft>
                <a:spcPts val="600"/>
              </a:spcAft>
            </a:pPr>
            <a:r>
              <a:rPr lang="en-US" sz="3200" dirty="0"/>
              <a:t>In city or country (Blessing, 28:3; Curses, 28:16).</a:t>
            </a:r>
          </a:p>
          <a:p>
            <a:pPr marL="1895475" indent="-514350">
              <a:lnSpc>
                <a:spcPct val="80000"/>
              </a:lnSpc>
              <a:spcBef>
                <a:spcPts val="0"/>
              </a:spcBef>
              <a:spcAft>
                <a:spcPts val="600"/>
              </a:spcAft>
            </a:pPr>
            <a:r>
              <a:rPr lang="en-US" sz="3200" dirty="0"/>
              <a:t>Fruit of body, ground, and livestock (Blessing, 28:4; Curses, 28:18).</a:t>
            </a:r>
            <a:endParaRPr lang="en-US" sz="4000" dirty="0"/>
          </a:p>
        </p:txBody>
      </p:sp>
    </p:spTree>
    <p:extLst>
      <p:ext uri="{BB962C8B-B14F-4D97-AF65-F5344CB8AC3E}">
        <p14:creationId xmlns:p14="http://schemas.microsoft.com/office/powerpoint/2010/main" val="17947894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mp:transition xmlns:mp="http://schemas.microsoft.com/office/mac/powerpoint/2008/main" spd="med"/>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animEffect transition="in" filter="fade">
                                      <p:cBhvr>
                                        <p:cTn id="14" dur="1000"/>
                                        <p:tgtEl>
                                          <p:spTgt spid="3">
                                            <p:txEl>
                                              <p:pRg st="3" end="3"/>
                                            </p:txEl>
                                          </p:spTgt>
                                        </p:tgtEl>
                                      </p:cBhvr>
                                    </p:animEffect>
                                    <p:anim calcmode="lin" valueType="num">
                                      <p:cBhvr>
                                        <p:cTn id="1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fade">
                                      <p:cBhvr>
                                        <p:cTn id="28" dur="1000"/>
                                        <p:tgtEl>
                                          <p:spTgt spid="3">
                                            <p:txEl>
                                              <p:pRg st="5" end="5"/>
                                            </p:txEl>
                                          </p:spTgt>
                                        </p:tgtEl>
                                      </p:cBhvr>
                                    </p:animEffect>
                                    <p:anim calcmode="lin" valueType="num">
                                      <p:cBhvr>
                                        <p:cTn id="29"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F7AC53-AA55-4F49-B46B-9AA2C9EC75F1}"/>
              </a:ext>
            </a:extLst>
          </p:cNvPr>
          <p:cNvSpPr>
            <a:spLocks noGrp="1"/>
          </p:cNvSpPr>
          <p:nvPr>
            <p:ph type="title"/>
          </p:nvPr>
        </p:nvSpPr>
        <p:spPr>
          <a:xfrm>
            <a:off x="336042" y="0"/>
            <a:ext cx="6775958" cy="1693333"/>
          </a:xfrm>
        </p:spPr>
        <p:txBody>
          <a:bodyPr anchor="ctr">
            <a:normAutofit/>
          </a:bodyPr>
          <a:lstStyle/>
          <a:p>
            <a:pPr algn="ctr">
              <a:lnSpc>
                <a:spcPct val="80000"/>
              </a:lnSpc>
            </a:pPr>
            <a:r>
              <a:rPr lang="en-US" sz="5400" dirty="0"/>
              <a:t>Blessings and Curses </a:t>
            </a:r>
            <a:br>
              <a:rPr lang="en-US" sz="5400" dirty="0"/>
            </a:br>
            <a:r>
              <a:rPr lang="en-US" sz="5400" dirty="0"/>
              <a:t>of the Law of Moses </a:t>
            </a:r>
          </a:p>
        </p:txBody>
      </p:sp>
      <p:sp>
        <p:nvSpPr>
          <p:cNvPr id="3" name="Content Placeholder 2">
            <a:extLst>
              <a:ext uri="{FF2B5EF4-FFF2-40B4-BE49-F238E27FC236}">
                <a16:creationId xmlns:a16="http://schemas.microsoft.com/office/drawing/2014/main" id="{CE18E554-AFB8-B04F-A28F-A81AF12AC47B}"/>
              </a:ext>
            </a:extLst>
          </p:cNvPr>
          <p:cNvSpPr>
            <a:spLocks noGrp="1"/>
          </p:cNvSpPr>
          <p:nvPr>
            <p:ph idx="1"/>
          </p:nvPr>
        </p:nvSpPr>
        <p:spPr>
          <a:xfrm>
            <a:off x="336042" y="2069432"/>
            <a:ext cx="8469900" cy="4399768"/>
          </a:xfrm>
        </p:spPr>
        <p:txBody>
          <a:bodyPr/>
          <a:lstStyle/>
          <a:p>
            <a:pPr marL="460375" indent="-460375">
              <a:lnSpc>
                <a:spcPct val="80000"/>
              </a:lnSpc>
              <a:spcBef>
                <a:spcPts val="0"/>
              </a:spcBef>
              <a:spcAft>
                <a:spcPts val="1200"/>
              </a:spcAft>
              <a:buNone/>
            </a:pPr>
            <a:r>
              <a:rPr lang="en-US" sz="4800" dirty="0"/>
              <a:t>I. 	The Text: Blessings and Curses</a:t>
            </a:r>
          </a:p>
          <a:p>
            <a:pPr marL="920750" indent="-460375">
              <a:lnSpc>
                <a:spcPct val="80000"/>
              </a:lnSpc>
              <a:spcBef>
                <a:spcPts val="0"/>
              </a:spcBef>
              <a:spcAft>
                <a:spcPts val="600"/>
              </a:spcAft>
              <a:buNone/>
            </a:pPr>
            <a:r>
              <a:rPr lang="en-US" sz="3200" dirty="0"/>
              <a:t>C.	Elaboration on Blessings and Curses.</a:t>
            </a:r>
          </a:p>
          <a:p>
            <a:pPr marL="1381125" indent="-460375">
              <a:lnSpc>
                <a:spcPct val="80000"/>
              </a:lnSpc>
              <a:spcBef>
                <a:spcPts val="0"/>
              </a:spcBef>
              <a:spcAft>
                <a:spcPts val="600"/>
              </a:spcAft>
              <a:buNone/>
            </a:pPr>
            <a:r>
              <a:rPr lang="en-US" sz="3200" dirty="0"/>
              <a:t>3.	Partial Parallelism in 28:1-68.</a:t>
            </a:r>
          </a:p>
          <a:p>
            <a:pPr marL="1895475" indent="-514350">
              <a:lnSpc>
                <a:spcPct val="80000"/>
              </a:lnSpc>
              <a:spcBef>
                <a:spcPts val="0"/>
              </a:spcBef>
              <a:spcAft>
                <a:spcPts val="600"/>
              </a:spcAft>
            </a:pPr>
            <a:r>
              <a:rPr lang="en-US" sz="3200" dirty="0"/>
              <a:t>Rain from heaven (Blessing, 28:12; Curses, 28:23-24).</a:t>
            </a:r>
          </a:p>
          <a:p>
            <a:pPr marL="1895475" indent="-514350">
              <a:lnSpc>
                <a:spcPct val="80000"/>
              </a:lnSpc>
              <a:spcBef>
                <a:spcPts val="0"/>
              </a:spcBef>
              <a:spcAft>
                <a:spcPts val="600"/>
              </a:spcAft>
            </a:pPr>
            <a:r>
              <a:rPr lang="en-US" sz="3200" dirty="0"/>
              <a:t>Head and tail (Blessing, 28:13; Curses, 28:43-44).</a:t>
            </a:r>
          </a:p>
          <a:p>
            <a:pPr marL="1895475" indent="-514350">
              <a:lnSpc>
                <a:spcPct val="80000"/>
              </a:lnSpc>
              <a:spcBef>
                <a:spcPts val="0"/>
              </a:spcBef>
              <a:spcAft>
                <a:spcPts val="600"/>
              </a:spcAft>
              <a:buFont typeface="+mj-lt"/>
              <a:buAutoNum type="alphaLcPeriod" startAt="7"/>
            </a:pPr>
            <a:endParaRPr lang="en-US" sz="3200" dirty="0"/>
          </a:p>
          <a:p>
            <a:pPr marL="1895475" indent="-514350">
              <a:lnSpc>
                <a:spcPct val="80000"/>
              </a:lnSpc>
              <a:spcBef>
                <a:spcPts val="0"/>
              </a:spcBef>
              <a:spcAft>
                <a:spcPts val="600"/>
              </a:spcAft>
              <a:buFont typeface="+mj-lt"/>
              <a:buAutoNum type="alphaLcPeriod" startAt="7"/>
            </a:pPr>
            <a:endParaRPr lang="en-US" sz="3200" dirty="0"/>
          </a:p>
        </p:txBody>
      </p:sp>
    </p:spTree>
    <p:extLst>
      <p:ext uri="{BB962C8B-B14F-4D97-AF65-F5344CB8AC3E}">
        <p14:creationId xmlns:p14="http://schemas.microsoft.com/office/powerpoint/2010/main" val="11285563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mp:transition xmlns:mp="http://schemas.microsoft.com/office/mac/powerpoint/2008/main" spd="med"/>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1000"/>
                                        <p:tgtEl>
                                          <p:spTgt spid="3">
                                            <p:txEl>
                                              <p:pRg st="3" end="3"/>
                                            </p:txEl>
                                          </p:spTgt>
                                        </p:tgtEl>
                                      </p:cBhvr>
                                    </p:animEffect>
                                    <p:anim calcmode="lin" valueType="num">
                                      <p:cBhvr>
                                        <p:cTn id="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4" end="4"/>
                                            </p:txEl>
                                          </p:spTgt>
                                        </p:tgtEl>
                                        <p:attrNameLst>
                                          <p:attrName>style.visibility</p:attrName>
                                        </p:attrNameLst>
                                      </p:cBhvr>
                                      <p:to>
                                        <p:strVal val="visible"/>
                                      </p:to>
                                    </p:set>
                                    <p:animEffect transition="in" filter="fade">
                                      <p:cBhvr>
                                        <p:cTn id="14" dur="1000"/>
                                        <p:tgtEl>
                                          <p:spTgt spid="3">
                                            <p:txEl>
                                              <p:pRg st="4" end="4"/>
                                            </p:txEl>
                                          </p:spTgt>
                                        </p:tgtEl>
                                      </p:cBhvr>
                                    </p:animEffect>
                                    <p:anim calcmode="lin" valueType="num">
                                      <p:cBhvr>
                                        <p:cTn id="1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F7AC53-AA55-4F49-B46B-9AA2C9EC75F1}"/>
              </a:ext>
            </a:extLst>
          </p:cNvPr>
          <p:cNvSpPr>
            <a:spLocks noGrp="1"/>
          </p:cNvSpPr>
          <p:nvPr>
            <p:ph type="title"/>
          </p:nvPr>
        </p:nvSpPr>
        <p:spPr>
          <a:xfrm>
            <a:off x="336042" y="0"/>
            <a:ext cx="6775958" cy="1693333"/>
          </a:xfrm>
        </p:spPr>
        <p:txBody>
          <a:bodyPr anchor="ctr">
            <a:normAutofit/>
          </a:bodyPr>
          <a:lstStyle/>
          <a:p>
            <a:pPr algn="ctr">
              <a:lnSpc>
                <a:spcPct val="80000"/>
              </a:lnSpc>
            </a:pPr>
            <a:r>
              <a:rPr lang="en-US" sz="5400" dirty="0"/>
              <a:t>Blessings and Curses </a:t>
            </a:r>
            <a:br>
              <a:rPr lang="en-US" sz="5400" dirty="0"/>
            </a:br>
            <a:r>
              <a:rPr lang="en-US" sz="5400" dirty="0"/>
              <a:t>of the Law of Moses </a:t>
            </a:r>
          </a:p>
        </p:txBody>
      </p:sp>
      <p:sp>
        <p:nvSpPr>
          <p:cNvPr id="3" name="Content Placeholder 2">
            <a:extLst>
              <a:ext uri="{FF2B5EF4-FFF2-40B4-BE49-F238E27FC236}">
                <a16:creationId xmlns:a16="http://schemas.microsoft.com/office/drawing/2014/main" id="{CE18E554-AFB8-B04F-A28F-A81AF12AC47B}"/>
              </a:ext>
            </a:extLst>
          </p:cNvPr>
          <p:cNvSpPr>
            <a:spLocks noGrp="1"/>
          </p:cNvSpPr>
          <p:nvPr>
            <p:ph idx="1"/>
          </p:nvPr>
        </p:nvSpPr>
        <p:spPr>
          <a:xfrm>
            <a:off x="336042" y="2069432"/>
            <a:ext cx="8469900" cy="4399768"/>
          </a:xfrm>
        </p:spPr>
        <p:txBody>
          <a:bodyPr/>
          <a:lstStyle/>
          <a:p>
            <a:pPr marL="460375" indent="-460375">
              <a:lnSpc>
                <a:spcPct val="80000"/>
              </a:lnSpc>
              <a:spcBef>
                <a:spcPts val="0"/>
              </a:spcBef>
              <a:spcAft>
                <a:spcPts val="1200"/>
              </a:spcAft>
              <a:buNone/>
            </a:pPr>
            <a:r>
              <a:rPr lang="en-US" sz="4800" dirty="0"/>
              <a:t>II. 	Use: Blessings and Curses</a:t>
            </a:r>
          </a:p>
          <a:p>
            <a:pPr marL="460375" indent="0">
              <a:lnSpc>
                <a:spcPct val="80000"/>
              </a:lnSpc>
              <a:spcBef>
                <a:spcPts val="0"/>
              </a:spcBef>
              <a:spcAft>
                <a:spcPts val="600"/>
              </a:spcAft>
              <a:buNone/>
            </a:pPr>
            <a:r>
              <a:rPr lang="en-US" sz="3200" dirty="0"/>
              <a:t>Tied to a Specific Event</a:t>
            </a:r>
          </a:p>
          <a:p>
            <a:pPr marL="920750" indent="-460375">
              <a:lnSpc>
                <a:spcPct val="80000"/>
              </a:lnSpc>
              <a:spcBef>
                <a:spcPts val="0"/>
              </a:spcBef>
              <a:spcAft>
                <a:spcPts val="600"/>
              </a:spcAft>
              <a:buAutoNum type="alphaUcPeriod"/>
            </a:pPr>
            <a:r>
              <a:rPr lang="en-US" sz="3200" dirty="0"/>
              <a:t>“On the day when you cross over the Jordan” (Deut. 27:2). “Day” general (not specific) not the very day of the crossing.</a:t>
            </a:r>
            <a:endParaRPr lang="en-US" sz="4000" dirty="0"/>
          </a:p>
          <a:p>
            <a:pPr marL="1435100" indent="-514350">
              <a:lnSpc>
                <a:spcPct val="80000"/>
              </a:lnSpc>
              <a:spcBef>
                <a:spcPts val="0"/>
              </a:spcBef>
              <a:spcAft>
                <a:spcPts val="600"/>
              </a:spcAft>
              <a:buAutoNum type="arabicPeriod"/>
            </a:pPr>
            <a:r>
              <a:rPr lang="en-US" sz="3200" dirty="0"/>
              <a:t>Crossed 10th day, 1st month and camped at Gilgal (Josh. 4:19)—40,000 ready for war (Josh. 4:13). Mt. Gerizim and Mt. </a:t>
            </a:r>
            <a:r>
              <a:rPr lang="en-US" sz="3200" dirty="0" err="1"/>
              <a:t>Ebal</a:t>
            </a:r>
            <a:r>
              <a:rPr lang="en-US" sz="3200" dirty="0"/>
              <a:t> 30 miles from Gilgal. </a:t>
            </a:r>
          </a:p>
          <a:p>
            <a:pPr marL="1435100" indent="-514350">
              <a:lnSpc>
                <a:spcPct val="80000"/>
              </a:lnSpc>
              <a:spcBef>
                <a:spcPts val="0"/>
              </a:spcBef>
              <a:spcAft>
                <a:spcPts val="600"/>
              </a:spcAft>
              <a:buAutoNum type="arabicPeriod"/>
            </a:pPr>
            <a:r>
              <a:rPr lang="en-US" sz="3200" dirty="0"/>
              <a:t>Set up Jordan River stones (Josh. 4:1-24).</a:t>
            </a:r>
            <a:endParaRPr lang="en-US" sz="4000" dirty="0"/>
          </a:p>
        </p:txBody>
      </p:sp>
    </p:spTree>
    <p:extLst>
      <p:ext uri="{BB962C8B-B14F-4D97-AF65-F5344CB8AC3E}">
        <p14:creationId xmlns:p14="http://schemas.microsoft.com/office/powerpoint/2010/main" val="19718530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mp:transition xmlns:mp="http://schemas.microsoft.com/office/mac/powerpoint/2008/main" spd="med"/>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F7AC53-AA55-4F49-B46B-9AA2C9EC75F1}"/>
              </a:ext>
            </a:extLst>
          </p:cNvPr>
          <p:cNvSpPr>
            <a:spLocks noGrp="1"/>
          </p:cNvSpPr>
          <p:nvPr>
            <p:ph type="title"/>
          </p:nvPr>
        </p:nvSpPr>
        <p:spPr>
          <a:xfrm>
            <a:off x="336042" y="0"/>
            <a:ext cx="6775958" cy="1693333"/>
          </a:xfrm>
        </p:spPr>
        <p:txBody>
          <a:bodyPr anchor="ctr">
            <a:normAutofit/>
          </a:bodyPr>
          <a:lstStyle/>
          <a:p>
            <a:pPr algn="ctr">
              <a:lnSpc>
                <a:spcPct val="80000"/>
              </a:lnSpc>
            </a:pPr>
            <a:r>
              <a:rPr lang="en-US" sz="5400" dirty="0"/>
              <a:t>Blessings and Curses </a:t>
            </a:r>
            <a:br>
              <a:rPr lang="en-US" sz="5400" dirty="0"/>
            </a:br>
            <a:r>
              <a:rPr lang="en-US" sz="5400" dirty="0"/>
              <a:t>of the Law of Moses </a:t>
            </a:r>
          </a:p>
        </p:txBody>
      </p:sp>
      <p:sp>
        <p:nvSpPr>
          <p:cNvPr id="3" name="Content Placeholder 2">
            <a:extLst>
              <a:ext uri="{FF2B5EF4-FFF2-40B4-BE49-F238E27FC236}">
                <a16:creationId xmlns:a16="http://schemas.microsoft.com/office/drawing/2014/main" id="{CE18E554-AFB8-B04F-A28F-A81AF12AC47B}"/>
              </a:ext>
            </a:extLst>
          </p:cNvPr>
          <p:cNvSpPr>
            <a:spLocks noGrp="1"/>
          </p:cNvSpPr>
          <p:nvPr>
            <p:ph idx="1"/>
          </p:nvPr>
        </p:nvSpPr>
        <p:spPr>
          <a:xfrm>
            <a:off x="336042" y="2069432"/>
            <a:ext cx="8469900" cy="4399768"/>
          </a:xfrm>
        </p:spPr>
        <p:txBody>
          <a:bodyPr/>
          <a:lstStyle/>
          <a:p>
            <a:pPr marL="460375" indent="-460375">
              <a:lnSpc>
                <a:spcPct val="80000"/>
              </a:lnSpc>
              <a:spcBef>
                <a:spcPts val="0"/>
              </a:spcBef>
              <a:spcAft>
                <a:spcPts val="1200"/>
              </a:spcAft>
              <a:buNone/>
            </a:pPr>
            <a:r>
              <a:rPr lang="en-US" sz="4800" dirty="0"/>
              <a:t>I. 	The Text: Blessings and Curses</a:t>
            </a:r>
          </a:p>
          <a:p>
            <a:pPr marL="920750" indent="-460375">
              <a:lnSpc>
                <a:spcPct val="80000"/>
              </a:lnSpc>
              <a:spcBef>
                <a:spcPts val="0"/>
              </a:spcBef>
              <a:spcAft>
                <a:spcPts val="600"/>
              </a:spcAft>
              <a:buNone/>
            </a:pPr>
            <a:r>
              <a:rPr lang="en-US" sz="3200" dirty="0"/>
              <a:t>C.	Elaboration on Blessings and Curses.</a:t>
            </a:r>
          </a:p>
          <a:p>
            <a:pPr marL="1381125" indent="-460375">
              <a:lnSpc>
                <a:spcPct val="80000"/>
              </a:lnSpc>
              <a:spcBef>
                <a:spcPts val="0"/>
              </a:spcBef>
              <a:spcAft>
                <a:spcPts val="600"/>
              </a:spcAft>
              <a:buNone/>
            </a:pPr>
            <a:r>
              <a:rPr lang="en-US" sz="3200" dirty="0"/>
              <a:t>3.	Partial Parallelism in 28:1-68.</a:t>
            </a:r>
          </a:p>
          <a:p>
            <a:pPr marL="1895475" indent="-514350">
              <a:lnSpc>
                <a:spcPct val="80000"/>
              </a:lnSpc>
              <a:spcBef>
                <a:spcPts val="0"/>
              </a:spcBef>
              <a:spcAft>
                <a:spcPts val="600"/>
              </a:spcAft>
            </a:pPr>
            <a:r>
              <a:rPr lang="en-US" sz="3200" dirty="0"/>
              <a:t>Basket and kneading bowl (Blessing, 28:5; Curses, 28:17).</a:t>
            </a:r>
          </a:p>
          <a:p>
            <a:pPr marL="1895475" indent="-514350">
              <a:lnSpc>
                <a:spcPct val="80000"/>
              </a:lnSpc>
              <a:spcBef>
                <a:spcPts val="0"/>
              </a:spcBef>
              <a:spcAft>
                <a:spcPts val="600"/>
              </a:spcAft>
            </a:pPr>
            <a:r>
              <a:rPr lang="en-US" sz="3200" dirty="0"/>
              <a:t>Coming in and going out (Blessing, 28:6; Curses, 28:19).</a:t>
            </a:r>
          </a:p>
          <a:p>
            <a:pPr marL="1895475" indent="-514350">
              <a:lnSpc>
                <a:spcPct val="80000"/>
              </a:lnSpc>
              <a:spcBef>
                <a:spcPts val="0"/>
              </a:spcBef>
              <a:spcAft>
                <a:spcPts val="600"/>
              </a:spcAft>
            </a:pPr>
            <a:r>
              <a:rPr lang="en-US" sz="3200" dirty="0"/>
              <a:t>Defeat and fleeing seven ways (Blessing, 28:7; Curses, 28:25).</a:t>
            </a:r>
          </a:p>
          <a:p>
            <a:pPr marL="1895475" indent="-514350">
              <a:lnSpc>
                <a:spcPct val="80000"/>
              </a:lnSpc>
              <a:spcBef>
                <a:spcPts val="0"/>
              </a:spcBef>
              <a:spcAft>
                <a:spcPts val="600"/>
              </a:spcAft>
              <a:buFont typeface="+mj-lt"/>
              <a:buAutoNum type="alphaLcPeriod" startAt="4"/>
            </a:pPr>
            <a:endParaRPr lang="en-US" sz="3200" dirty="0"/>
          </a:p>
          <a:p>
            <a:pPr marL="1895475" indent="-514350">
              <a:lnSpc>
                <a:spcPct val="80000"/>
              </a:lnSpc>
              <a:spcBef>
                <a:spcPts val="0"/>
              </a:spcBef>
              <a:spcAft>
                <a:spcPts val="600"/>
              </a:spcAft>
              <a:buFont typeface="+mj-lt"/>
              <a:buAutoNum type="alphaLcPeriod" startAt="4"/>
            </a:pPr>
            <a:endParaRPr lang="en-US" sz="3200" dirty="0"/>
          </a:p>
        </p:txBody>
      </p:sp>
    </p:spTree>
    <p:extLst>
      <p:ext uri="{BB962C8B-B14F-4D97-AF65-F5344CB8AC3E}">
        <p14:creationId xmlns:p14="http://schemas.microsoft.com/office/powerpoint/2010/main" val="35007414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mp:transition xmlns:mp="http://schemas.microsoft.com/office/mac/powerpoint/2008/main" spd="med"/>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1000"/>
                                        <p:tgtEl>
                                          <p:spTgt spid="3">
                                            <p:txEl>
                                              <p:pRg st="3" end="3"/>
                                            </p:txEl>
                                          </p:spTgt>
                                        </p:tgtEl>
                                      </p:cBhvr>
                                    </p:animEffect>
                                    <p:anim calcmode="lin" valueType="num">
                                      <p:cBhvr>
                                        <p:cTn id="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4" end="4"/>
                                            </p:txEl>
                                          </p:spTgt>
                                        </p:tgtEl>
                                        <p:attrNameLst>
                                          <p:attrName>style.visibility</p:attrName>
                                        </p:attrNameLst>
                                      </p:cBhvr>
                                      <p:to>
                                        <p:strVal val="visible"/>
                                      </p:to>
                                    </p:set>
                                    <p:animEffect transition="in" filter="fade">
                                      <p:cBhvr>
                                        <p:cTn id="14" dur="1000"/>
                                        <p:tgtEl>
                                          <p:spTgt spid="3">
                                            <p:txEl>
                                              <p:pRg st="4" end="4"/>
                                            </p:txEl>
                                          </p:spTgt>
                                        </p:tgtEl>
                                      </p:cBhvr>
                                    </p:animEffect>
                                    <p:anim calcmode="lin" valueType="num">
                                      <p:cBhvr>
                                        <p:cTn id="1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fade">
                                      <p:cBhvr>
                                        <p:cTn id="21" dur="1000"/>
                                        <p:tgtEl>
                                          <p:spTgt spid="3">
                                            <p:txEl>
                                              <p:pRg st="5" end="5"/>
                                            </p:txEl>
                                          </p:spTgt>
                                        </p:tgtEl>
                                      </p:cBhvr>
                                    </p:animEffect>
                                    <p:anim calcmode="lin" valueType="num">
                                      <p:cBhvr>
                                        <p:cTn id="22"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theme1.xml><?xml version="1.0" encoding="utf-8"?>
<a:theme xmlns:a="http://schemas.openxmlformats.org/drawingml/2006/main" name="ThinLineVTI">
  <a:themeElements>
    <a:clrScheme name="AnalogousFromDarkSeedLeftStep">
      <a:dk1>
        <a:srgbClr val="000000"/>
      </a:dk1>
      <a:lt1>
        <a:srgbClr val="FFFFFF"/>
      </a:lt1>
      <a:dk2>
        <a:srgbClr val="2F201B"/>
      </a:dk2>
      <a:lt2>
        <a:srgbClr val="F2F0F3"/>
      </a:lt2>
      <a:accent1>
        <a:srgbClr val="66B420"/>
      </a:accent1>
      <a:accent2>
        <a:srgbClr val="99A912"/>
      </a:accent2>
      <a:accent3>
        <a:srgbClr val="CD9824"/>
      </a:accent3>
      <a:accent4>
        <a:srgbClr val="D54B17"/>
      </a:accent4>
      <a:accent5>
        <a:srgbClr val="E72944"/>
      </a:accent5>
      <a:accent6>
        <a:srgbClr val="D51782"/>
      </a:accent6>
      <a:hlink>
        <a:srgbClr val="BF4441"/>
      </a:hlink>
      <a:folHlink>
        <a:srgbClr val="7F7F7F"/>
      </a:folHlink>
    </a:clrScheme>
    <a:fontScheme name="Custom 3">
      <a:majorFont>
        <a:latin typeface="Sagona Book"/>
        <a:ea typeface=""/>
        <a:cs typeface=""/>
      </a:majorFont>
      <a:minorFont>
        <a:latin typeface="Univers"/>
        <a:ea typeface=""/>
        <a:cs typeface=""/>
      </a:minorFont>
    </a:fontScheme>
    <a:fmtScheme name="Subtle Solids">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hinLineVTI" id="{DA2A884B-D36C-4F63-9FE8-3C89F2B99A40}" vid="{62C1F77B-42AE-47B9-869B-5CE48C8ED844}"/>
    </a:ext>
  </a:extLst>
</a:theme>
</file>

<file path=docProps/app.xml><?xml version="1.0" encoding="utf-8"?>
<Properties xmlns="http://schemas.openxmlformats.org/officeDocument/2006/extended-properties" xmlns:vt="http://schemas.openxmlformats.org/officeDocument/2006/docPropsVTypes">
  <TotalTime>434</TotalTime>
  <Words>2243</Words>
  <Application>Microsoft Macintosh PowerPoint</Application>
  <PresentationFormat>On-screen Show (4:3)</PresentationFormat>
  <Paragraphs>177</Paragraphs>
  <Slides>28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28</vt:i4>
      </vt:variant>
    </vt:vector>
  </HeadingPairs>
  <TitlesOfParts>
    <vt:vector size="33" baseType="lpstr">
      <vt:lpstr>Arial</vt:lpstr>
      <vt:lpstr>Calibri</vt:lpstr>
      <vt:lpstr>Sagona Book</vt:lpstr>
      <vt:lpstr>Univers</vt:lpstr>
      <vt:lpstr>ThinLineVTI</vt:lpstr>
      <vt:lpstr>Blessings and Curses  of the Law of Moses </vt:lpstr>
      <vt:lpstr>Blessings and Curses  of the Law of Moses </vt:lpstr>
      <vt:lpstr>Blessings and Curses  of the Law of Moses </vt:lpstr>
      <vt:lpstr>Blessings and Curses  of the Law of Moses </vt:lpstr>
      <vt:lpstr>Blessings and Curses  of the Law of Moses </vt:lpstr>
      <vt:lpstr>Blessings and Curses  of the Law of Moses </vt:lpstr>
      <vt:lpstr>Blessings and Curses  of the Law of Moses </vt:lpstr>
      <vt:lpstr>Blessings and Curses  of the Law of Moses </vt:lpstr>
      <vt:lpstr>Blessings and Curses  of the Law of Moses </vt:lpstr>
      <vt:lpstr>Blessings and Curses  of the Law of Moses </vt:lpstr>
      <vt:lpstr>Blessings and Curses  of the Law of Moses </vt:lpstr>
      <vt:lpstr>Blessings and Curses  of the Law of Moses </vt:lpstr>
      <vt:lpstr>Blessings and Curses  of the Law of Moses </vt:lpstr>
      <vt:lpstr>Blessings and Curses  of the Law of Moses </vt:lpstr>
      <vt:lpstr>Blessings and Curses  of the Law of Moses </vt:lpstr>
      <vt:lpstr>Blessings and Curses  of the Law of Moses </vt:lpstr>
      <vt:lpstr>Blessings and Curses  of the Law of Moses </vt:lpstr>
      <vt:lpstr>Blessings and Curses  of the Law of Moses </vt:lpstr>
      <vt:lpstr>Blessings and Curses  of the Law of Moses </vt:lpstr>
      <vt:lpstr>Blessings and Curses  of the Law of Moses </vt:lpstr>
      <vt:lpstr>Blessings and Curses  of the Law of Moses </vt:lpstr>
      <vt:lpstr>Blessings and Curses  of the Law of Moses </vt:lpstr>
      <vt:lpstr>Blessings and Curses  of the Law of Moses </vt:lpstr>
      <vt:lpstr>Blessings and Curses  of the Law of Moses </vt:lpstr>
      <vt:lpstr>Blessings and Curses  of the Law of Moses </vt:lpstr>
      <vt:lpstr>Blessings and Curses  of the Law of Moses </vt:lpstr>
      <vt:lpstr>Blessings and Curses  of the Law of Moses </vt:lpstr>
      <vt:lpstr>Blessings and Curses  of the Law of Moses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Kyle Pope</dc:creator>
  <cp:lastModifiedBy>Kyle Pope</cp:lastModifiedBy>
  <cp:revision>38</cp:revision>
  <dcterms:created xsi:type="dcterms:W3CDTF">2021-03-02T17:27:40Z</dcterms:created>
  <dcterms:modified xsi:type="dcterms:W3CDTF">2021-03-09T04:37:21Z</dcterms:modified>
</cp:coreProperties>
</file>