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8" r:id="rId10"/>
    <p:sldId id="267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08"/>
    <p:restoredTop sz="94697"/>
  </p:normalViewPr>
  <p:slideViewPr>
    <p:cSldViewPr snapToGrid="0" snapToObjects="1">
      <p:cViewPr varScale="1">
        <p:scale>
          <a:sx n="80" d="100"/>
          <a:sy n="80" d="100"/>
        </p:scale>
        <p:origin x="168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819" y="889820"/>
            <a:ext cx="7492181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820" y="4488426"/>
            <a:ext cx="5243832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7086" y="6356351"/>
            <a:ext cx="1944446" cy="365125"/>
          </a:xfrm>
          <a:prstGeom prst="rect">
            <a:avLst/>
          </a:prstGeom>
        </p:spPr>
        <p:txBody>
          <a:bodyPr/>
          <a:lstStyle/>
          <a:p>
            <a:fld id="{2F3E8B1C-86EF-43CF-8304-249481088644}" type="datetimeFigureOut">
              <a:rPr lang="en-US" smtClean="0"/>
              <a:pPr/>
              <a:t>11/3/20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6538" y="6356351"/>
            <a:ext cx="340479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89259" y="6356351"/>
            <a:ext cx="504266" cy="365125"/>
          </a:xfrm>
          <a:prstGeom prst="rect">
            <a:avLst/>
          </a:prstGeom>
        </p:spPr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4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7086" y="6356351"/>
            <a:ext cx="1944446" cy="365125"/>
          </a:xfrm>
          <a:prstGeom prst="rect">
            <a:avLst/>
          </a:prstGeom>
        </p:spPr>
        <p:txBody>
          <a:bodyPr/>
          <a:lstStyle/>
          <a:p>
            <a:fld id="{2F3E8B1C-86EF-43CF-8304-249481088644}" type="datetimeFigureOut">
              <a:rPr lang="en-US" smtClean="0"/>
              <a:pPr/>
              <a:t>11/3/20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6538" y="6356351"/>
            <a:ext cx="340479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89259" y="6356351"/>
            <a:ext cx="504266" cy="365125"/>
          </a:xfrm>
          <a:prstGeom prst="rect">
            <a:avLst/>
          </a:prstGeom>
        </p:spPr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22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931742" y="997974"/>
            <a:ext cx="1761782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997973"/>
            <a:ext cx="630309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7086" y="6356351"/>
            <a:ext cx="1944446" cy="365125"/>
          </a:xfrm>
          <a:prstGeom prst="rect">
            <a:avLst/>
          </a:prstGeom>
        </p:spPr>
        <p:txBody>
          <a:bodyPr/>
          <a:lstStyle/>
          <a:p>
            <a:fld id="{2F3E8B1C-86EF-43CF-8304-249481088644}" type="datetimeFigureOut">
              <a:rPr lang="en-US" smtClean="0"/>
              <a:pPr/>
              <a:t>11/3/20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6538" y="6356351"/>
            <a:ext cx="340479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89259" y="6356351"/>
            <a:ext cx="504266" cy="365125"/>
          </a:xfrm>
          <a:prstGeom prst="rect">
            <a:avLst/>
          </a:prstGeom>
        </p:spPr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2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7086" y="6356351"/>
            <a:ext cx="1944446" cy="365125"/>
          </a:xfrm>
          <a:prstGeom prst="rect">
            <a:avLst/>
          </a:prstGeom>
        </p:spPr>
        <p:txBody>
          <a:bodyPr/>
          <a:lstStyle/>
          <a:p>
            <a:fld id="{2F3E8B1C-86EF-43CF-8304-249481088644}" type="datetimeFigureOut">
              <a:rPr lang="en-US" smtClean="0"/>
              <a:pPr/>
              <a:t>11/3/20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6538" y="6356351"/>
            <a:ext cx="340479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89259" y="6356351"/>
            <a:ext cx="504266" cy="365125"/>
          </a:xfrm>
          <a:prstGeom prst="rect">
            <a:avLst/>
          </a:prstGeom>
        </p:spPr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326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538" y="1709739"/>
            <a:ext cx="797405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538" y="4589464"/>
            <a:ext cx="79740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7086" y="6356351"/>
            <a:ext cx="1944446" cy="365125"/>
          </a:xfrm>
          <a:prstGeom prst="rect">
            <a:avLst/>
          </a:prstGeom>
        </p:spPr>
        <p:txBody>
          <a:bodyPr/>
          <a:lstStyle/>
          <a:p>
            <a:fld id="{2F3E8B1C-86EF-43CF-8304-249481088644}" type="datetimeFigureOut">
              <a:rPr lang="en-US" smtClean="0"/>
              <a:pPr/>
              <a:t>11/3/20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6538" y="6356351"/>
            <a:ext cx="340479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89259" y="6356351"/>
            <a:ext cx="504266" cy="365125"/>
          </a:xfrm>
          <a:prstGeom prst="rect">
            <a:avLst/>
          </a:prstGeom>
        </p:spPr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87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7" y="922096"/>
            <a:ext cx="8018449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6538" y="2128684"/>
            <a:ext cx="3978313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2128684"/>
            <a:ext cx="3914775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7086" y="6356351"/>
            <a:ext cx="1944446" cy="365125"/>
          </a:xfrm>
          <a:prstGeom prst="rect">
            <a:avLst/>
          </a:prstGeom>
        </p:spPr>
        <p:txBody>
          <a:bodyPr/>
          <a:lstStyle/>
          <a:p>
            <a:fld id="{2F3E8B1C-86EF-43CF-8304-249481088644}" type="datetimeFigureOut">
              <a:rPr lang="en-US" smtClean="0"/>
              <a:pPr/>
              <a:t>11/3/20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6538" y="6356351"/>
            <a:ext cx="340479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89259" y="6356351"/>
            <a:ext cx="504266" cy="365125"/>
          </a:xfrm>
          <a:prstGeom prst="rect">
            <a:avLst/>
          </a:prstGeom>
        </p:spPr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975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416" y="929148"/>
            <a:ext cx="7980004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538" y="1681164"/>
            <a:ext cx="3961644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6538" y="2505076"/>
            <a:ext cx="3961644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4"/>
            <a:ext cx="3887391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6"/>
            <a:ext cx="3887391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7086" y="6356351"/>
            <a:ext cx="1944446" cy="365125"/>
          </a:xfrm>
          <a:prstGeom prst="rect">
            <a:avLst/>
          </a:prstGeom>
        </p:spPr>
        <p:txBody>
          <a:bodyPr/>
          <a:lstStyle/>
          <a:p>
            <a:fld id="{2F3E8B1C-86EF-43CF-8304-249481088644}" type="datetimeFigureOut">
              <a:rPr lang="en-US" smtClean="0"/>
              <a:pPr/>
              <a:t>11/3/20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6538" y="6356351"/>
            <a:ext cx="340479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89259" y="6356351"/>
            <a:ext cx="504266" cy="365125"/>
          </a:xfrm>
          <a:prstGeom prst="rect">
            <a:avLst/>
          </a:prstGeom>
        </p:spPr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74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7086" y="6356351"/>
            <a:ext cx="1944446" cy="365125"/>
          </a:xfrm>
          <a:prstGeom prst="rect">
            <a:avLst/>
          </a:prstGeom>
        </p:spPr>
        <p:txBody>
          <a:bodyPr/>
          <a:lstStyle/>
          <a:p>
            <a:fld id="{2F3E8B1C-86EF-43CF-8304-249481088644}" type="datetimeFigureOut">
              <a:rPr lang="en-US" smtClean="0"/>
              <a:pPr/>
              <a:t>11/3/20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6538" y="6356351"/>
            <a:ext cx="340479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89259" y="6356351"/>
            <a:ext cx="504266" cy="365125"/>
          </a:xfrm>
          <a:prstGeom prst="rect">
            <a:avLst/>
          </a:prstGeom>
        </p:spPr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244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7086" y="6356351"/>
            <a:ext cx="1944446" cy="365125"/>
          </a:xfrm>
          <a:prstGeom prst="rect">
            <a:avLst/>
          </a:prstGeom>
        </p:spPr>
        <p:txBody>
          <a:bodyPr/>
          <a:lstStyle/>
          <a:p>
            <a:fld id="{2F3E8B1C-86EF-43CF-8304-249481088644}" type="datetimeFigureOut">
              <a:rPr lang="en-US" smtClean="0"/>
              <a:pPr/>
              <a:t>11/3/20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6538" y="6356351"/>
            <a:ext cx="340479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89259" y="6356351"/>
            <a:ext cx="504266" cy="365125"/>
          </a:xfrm>
          <a:prstGeom prst="rect">
            <a:avLst/>
          </a:prstGeom>
        </p:spPr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0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820" y="781665"/>
            <a:ext cx="30701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6194" y="2315498"/>
            <a:ext cx="30701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7086" y="6356351"/>
            <a:ext cx="1944446" cy="365125"/>
          </a:xfrm>
          <a:prstGeom prst="rect">
            <a:avLst/>
          </a:prstGeom>
        </p:spPr>
        <p:txBody>
          <a:bodyPr/>
          <a:lstStyle/>
          <a:p>
            <a:fld id="{2F3E8B1C-86EF-43CF-8304-249481088644}" type="datetimeFigureOut">
              <a:rPr lang="en-US" smtClean="0"/>
              <a:pPr/>
              <a:t>11/3/20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6538" y="6356351"/>
            <a:ext cx="340479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89259" y="6356351"/>
            <a:ext cx="504266" cy="365125"/>
          </a:xfrm>
          <a:prstGeom prst="rect">
            <a:avLst/>
          </a:prstGeom>
        </p:spPr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42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507" y="1066801"/>
            <a:ext cx="3077573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1066800"/>
            <a:ext cx="462915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2507" y="2552700"/>
            <a:ext cx="3077573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7086" y="6356351"/>
            <a:ext cx="1944446" cy="365125"/>
          </a:xfrm>
          <a:prstGeom prst="rect">
            <a:avLst/>
          </a:prstGeom>
        </p:spPr>
        <p:txBody>
          <a:bodyPr/>
          <a:lstStyle/>
          <a:p>
            <a:fld id="{2F3E8B1C-86EF-43CF-8304-249481088644}" type="datetimeFigureOut">
              <a:rPr lang="en-US" smtClean="0"/>
              <a:pPr/>
              <a:t>11/3/20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6538" y="6356351"/>
            <a:ext cx="340479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89259" y="6356351"/>
            <a:ext cx="504266" cy="365125"/>
          </a:xfrm>
          <a:prstGeom prst="rect">
            <a:avLst/>
          </a:prstGeom>
        </p:spPr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05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B4EC0C7-48C8-A34A-A7D1-9B6AF7B033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40769" r="-1" b="7315"/>
          <a:stretch/>
        </p:blipFill>
        <p:spPr>
          <a:xfrm flipH="1">
            <a:off x="0" y="0"/>
            <a:ext cx="2138766" cy="6857999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9729" y="922096"/>
            <a:ext cx="6064195" cy="115745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</a:t>
            </a:r>
            <a:r>
              <a:rPr lang="en-US" dirty="0" err="1"/>
              <a:t>Maaaster</a:t>
            </a:r>
            <a:r>
              <a:rPr lang="en-US" dirty="0"/>
              <a:t>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86081" y="2728287"/>
            <a:ext cx="6064197" cy="3815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078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 cap="all" spc="30" baseline="0">
          <a:solidFill>
            <a:schemeClr val="bg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3600" b="1" kern="1200">
          <a:solidFill>
            <a:schemeClr val="bg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bg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bg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bg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bg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B8C63-0445-D646-9C3F-F0F8E9D35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5895" y="224589"/>
            <a:ext cx="6705600" cy="1909012"/>
          </a:xfrm>
          <a:gradFill>
            <a:gsLst>
              <a:gs pos="0">
                <a:schemeClr val="tx1">
                  <a:lumMod val="0"/>
                  <a:alpha val="0"/>
                </a:schemeClr>
              </a:gs>
              <a:gs pos="100000">
                <a:schemeClr val="bg1">
                  <a:lumMod val="75000"/>
                </a:schemeClr>
              </a:gs>
            </a:gsLst>
            <a:lin ang="10800000" scaled="0"/>
          </a:gradFill>
        </p:spPr>
        <p:txBody>
          <a:bodyPr anchor="ctr"/>
          <a:lstStyle/>
          <a:p>
            <a:pPr algn="r"/>
            <a:r>
              <a:rPr lang="en-US" sz="4800" cap="small" dirty="0"/>
              <a:t>Many Are Anxious about This Week’s Election.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C836F-611F-D24C-B020-9720BFDC0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9729" y="2294021"/>
            <a:ext cx="6064197" cy="4219074"/>
          </a:xfrm>
        </p:spPr>
        <p:txBody>
          <a:bodyPr/>
          <a:lstStyle/>
          <a:p>
            <a:pPr marL="349250" indent="-349250">
              <a:lnSpc>
                <a:spcPct val="100000"/>
              </a:lnSpc>
            </a:pPr>
            <a:r>
              <a:rPr lang="en-US" dirty="0"/>
              <a:t>What will happen?</a:t>
            </a:r>
          </a:p>
          <a:p>
            <a:pPr marL="349250" indent="-349250">
              <a:lnSpc>
                <a:spcPct val="100000"/>
              </a:lnSpc>
            </a:pPr>
            <a:r>
              <a:rPr lang="en-US" dirty="0"/>
              <a:t>How will it impact our lives?</a:t>
            </a:r>
          </a:p>
          <a:p>
            <a:pPr marL="349250" indent="-349250">
              <a:lnSpc>
                <a:spcPct val="100000"/>
              </a:lnSpc>
            </a:pPr>
            <a:r>
              <a:rPr lang="en-US" dirty="0"/>
              <a:t>Will our nation change?</a:t>
            </a:r>
          </a:p>
          <a:p>
            <a:pPr marL="349250" indent="-349250">
              <a:lnSpc>
                <a:spcPct val="100000"/>
              </a:lnSpc>
            </a:pPr>
            <a:r>
              <a:rPr lang="en-US" dirty="0"/>
              <a:t>Will we lose freedoms?</a:t>
            </a:r>
          </a:p>
          <a:p>
            <a:pPr marL="349250" indent="-349250">
              <a:lnSpc>
                <a:spcPct val="100000"/>
              </a:lnSpc>
            </a:pPr>
            <a:r>
              <a:rPr lang="en-US" dirty="0"/>
              <a:t>Will the virus get worse?</a:t>
            </a:r>
          </a:p>
          <a:p>
            <a:pPr marL="349250" indent="-349250">
              <a:lnSpc>
                <a:spcPct val="100000"/>
              </a:lnSpc>
            </a:pPr>
            <a:r>
              <a:rPr lang="en-US"/>
              <a:t>Will </a:t>
            </a:r>
            <a:r>
              <a:rPr lang="en-US" dirty="0"/>
              <a:t>it effect the economy?</a:t>
            </a:r>
          </a:p>
        </p:txBody>
      </p:sp>
    </p:spTree>
    <p:extLst>
      <p:ext uri="{BB962C8B-B14F-4D97-AF65-F5344CB8AC3E}">
        <p14:creationId xmlns:p14="http://schemas.microsoft.com/office/powerpoint/2010/main" val="4047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C836F-611F-D24C-B020-9720BFDC0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9729" y="2294021"/>
            <a:ext cx="6064197" cy="3577390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400" dirty="0"/>
              <a:t>We Must Not Misplace Priorities (Col. 3:1-4)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F7E24B2-5B57-734D-A52D-EDECE3C3B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5895" y="224589"/>
            <a:ext cx="6705600" cy="1909012"/>
          </a:xfrm>
          <a:gradFill>
            <a:gsLst>
              <a:gs pos="0">
                <a:schemeClr val="tx1">
                  <a:lumMod val="0"/>
                  <a:alpha val="0"/>
                </a:schemeClr>
              </a:gs>
              <a:gs pos="100000">
                <a:schemeClr val="bg1">
                  <a:lumMod val="75000"/>
                </a:schemeClr>
              </a:gs>
            </a:gsLst>
            <a:lin ang="10800000" scaled="0"/>
          </a:gradFill>
        </p:spPr>
        <p:txBody>
          <a:bodyPr anchor="ctr"/>
          <a:lstStyle/>
          <a:p>
            <a:pPr algn="r">
              <a:lnSpc>
                <a:spcPct val="80000"/>
              </a:lnSpc>
            </a:pPr>
            <a:r>
              <a:rPr lang="en-US" sz="6000" cap="small" dirty="0"/>
              <a:t>Whatever Happens…</a:t>
            </a:r>
          </a:p>
        </p:txBody>
      </p:sp>
    </p:spTree>
    <p:extLst>
      <p:ext uri="{BB962C8B-B14F-4D97-AF65-F5344CB8AC3E}">
        <p14:creationId xmlns:p14="http://schemas.microsoft.com/office/powerpoint/2010/main" val="1155508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C836F-611F-D24C-B020-9720BFDC0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9729" y="2294021"/>
            <a:ext cx="6064197" cy="3577390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400" dirty="0"/>
              <a:t>The Gospel Still Needs to Be Spread (1 Pet. 3:14-17)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F7E24B2-5B57-734D-A52D-EDECE3C3B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5895" y="224589"/>
            <a:ext cx="6705600" cy="1909012"/>
          </a:xfrm>
          <a:gradFill>
            <a:gsLst>
              <a:gs pos="0">
                <a:schemeClr val="tx1">
                  <a:lumMod val="0"/>
                  <a:alpha val="0"/>
                </a:schemeClr>
              </a:gs>
              <a:gs pos="100000">
                <a:schemeClr val="bg1">
                  <a:lumMod val="75000"/>
                </a:schemeClr>
              </a:gs>
            </a:gsLst>
            <a:lin ang="10800000" scaled="0"/>
          </a:gradFill>
        </p:spPr>
        <p:txBody>
          <a:bodyPr anchor="ctr"/>
          <a:lstStyle/>
          <a:p>
            <a:pPr algn="r">
              <a:lnSpc>
                <a:spcPct val="80000"/>
              </a:lnSpc>
            </a:pPr>
            <a:r>
              <a:rPr lang="en-US" sz="6000" cap="small" dirty="0"/>
              <a:t>Whatever Happens…</a:t>
            </a:r>
          </a:p>
        </p:txBody>
      </p:sp>
    </p:spTree>
    <p:extLst>
      <p:ext uri="{BB962C8B-B14F-4D97-AF65-F5344CB8AC3E}">
        <p14:creationId xmlns:p14="http://schemas.microsoft.com/office/powerpoint/2010/main" val="247268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C836F-611F-D24C-B020-9720BFDC0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9729" y="2294021"/>
            <a:ext cx="6064197" cy="4219074"/>
          </a:xfrm>
        </p:spPr>
        <p:txBody>
          <a:bodyPr/>
          <a:lstStyle/>
          <a:p>
            <a:pPr marL="349250" indent="-349250">
              <a:lnSpc>
                <a:spcPct val="100000"/>
              </a:lnSpc>
            </a:pPr>
            <a:r>
              <a:rPr lang="en-US" dirty="0"/>
              <a:t>Record numbers of money is being spent.</a:t>
            </a:r>
          </a:p>
          <a:p>
            <a:pPr marL="349250" indent="-349250">
              <a:lnSpc>
                <a:spcPct val="100000"/>
              </a:lnSpc>
            </a:pPr>
            <a:r>
              <a:rPr lang="en-US" dirty="0"/>
              <a:t>Record numbers of voters are turning out.</a:t>
            </a:r>
          </a:p>
          <a:p>
            <a:pPr marL="349250" indent="-349250">
              <a:lnSpc>
                <a:spcPct val="100000"/>
              </a:lnSpc>
            </a:pPr>
            <a:r>
              <a:rPr lang="en-US" dirty="0"/>
              <a:t>Experts say that no election since the Civil War has been as highly charged.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F7E24B2-5B57-734D-A52D-EDECE3C3B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5895" y="224589"/>
            <a:ext cx="6705600" cy="1909012"/>
          </a:xfrm>
          <a:gradFill>
            <a:gsLst>
              <a:gs pos="0">
                <a:schemeClr val="tx1">
                  <a:lumMod val="0"/>
                  <a:alpha val="0"/>
                </a:schemeClr>
              </a:gs>
              <a:gs pos="100000">
                <a:schemeClr val="bg1">
                  <a:lumMod val="75000"/>
                </a:schemeClr>
              </a:gs>
            </a:gsLst>
            <a:lin ang="10800000" scaled="0"/>
          </a:gradFill>
        </p:spPr>
        <p:txBody>
          <a:bodyPr anchor="ctr"/>
          <a:lstStyle/>
          <a:p>
            <a:pPr algn="r">
              <a:lnSpc>
                <a:spcPct val="80000"/>
              </a:lnSpc>
            </a:pPr>
            <a:r>
              <a:rPr lang="en-US" sz="5400" cap="small" dirty="0"/>
              <a:t>We Are Living in Historic Times</a:t>
            </a:r>
          </a:p>
        </p:txBody>
      </p:sp>
    </p:spTree>
    <p:extLst>
      <p:ext uri="{BB962C8B-B14F-4D97-AF65-F5344CB8AC3E}">
        <p14:creationId xmlns:p14="http://schemas.microsoft.com/office/powerpoint/2010/main" val="2007646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C836F-611F-D24C-B020-9720BFDC0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9729" y="2294021"/>
            <a:ext cx="6064197" cy="4219074"/>
          </a:xfrm>
        </p:spPr>
        <p:txBody>
          <a:bodyPr>
            <a:normAutofit lnSpcReduction="10000"/>
          </a:bodyPr>
          <a:lstStyle/>
          <a:p>
            <a:pPr marL="349250" indent="-349250">
              <a:lnSpc>
                <a:spcPct val="100000"/>
              </a:lnSpc>
            </a:pPr>
            <a:r>
              <a:rPr lang="en-US" dirty="0"/>
              <a:t>Could it impact freedom of worship?</a:t>
            </a:r>
          </a:p>
          <a:p>
            <a:pPr marL="349250" indent="-349250">
              <a:lnSpc>
                <a:spcPct val="100000"/>
              </a:lnSpc>
            </a:pPr>
            <a:r>
              <a:rPr lang="en-US" dirty="0"/>
              <a:t>Will it influence morality?</a:t>
            </a:r>
          </a:p>
          <a:p>
            <a:pPr marL="349250" indent="-349250">
              <a:lnSpc>
                <a:spcPct val="100000"/>
              </a:lnSpc>
            </a:pPr>
            <a:r>
              <a:rPr lang="en-US" dirty="0"/>
              <a:t>Will faith be respected or opposed?</a:t>
            </a:r>
          </a:p>
          <a:p>
            <a:pPr marL="349250" indent="-349250">
              <a:lnSpc>
                <a:spcPct val="100000"/>
              </a:lnSpc>
            </a:pPr>
            <a:r>
              <a:rPr lang="en-US" dirty="0"/>
              <a:t>Will faithfulness become more challenging?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F7E24B2-5B57-734D-A52D-EDECE3C3B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5895" y="224589"/>
            <a:ext cx="6705600" cy="1909012"/>
          </a:xfrm>
          <a:gradFill>
            <a:gsLst>
              <a:gs pos="0">
                <a:schemeClr val="tx1">
                  <a:lumMod val="0"/>
                  <a:alpha val="0"/>
                </a:schemeClr>
              </a:gs>
              <a:gs pos="100000">
                <a:schemeClr val="bg1">
                  <a:lumMod val="75000"/>
                </a:schemeClr>
              </a:gs>
            </a:gsLst>
            <a:lin ang="10800000" scaled="0"/>
          </a:gradFill>
        </p:spPr>
        <p:txBody>
          <a:bodyPr anchor="ctr"/>
          <a:lstStyle/>
          <a:p>
            <a:pPr algn="r">
              <a:lnSpc>
                <a:spcPct val="80000"/>
              </a:lnSpc>
            </a:pPr>
            <a:r>
              <a:rPr lang="en-US" sz="4800" cap="small" dirty="0"/>
              <a:t>Christians Are Not Immune to This Anxiety</a:t>
            </a:r>
          </a:p>
        </p:txBody>
      </p:sp>
    </p:spTree>
    <p:extLst>
      <p:ext uri="{BB962C8B-B14F-4D97-AF65-F5344CB8AC3E}">
        <p14:creationId xmlns:p14="http://schemas.microsoft.com/office/powerpoint/2010/main" val="3067023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C836F-611F-D24C-B020-9720BFDC0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9729" y="2294021"/>
            <a:ext cx="6064197" cy="3513221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400" dirty="0"/>
              <a:t>Our King Is Still on the Throne (Luke 1:30-33; 1 Tim. 1:17; 6:13-16)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F7E24B2-5B57-734D-A52D-EDECE3C3B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5895" y="224589"/>
            <a:ext cx="6705600" cy="1909012"/>
          </a:xfrm>
          <a:gradFill>
            <a:gsLst>
              <a:gs pos="0">
                <a:schemeClr val="tx1">
                  <a:lumMod val="0"/>
                  <a:alpha val="0"/>
                </a:schemeClr>
              </a:gs>
              <a:gs pos="100000">
                <a:schemeClr val="bg1">
                  <a:lumMod val="75000"/>
                </a:schemeClr>
              </a:gs>
            </a:gsLst>
            <a:lin ang="10800000" scaled="0"/>
          </a:gradFill>
        </p:spPr>
        <p:txBody>
          <a:bodyPr anchor="ctr"/>
          <a:lstStyle/>
          <a:p>
            <a:pPr algn="r">
              <a:lnSpc>
                <a:spcPct val="80000"/>
              </a:lnSpc>
            </a:pPr>
            <a:r>
              <a:rPr lang="en-US" sz="6000" cap="small" dirty="0"/>
              <a:t>Whatever Happens…</a:t>
            </a:r>
          </a:p>
        </p:txBody>
      </p:sp>
    </p:spTree>
    <p:extLst>
      <p:ext uri="{BB962C8B-B14F-4D97-AF65-F5344CB8AC3E}">
        <p14:creationId xmlns:p14="http://schemas.microsoft.com/office/powerpoint/2010/main" val="344447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C836F-611F-D24C-B020-9720BFDC0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9729" y="2294021"/>
            <a:ext cx="6064197" cy="3577390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400" dirty="0"/>
              <a:t>The Kingdom of God Will Prevail in the End (Dan. 2:44; 1 Cor. 15:21-26)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F7E24B2-5B57-734D-A52D-EDECE3C3B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5895" y="224589"/>
            <a:ext cx="6705600" cy="1909012"/>
          </a:xfrm>
          <a:gradFill>
            <a:gsLst>
              <a:gs pos="0">
                <a:schemeClr val="tx1">
                  <a:lumMod val="0"/>
                  <a:alpha val="0"/>
                </a:schemeClr>
              </a:gs>
              <a:gs pos="100000">
                <a:schemeClr val="bg1">
                  <a:lumMod val="75000"/>
                </a:schemeClr>
              </a:gs>
            </a:gsLst>
            <a:lin ang="10800000" scaled="0"/>
          </a:gradFill>
        </p:spPr>
        <p:txBody>
          <a:bodyPr anchor="ctr"/>
          <a:lstStyle/>
          <a:p>
            <a:pPr algn="r">
              <a:lnSpc>
                <a:spcPct val="80000"/>
              </a:lnSpc>
            </a:pPr>
            <a:r>
              <a:rPr lang="en-US" sz="6000" cap="small" dirty="0"/>
              <a:t>Whatever Happens…</a:t>
            </a:r>
          </a:p>
        </p:txBody>
      </p:sp>
    </p:spTree>
    <p:extLst>
      <p:ext uri="{BB962C8B-B14F-4D97-AF65-F5344CB8AC3E}">
        <p14:creationId xmlns:p14="http://schemas.microsoft.com/office/powerpoint/2010/main" val="184095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C836F-611F-D24C-B020-9720BFDC0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9729" y="2294021"/>
            <a:ext cx="6064197" cy="3577390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400" dirty="0"/>
              <a:t>Christians Have Lived Through Challenges Before (Jas. 5:10-11; 1 Pet. 5:8-9)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F7E24B2-5B57-734D-A52D-EDECE3C3B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5895" y="224589"/>
            <a:ext cx="6705600" cy="1909012"/>
          </a:xfrm>
          <a:gradFill>
            <a:gsLst>
              <a:gs pos="0">
                <a:schemeClr val="tx1">
                  <a:lumMod val="0"/>
                  <a:alpha val="0"/>
                </a:schemeClr>
              </a:gs>
              <a:gs pos="100000">
                <a:schemeClr val="bg1">
                  <a:lumMod val="75000"/>
                </a:schemeClr>
              </a:gs>
            </a:gsLst>
            <a:lin ang="10800000" scaled="0"/>
          </a:gradFill>
        </p:spPr>
        <p:txBody>
          <a:bodyPr anchor="ctr"/>
          <a:lstStyle/>
          <a:p>
            <a:pPr algn="r">
              <a:lnSpc>
                <a:spcPct val="80000"/>
              </a:lnSpc>
            </a:pPr>
            <a:r>
              <a:rPr lang="en-US" sz="6000" cap="small" dirty="0"/>
              <a:t>Whatever Happens…</a:t>
            </a:r>
          </a:p>
        </p:txBody>
      </p:sp>
    </p:spTree>
    <p:extLst>
      <p:ext uri="{BB962C8B-B14F-4D97-AF65-F5344CB8AC3E}">
        <p14:creationId xmlns:p14="http://schemas.microsoft.com/office/powerpoint/2010/main" val="2394773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C836F-611F-D24C-B020-9720BFDC0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9729" y="2294021"/>
            <a:ext cx="6064197" cy="3577390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400" dirty="0"/>
              <a:t>God Will Continue to Provide for His People (Heb. 13:5)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F7E24B2-5B57-734D-A52D-EDECE3C3B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5895" y="224589"/>
            <a:ext cx="6705600" cy="1909012"/>
          </a:xfrm>
          <a:gradFill>
            <a:gsLst>
              <a:gs pos="0">
                <a:schemeClr val="tx1">
                  <a:lumMod val="0"/>
                  <a:alpha val="0"/>
                </a:schemeClr>
              </a:gs>
              <a:gs pos="100000">
                <a:schemeClr val="bg1">
                  <a:lumMod val="75000"/>
                </a:schemeClr>
              </a:gs>
            </a:gsLst>
            <a:lin ang="10800000" scaled="0"/>
          </a:gradFill>
        </p:spPr>
        <p:txBody>
          <a:bodyPr anchor="ctr"/>
          <a:lstStyle/>
          <a:p>
            <a:pPr algn="r">
              <a:lnSpc>
                <a:spcPct val="80000"/>
              </a:lnSpc>
            </a:pPr>
            <a:r>
              <a:rPr lang="en-US" sz="6000" cap="small" dirty="0"/>
              <a:t>Whatever Happens…</a:t>
            </a:r>
          </a:p>
        </p:txBody>
      </p:sp>
    </p:spTree>
    <p:extLst>
      <p:ext uri="{BB962C8B-B14F-4D97-AF65-F5344CB8AC3E}">
        <p14:creationId xmlns:p14="http://schemas.microsoft.com/office/powerpoint/2010/main" val="296380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C836F-611F-D24C-B020-9720BFDC0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9729" y="2294021"/>
            <a:ext cx="6064197" cy="3577390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400" dirty="0"/>
              <a:t>Whether It Is Good or Bad, It Is Only Temporary (1 Pet. 1:3-7; 1 John 2:15-17)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F7E24B2-5B57-734D-A52D-EDECE3C3B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5895" y="224589"/>
            <a:ext cx="6705600" cy="1909012"/>
          </a:xfrm>
          <a:gradFill>
            <a:gsLst>
              <a:gs pos="0">
                <a:schemeClr val="tx1">
                  <a:lumMod val="0"/>
                  <a:alpha val="0"/>
                </a:schemeClr>
              </a:gs>
              <a:gs pos="100000">
                <a:schemeClr val="bg1">
                  <a:lumMod val="75000"/>
                </a:schemeClr>
              </a:gs>
            </a:gsLst>
            <a:lin ang="10800000" scaled="0"/>
          </a:gradFill>
        </p:spPr>
        <p:txBody>
          <a:bodyPr anchor="ctr"/>
          <a:lstStyle/>
          <a:p>
            <a:pPr algn="r">
              <a:lnSpc>
                <a:spcPct val="80000"/>
              </a:lnSpc>
            </a:pPr>
            <a:r>
              <a:rPr lang="en-US" sz="6000" cap="small" dirty="0"/>
              <a:t>Whatever Happens…</a:t>
            </a:r>
          </a:p>
        </p:txBody>
      </p:sp>
    </p:spTree>
    <p:extLst>
      <p:ext uri="{BB962C8B-B14F-4D97-AF65-F5344CB8AC3E}">
        <p14:creationId xmlns:p14="http://schemas.microsoft.com/office/powerpoint/2010/main" val="167527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C836F-611F-D24C-B020-9720BFDC0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9729" y="2294021"/>
            <a:ext cx="6064197" cy="3577390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400" dirty="0"/>
              <a:t>We Should Communicate Hope to Our Families, Brethren, and Friends (Eph. 6:4; Rom. 14:19)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F7E24B2-5B57-734D-A52D-EDECE3C3B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5895" y="224589"/>
            <a:ext cx="6705600" cy="1909012"/>
          </a:xfrm>
          <a:gradFill>
            <a:gsLst>
              <a:gs pos="0">
                <a:schemeClr val="tx1">
                  <a:lumMod val="0"/>
                  <a:alpha val="0"/>
                </a:schemeClr>
              </a:gs>
              <a:gs pos="100000">
                <a:schemeClr val="bg1">
                  <a:lumMod val="75000"/>
                </a:schemeClr>
              </a:gs>
            </a:gsLst>
            <a:lin ang="10800000" scaled="0"/>
          </a:gradFill>
        </p:spPr>
        <p:txBody>
          <a:bodyPr anchor="ctr"/>
          <a:lstStyle/>
          <a:p>
            <a:pPr algn="r">
              <a:lnSpc>
                <a:spcPct val="80000"/>
              </a:lnSpc>
            </a:pPr>
            <a:r>
              <a:rPr lang="en-US" sz="6000" cap="small" dirty="0"/>
              <a:t>Whatever Happens…</a:t>
            </a:r>
          </a:p>
        </p:txBody>
      </p:sp>
    </p:spTree>
    <p:extLst>
      <p:ext uri="{BB962C8B-B14F-4D97-AF65-F5344CB8AC3E}">
        <p14:creationId xmlns:p14="http://schemas.microsoft.com/office/powerpoint/2010/main" val="1225105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hronicleVTI">
  <a:themeElements>
    <a:clrScheme name="AnalogousFromDarkSeedLeftStep">
      <a:dk1>
        <a:srgbClr val="000000"/>
      </a:dk1>
      <a:lt1>
        <a:srgbClr val="FFFFFF"/>
      </a:lt1>
      <a:dk2>
        <a:srgbClr val="1B2C2F"/>
      </a:dk2>
      <a:lt2>
        <a:srgbClr val="F1F3F0"/>
      </a:lt2>
      <a:accent1>
        <a:srgbClr val="B447C9"/>
      </a:accent1>
      <a:accent2>
        <a:srgbClr val="6D37B7"/>
      </a:accent2>
      <a:accent3>
        <a:srgbClr val="4847C9"/>
      </a:accent3>
      <a:accent4>
        <a:srgbClr val="356AB7"/>
      </a:accent4>
      <a:accent5>
        <a:srgbClr val="47B2C9"/>
      </a:accent5>
      <a:accent6>
        <a:srgbClr val="35B797"/>
      </a:accent6>
      <a:hlink>
        <a:srgbClr val="3F93BF"/>
      </a:hlink>
      <a:folHlink>
        <a:srgbClr val="7F7F7F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265</Words>
  <Application>Microsoft Macintosh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Calisto MT</vt:lpstr>
      <vt:lpstr>Univers Condensed</vt:lpstr>
      <vt:lpstr>ChronicleVTI</vt:lpstr>
      <vt:lpstr>Many Are Anxious about This Week’s Election. </vt:lpstr>
      <vt:lpstr>We Are Living in Historic Times</vt:lpstr>
      <vt:lpstr>Christians Are Not Immune to This Anxiety</vt:lpstr>
      <vt:lpstr>Whatever Happens…</vt:lpstr>
      <vt:lpstr>Whatever Happens…</vt:lpstr>
      <vt:lpstr>Whatever Happens…</vt:lpstr>
      <vt:lpstr>Whatever Happens…</vt:lpstr>
      <vt:lpstr>Whatever Happens…</vt:lpstr>
      <vt:lpstr>Whatever Happens…</vt:lpstr>
      <vt:lpstr>Whatever Happens…</vt:lpstr>
      <vt:lpstr>Whatever Happens…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21</cp:revision>
  <dcterms:created xsi:type="dcterms:W3CDTF">2020-11-01T05:00:25Z</dcterms:created>
  <dcterms:modified xsi:type="dcterms:W3CDTF">2020-11-03T06:49:57Z</dcterms:modified>
</cp:coreProperties>
</file>