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sldIdLst>
    <p:sldId id="265" r:id="rId2"/>
    <p:sldId id="257" r:id="rId3"/>
    <p:sldId id="259" r:id="rId4"/>
    <p:sldId id="260" r:id="rId5"/>
    <p:sldId id="261" r:id="rId6"/>
    <p:sldId id="262" r:id="rId7"/>
    <p:sldId id="263" r:id="rId8"/>
    <p:sldId id="264"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80" d="100"/>
          <a:sy n="80" d="100"/>
        </p:scale>
        <p:origin x="149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131570" y="1591056"/>
            <a:ext cx="4279392" cy="3264408"/>
          </a:xfrm>
        </p:spPr>
        <p:txBody>
          <a:bodyPr anchor="b">
            <a:normAutofit/>
          </a:bodyPr>
          <a:lstStyle>
            <a:lvl1pPr algn="l">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143000" y="4928616"/>
            <a:ext cx="4279392" cy="996696"/>
          </a:xfrm>
        </p:spPr>
        <p:txBody>
          <a:bodyPr/>
          <a:lstStyle>
            <a:lvl1pPr marL="0" indent="0" algn="l">
              <a:buNone/>
              <a:defRPr sz="1800" cap="all"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378165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513724" y="1332237"/>
            <a:ext cx="3947799"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sz="1350"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049274" y="2523744"/>
            <a:ext cx="2873502" cy="1453896"/>
          </a:xfrm>
        </p:spPr>
        <p:txBody>
          <a:bodyPr anchor="b"/>
          <a:lstStyle>
            <a:lvl1pPr algn="ct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5033772" y="640079"/>
            <a:ext cx="3627882" cy="556869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241298" y="4087368"/>
            <a:ext cx="2489454" cy="649224"/>
          </a:xfrm>
        </p:spPr>
        <p:txBody>
          <a:bodyPr>
            <a:noAutofit/>
          </a:bodyPr>
          <a:lstStyle>
            <a:lvl1pPr marL="0" indent="0" algn="ctr">
              <a:buNone/>
              <a:defRPr sz="1500" cap="all" baseline="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360618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2183789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54291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628650" y="2332354"/>
            <a:ext cx="7886700" cy="4160520"/>
          </a:xfrm>
        </p:spPr>
        <p:txBody>
          <a:bodyPr>
            <a:normAutofit/>
          </a:bodyPr>
          <a:lstStyle>
            <a:lvl1pPr>
              <a:defRPr sz="3200" b="1"/>
            </a:lvl1pPr>
            <a:lvl2pPr>
              <a:defRPr sz="2800" b="1"/>
            </a:lvl2pPr>
            <a:lvl3pPr>
              <a:defRPr sz="2000" b="1"/>
            </a:lvl3pPr>
            <a:lvl4pPr>
              <a:defRPr sz="1800" b="1"/>
            </a:lvl4pPr>
            <a:lvl5pPr>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8273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5407362" y="0"/>
            <a:ext cx="3107988"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sz="1350"/>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623888" y="1078991"/>
            <a:ext cx="3950208" cy="3136392"/>
          </a:xfrm>
        </p:spPr>
        <p:txBody>
          <a:bodyPr anchor="b">
            <a:normAutofit/>
          </a:bodyPr>
          <a:lstStyle>
            <a:lvl1pP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623888" y="4279393"/>
            <a:ext cx="3950208" cy="1500187"/>
          </a:xfrm>
        </p:spPr>
        <p:txBody>
          <a:bodyPr/>
          <a:lstStyle>
            <a:lvl1pPr marL="0" indent="0">
              <a:buNone/>
              <a:defRPr sz="1800" cap="all" baseline="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297907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2266157"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sz="1350"/>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628650" y="2011680"/>
            <a:ext cx="370332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4814316" y="2011680"/>
            <a:ext cx="370332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1319287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2266157"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sz="1350"/>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629841" y="365126"/>
            <a:ext cx="7886700" cy="1325563"/>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629841" y="2011680"/>
            <a:ext cx="3703320" cy="950976"/>
          </a:xfrm>
        </p:spPr>
        <p:txBody>
          <a:bodyPr anchor="b">
            <a:norm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629841" y="3127248"/>
            <a:ext cx="370332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4814316" y="2011680"/>
            <a:ext cx="3703320" cy="950976"/>
          </a:xfrm>
        </p:spPr>
        <p:txBody>
          <a:bodyPr anchor="b">
            <a:norm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4814316" y="3127248"/>
            <a:ext cx="370332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236596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477229" y="181596"/>
            <a:ext cx="618954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sz="1350"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132838" y="1572768"/>
            <a:ext cx="4876038" cy="4096512"/>
          </a:xfrm>
        </p:spPr>
        <p:txBody>
          <a:bodyPr>
            <a:normAutofit/>
          </a:bodyPr>
          <a:lstStyle>
            <a:lvl1pPr algn="ctr">
              <a:defRPr sz="3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66835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104416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326075" y="-1"/>
            <a:ext cx="7817925"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sz="1350"/>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62426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3545046" y="0"/>
            <a:ext cx="5604286"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sz="1350">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629841" y="640080"/>
            <a:ext cx="2914650" cy="2953512"/>
          </a:xfrm>
        </p:spPr>
        <p:txBody>
          <a:bodyPr anchor="b"/>
          <a:lstStyle>
            <a:lvl1pPr>
              <a:defRPr sz="2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5294376" y="640080"/>
            <a:ext cx="3367278" cy="5596128"/>
          </a:xfrm>
        </p:spPr>
        <p:txBody>
          <a:bodyPr anchor="ct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629841" y="3776472"/>
            <a:ext cx="2914650" cy="24688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a:xfrm>
            <a:off x="628650" y="6356351"/>
            <a:ext cx="2057400" cy="365125"/>
          </a:xfrm>
          <a:prstGeom prst="rect">
            <a:avLst/>
          </a:prstGeom>
        </p:spPr>
        <p:txBody>
          <a:bodyPr/>
          <a:lstStyle/>
          <a:p>
            <a:fld id="{3C04E684-10F4-4CC3-A0B9-F03AA7BE37CF}" type="datetimeFigureOut">
              <a:rPr lang="en-US" smtClean="0"/>
              <a:pPr/>
              <a:t>8/3/20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a:xfrm>
            <a:off x="3028950" y="6356351"/>
            <a:ext cx="3086100" cy="365125"/>
          </a:xfrm>
          <a:prstGeom prst="rect">
            <a:avLst/>
          </a:prstGeom>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a:xfrm>
            <a:off x="6457950" y="6356351"/>
            <a:ext cx="2057400" cy="365125"/>
          </a:xfrm>
          <a:prstGeom prst="rect">
            <a:avLst/>
          </a:prstGeom>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val="354476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6BB1168-9C75-F143-B714-9DA3B7249033}"/>
              </a:ext>
            </a:extLst>
          </p:cNvPr>
          <p:cNvPicPr>
            <a:picLocks noChangeAspect="1"/>
          </p:cNvPicPr>
          <p:nvPr userDrawn="1"/>
        </p:nvPicPr>
        <p:blipFill rotWithShape="1">
          <a:blip r:embed="rId14">
            <a:alphaModFix amt="62000"/>
          </a:blip>
          <a:srcRect t="15730"/>
          <a:stretch/>
        </p:blipFill>
        <p:spPr>
          <a:xfrm>
            <a:off x="0" y="0"/>
            <a:ext cx="9143985" cy="6857999"/>
          </a:xfrm>
          <a:prstGeom prst="rect">
            <a:avLst/>
          </a:prstGeom>
        </p:spPr>
      </p:pic>
      <p:pic>
        <p:nvPicPr>
          <p:cNvPr id="8" name="Picture 7">
            <a:extLst>
              <a:ext uri="{FF2B5EF4-FFF2-40B4-BE49-F238E27FC236}">
                <a16:creationId xmlns:a16="http://schemas.microsoft.com/office/drawing/2014/main" id="{12BEE567-3914-F54E-AA1E-5B37F94544E1}"/>
              </a:ext>
            </a:extLst>
          </p:cNvPr>
          <p:cNvPicPr>
            <a:picLocks noChangeAspect="1"/>
          </p:cNvPicPr>
          <p:nvPr userDrawn="1"/>
        </p:nvPicPr>
        <p:blipFill>
          <a:blip r:embed="rId15">
            <a:alphaModFix amt="62000"/>
          </a:blip>
          <a:stretch>
            <a:fillRect/>
          </a:stretch>
        </p:blipFill>
        <p:spPr>
          <a:xfrm>
            <a:off x="393895" y="337625"/>
            <a:ext cx="8609428" cy="1688123"/>
          </a:xfrm>
          <a:prstGeom prst="rect">
            <a:avLst/>
          </a:prstGeom>
        </p:spPr>
      </p:pic>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628650" y="365126"/>
            <a:ext cx="7886700" cy="166062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628642" y="2141536"/>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390950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40" r:id="rId5"/>
    <p:sldLayoutId id="2147483741" r:id="rId6"/>
    <p:sldLayoutId id="2147483747" r:id="rId7"/>
    <p:sldLayoutId id="2147483742" r:id="rId8"/>
    <p:sldLayoutId id="2147483743" r:id="rId9"/>
    <p:sldLayoutId id="2147483744" r:id="rId10"/>
    <p:sldLayoutId id="2147483745" r:id="rId11"/>
    <p:sldLayoutId id="2147483746" r:id="rId12"/>
  </p:sldLayoutIdLst>
  <p:txStyles>
    <p:titleStyle>
      <a:lvl1pPr algn="r" defTabSz="685800" rtl="0" eaLnBrk="1" latinLnBrk="0" hangingPunct="1">
        <a:lnSpc>
          <a:spcPct val="90000"/>
        </a:lnSpc>
        <a:spcBef>
          <a:spcPct val="0"/>
        </a:spcBef>
        <a:buNone/>
        <a:defRPr sz="4400" b="1" i="0" kern="1200">
          <a:solidFill>
            <a:schemeClr val="bg1"/>
          </a:solidFill>
          <a:latin typeface="Calibri" panose="020F0502020204030204" pitchFamily="34" charset="0"/>
          <a:ea typeface="+mj-ea"/>
          <a:cs typeface="Calibri" panose="020F0502020204030204" pitchFamily="34" charset="0"/>
        </a:defRPr>
      </a:lvl1pPr>
    </p:titleStyle>
    <p:bodyStyle>
      <a:lvl1pPr marL="171450" indent="-171450" algn="l" defTabSz="685800" rtl="0" eaLnBrk="1" latinLnBrk="0" hangingPunct="1">
        <a:lnSpc>
          <a:spcPct val="10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AAE1E-17A2-984F-AA27-0150B2CF4E23}"/>
              </a:ext>
            </a:extLst>
          </p:cNvPr>
          <p:cNvSpPr>
            <a:spLocks noGrp="1"/>
          </p:cNvSpPr>
          <p:nvPr>
            <p:ph type="title"/>
          </p:nvPr>
        </p:nvSpPr>
        <p:spPr>
          <a:xfrm>
            <a:off x="837198" y="365126"/>
            <a:ext cx="7886700" cy="1660622"/>
          </a:xfrm>
        </p:spPr>
        <p:txBody>
          <a:bodyPr>
            <a:normAutofit/>
          </a:bodyPr>
          <a:lstStyle/>
          <a:p>
            <a:r>
              <a:rPr lang="en-US" sz="6600" dirty="0"/>
              <a:t>Matthew 16:24-26</a:t>
            </a:r>
          </a:p>
        </p:txBody>
      </p:sp>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628650" y="2204017"/>
            <a:ext cx="7886700" cy="4160520"/>
          </a:xfrm>
        </p:spPr>
        <p:txBody>
          <a:bodyPr>
            <a:noAutofit/>
          </a:bodyPr>
          <a:lstStyle/>
          <a:p>
            <a:pPr marL="0" indent="0" algn="ctr">
              <a:lnSpc>
                <a:spcPct val="90000"/>
              </a:lnSpc>
              <a:buNone/>
            </a:pPr>
            <a:r>
              <a:rPr lang="en-US" sz="3400" dirty="0">
                <a:solidFill>
                  <a:schemeClr val="tx2">
                    <a:lumMod val="90000"/>
                    <a:lumOff val="10000"/>
                  </a:schemeClr>
                </a:solidFill>
                <a:latin typeface="Calibri" panose="020F0502020204030204" pitchFamily="34" charset="0"/>
                <a:cs typeface="Calibri" panose="020F0502020204030204" pitchFamily="34" charset="0"/>
              </a:rPr>
              <a:t>Then Jesus said to His disciples, “If anyone desires to come after Me, let him deny himself, and take up his cross, and follow Me. For whoever desires to save his life will lose it, but whoever loses his life for My sake will find it. For what profit is it to a man if he gains the whole world, and loses his own soul? Or what will a man give in exchange for his soul?” (NKJV).</a:t>
            </a:r>
          </a:p>
        </p:txBody>
      </p:sp>
    </p:spTree>
    <p:extLst>
      <p:ext uri="{BB962C8B-B14F-4D97-AF65-F5344CB8AC3E}">
        <p14:creationId xmlns:p14="http://schemas.microsoft.com/office/powerpoint/2010/main" val="60458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436144" y="2025748"/>
            <a:ext cx="8079206" cy="4631725"/>
          </a:xfrm>
        </p:spPr>
        <p:txBody>
          <a:bodyPr>
            <a:noAutofit/>
          </a:bodyPr>
          <a:lstStyle/>
          <a:p>
            <a:pPr marL="15875" indent="0" algn="ctr">
              <a:spcAft>
                <a:spcPts val="600"/>
              </a:spcAft>
              <a:buNone/>
            </a:pPr>
            <a:r>
              <a:rPr lang="en-US" sz="4800" dirty="0">
                <a:solidFill>
                  <a:schemeClr val="tx2">
                    <a:lumMod val="90000"/>
                    <a:lumOff val="10000"/>
                  </a:schemeClr>
                </a:solidFill>
                <a:latin typeface="Calibri" panose="020F0502020204030204" pitchFamily="34" charset="0"/>
                <a:cs typeface="Calibri" panose="020F0502020204030204" pitchFamily="34" charset="0"/>
              </a:rPr>
              <a:t>Examples of a “New Normal”</a:t>
            </a:r>
          </a:p>
          <a:p>
            <a:pPr marL="460375" indent="-444500" algn="ctr">
              <a:spcBef>
                <a:spcPts val="0"/>
              </a:spcBef>
              <a:spcAft>
                <a:spcPts val="600"/>
              </a:spcAft>
            </a:pPr>
            <a:r>
              <a:rPr lang="en-US" sz="4400" dirty="0">
                <a:solidFill>
                  <a:schemeClr val="tx2">
                    <a:lumMod val="90000"/>
                    <a:lumOff val="10000"/>
                  </a:schemeClr>
                </a:solidFill>
                <a:latin typeface="Calibri" panose="020F0502020204030204" pitchFamily="34" charset="0"/>
                <a:cs typeface="Calibri" panose="020F0502020204030204" pitchFamily="34" charset="0"/>
              </a:rPr>
              <a:t>Peter (Luke 5:5-11)</a:t>
            </a:r>
          </a:p>
          <a:p>
            <a:pPr marL="460375" indent="-444500" algn="ctr">
              <a:spcBef>
                <a:spcPts val="0"/>
              </a:spcBef>
              <a:spcAft>
                <a:spcPts val="600"/>
              </a:spcAft>
            </a:pPr>
            <a:r>
              <a:rPr lang="en-US" sz="4400" dirty="0">
                <a:solidFill>
                  <a:schemeClr val="tx2">
                    <a:lumMod val="90000"/>
                    <a:lumOff val="10000"/>
                  </a:schemeClr>
                </a:solidFill>
                <a:latin typeface="Calibri" panose="020F0502020204030204" pitchFamily="34" charset="0"/>
                <a:cs typeface="Calibri" panose="020F0502020204030204" pitchFamily="34" charset="0"/>
              </a:rPr>
              <a:t>Paul (1 Tim. 1:13-15)</a:t>
            </a:r>
          </a:p>
          <a:p>
            <a:pPr marL="460375" indent="-444500" algn="ctr">
              <a:spcBef>
                <a:spcPts val="0"/>
              </a:spcBef>
              <a:spcAft>
                <a:spcPts val="600"/>
              </a:spcAft>
            </a:pPr>
            <a:r>
              <a:rPr lang="en-US" sz="4400" dirty="0">
                <a:solidFill>
                  <a:schemeClr val="tx2">
                    <a:lumMod val="90000"/>
                    <a:lumOff val="10000"/>
                  </a:schemeClr>
                </a:solidFill>
                <a:latin typeface="Calibri" panose="020F0502020204030204" pitchFamily="34" charset="0"/>
                <a:cs typeface="Calibri" panose="020F0502020204030204" pitchFamily="34" charset="0"/>
              </a:rPr>
              <a:t>Simon (Acts 8:9-13)</a:t>
            </a:r>
          </a:p>
          <a:p>
            <a:pPr marL="460375" indent="-444500" algn="ctr">
              <a:spcBef>
                <a:spcPts val="0"/>
              </a:spcBef>
              <a:spcAft>
                <a:spcPts val="600"/>
              </a:spcAft>
            </a:pPr>
            <a:r>
              <a:rPr lang="en-US" sz="4400" dirty="0">
                <a:solidFill>
                  <a:schemeClr val="tx2">
                    <a:lumMod val="90000"/>
                    <a:lumOff val="10000"/>
                  </a:schemeClr>
                </a:solidFill>
                <a:latin typeface="Calibri" panose="020F0502020204030204" pitchFamily="34" charset="0"/>
                <a:cs typeface="Calibri" panose="020F0502020204030204" pitchFamily="34" charset="0"/>
              </a:rPr>
              <a:t>Jailer (Acts 16:27-33)</a:t>
            </a:r>
            <a:endParaRPr lang="en-US" sz="54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spcAft>
                <a:spcPts val="600"/>
              </a:spcAft>
              <a:buNone/>
            </a:pPr>
            <a:endParaRPr lang="en-US" sz="40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spcAft>
                <a:spcPts val="600"/>
              </a:spcAft>
              <a:buNone/>
            </a:pPr>
            <a:endParaRPr lang="en-US" sz="5400" i="1" dirty="0">
              <a:solidFill>
                <a:schemeClr val="tx2">
                  <a:lumMod val="90000"/>
                  <a:lumOff val="10000"/>
                </a:schemeClr>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CDAD285E-C0D8-3D4E-BF6D-D5EC55816E46}"/>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Tree>
    <p:extLst>
      <p:ext uri="{BB962C8B-B14F-4D97-AF65-F5344CB8AC3E}">
        <p14:creationId xmlns:p14="http://schemas.microsoft.com/office/powerpoint/2010/main" val="313425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436144" y="2025748"/>
            <a:ext cx="8079206" cy="4631725"/>
          </a:xfrm>
        </p:spPr>
        <p:txBody>
          <a:bodyPr>
            <a:noAutofit/>
          </a:bodyPr>
          <a:lstStyle/>
          <a:p>
            <a:pPr marL="15875" indent="0" algn="ctr">
              <a:spcAft>
                <a:spcPts val="600"/>
              </a:spcAft>
              <a:buNone/>
            </a:pPr>
            <a:r>
              <a:rPr lang="en-US" sz="4800" dirty="0">
                <a:solidFill>
                  <a:schemeClr val="tx2">
                    <a:lumMod val="90000"/>
                    <a:lumOff val="10000"/>
                  </a:schemeClr>
                </a:solidFill>
                <a:latin typeface="Calibri" panose="020F0502020204030204" pitchFamily="34" charset="0"/>
                <a:cs typeface="Calibri" panose="020F0502020204030204" pitchFamily="34" charset="0"/>
              </a:rPr>
              <a:t>We May Need a “New Normal”</a:t>
            </a:r>
          </a:p>
          <a:p>
            <a:pPr marL="460375" indent="-444500" algn="ctr">
              <a:spcBef>
                <a:spcPts val="0"/>
              </a:spcBef>
              <a:spcAft>
                <a:spcPts val="600"/>
              </a:spcAft>
            </a:pPr>
            <a:r>
              <a:rPr lang="en-US" sz="3800" dirty="0">
                <a:solidFill>
                  <a:schemeClr val="tx2">
                    <a:lumMod val="90000"/>
                    <a:lumOff val="10000"/>
                  </a:schemeClr>
                </a:solidFill>
                <a:latin typeface="Calibri" panose="020F0502020204030204" pitchFamily="34" charset="0"/>
                <a:cs typeface="Calibri" panose="020F0502020204030204" pitchFamily="34" charset="0"/>
              </a:rPr>
              <a:t>If we have habits we need to break (Prov. 16:32; 20:1; Dan. 6:10) </a:t>
            </a:r>
          </a:p>
          <a:p>
            <a:pPr marL="460375" indent="-444500" algn="ctr">
              <a:spcBef>
                <a:spcPts val="0"/>
              </a:spcBef>
              <a:spcAft>
                <a:spcPts val="600"/>
              </a:spcAft>
            </a:pPr>
            <a:r>
              <a:rPr lang="en-US" sz="3800" dirty="0">
                <a:solidFill>
                  <a:schemeClr val="tx2">
                    <a:lumMod val="90000"/>
                    <a:lumOff val="10000"/>
                  </a:schemeClr>
                </a:solidFill>
                <a:latin typeface="Calibri" panose="020F0502020204030204" pitchFamily="34" charset="0"/>
                <a:cs typeface="Calibri" panose="020F0502020204030204" pitchFamily="34" charset="0"/>
              </a:rPr>
              <a:t>If we have attitudes we need to change (Eph. 4:31-32; Col. 3:12-14)</a:t>
            </a:r>
          </a:p>
          <a:p>
            <a:pPr marL="460375" indent="-444500" algn="ctr">
              <a:spcBef>
                <a:spcPts val="0"/>
              </a:spcBef>
              <a:spcAft>
                <a:spcPts val="600"/>
              </a:spcAft>
            </a:pPr>
            <a:r>
              <a:rPr lang="en-US" sz="3800" dirty="0">
                <a:solidFill>
                  <a:schemeClr val="tx2">
                    <a:lumMod val="90000"/>
                    <a:lumOff val="10000"/>
                  </a:schemeClr>
                </a:solidFill>
                <a:latin typeface="Calibri" panose="020F0502020204030204" pitchFamily="34" charset="0"/>
                <a:cs typeface="Calibri" panose="020F0502020204030204" pitchFamily="34" charset="0"/>
              </a:rPr>
              <a:t>If we are staying babes in Christ (1 Cor. 3:1-3)</a:t>
            </a:r>
          </a:p>
          <a:p>
            <a:pPr marL="0" indent="0" algn="ctr">
              <a:spcAft>
                <a:spcPts val="600"/>
              </a:spcAft>
              <a:buNone/>
            </a:pPr>
            <a:endParaRPr lang="en-US" sz="5400" i="1" dirty="0">
              <a:solidFill>
                <a:schemeClr val="tx2">
                  <a:lumMod val="90000"/>
                  <a:lumOff val="10000"/>
                </a:schemeClr>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CDAD285E-C0D8-3D4E-BF6D-D5EC55816E46}"/>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Tree>
    <p:extLst>
      <p:ext uri="{BB962C8B-B14F-4D97-AF65-F5344CB8AC3E}">
        <p14:creationId xmlns:p14="http://schemas.microsoft.com/office/powerpoint/2010/main" val="417116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436144" y="2025748"/>
            <a:ext cx="8079206" cy="4631725"/>
          </a:xfrm>
        </p:spPr>
        <p:txBody>
          <a:bodyPr>
            <a:noAutofit/>
          </a:bodyPr>
          <a:lstStyle/>
          <a:p>
            <a:pPr marL="15875" indent="0" algn="ctr">
              <a:spcAft>
                <a:spcPts val="600"/>
              </a:spcAft>
              <a:buNone/>
            </a:pPr>
            <a:r>
              <a:rPr lang="en-US" sz="4800" dirty="0">
                <a:solidFill>
                  <a:schemeClr val="tx2">
                    <a:lumMod val="90000"/>
                    <a:lumOff val="10000"/>
                  </a:schemeClr>
                </a:solidFill>
                <a:latin typeface="Calibri" panose="020F0502020204030204" pitchFamily="34" charset="0"/>
                <a:cs typeface="Calibri" panose="020F0502020204030204" pitchFamily="34" charset="0"/>
              </a:rPr>
              <a:t>We May Need a “New Normal”</a:t>
            </a:r>
          </a:p>
          <a:p>
            <a:pPr marL="460375" indent="-444500" algn="ctr">
              <a:spcBef>
                <a:spcPts val="0"/>
              </a:spcBef>
              <a:spcAft>
                <a:spcPts val="600"/>
              </a:spcAft>
            </a:pPr>
            <a:r>
              <a:rPr lang="en-US" sz="3800">
                <a:solidFill>
                  <a:schemeClr val="tx2">
                    <a:lumMod val="90000"/>
                    <a:lumOff val="10000"/>
                  </a:schemeClr>
                </a:solidFill>
                <a:latin typeface="Calibri" panose="020F0502020204030204" pitchFamily="34" charset="0"/>
                <a:cs typeface="Calibri" panose="020F0502020204030204" pitchFamily="34" charset="0"/>
              </a:rPr>
              <a:t>If we love </a:t>
            </a:r>
            <a:r>
              <a:rPr lang="en-US" sz="3800" dirty="0">
                <a:solidFill>
                  <a:schemeClr val="tx2">
                    <a:lumMod val="90000"/>
                    <a:lumOff val="10000"/>
                  </a:schemeClr>
                </a:solidFill>
                <a:latin typeface="Calibri" panose="020F0502020204030204" pitchFamily="34" charset="0"/>
                <a:cs typeface="Calibri" panose="020F0502020204030204" pitchFamily="34" charset="0"/>
              </a:rPr>
              <a:t>this life too much (Luke 12:16-21) </a:t>
            </a:r>
          </a:p>
          <a:p>
            <a:pPr marL="460375" indent="-444500" algn="ctr">
              <a:spcBef>
                <a:spcPts val="0"/>
              </a:spcBef>
              <a:spcAft>
                <a:spcPts val="600"/>
              </a:spcAft>
            </a:pPr>
            <a:r>
              <a:rPr lang="en-US" sz="3800" dirty="0">
                <a:solidFill>
                  <a:schemeClr val="tx2">
                    <a:lumMod val="90000"/>
                    <a:lumOff val="10000"/>
                  </a:schemeClr>
                </a:solidFill>
                <a:latin typeface="Calibri" panose="020F0502020204030204" pitchFamily="34" charset="0"/>
                <a:cs typeface="Calibri" panose="020F0502020204030204" pitchFamily="34" charset="0"/>
              </a:rPr>
              <a:t>If we’re not faithfully following the Lord (John 10:27-28)</a:t>
            </a:r>
          </a:p>
          <a:p>
            <a:pPr marL="460375" indent="-444500" algn="ctr">
              <a:spcBef>
                <a:spcPts val="0"/>
              </a:spcBef>
              <a:spcAft>
                <a:spcPts val="600"/>
              </a:spcAft>
            </a:pPr>
            <a:r>
              <a:rPr lang="en-US" sz="3800" dirty="0">
                <a:solidFill>
                  <a:schemeClr val="tx2">
                    <a:lumMod val="90000"/>
                    <a:lumOff val="10000"/>
                  </a:schemeClr>
                </a:solidFill>
                <a:latin typeface="Calibri" panose="020F0502020204030204" pitchFamily="34" charset="0"/>
                <a:cs typeface="Calibri" panose="020F0502020204030204" pitchFamily="34" charset="0"/>
              </a:rPr>
              <a:t>If we stand outside of Christ (John 8:23-24)</a:t>
            </a:r>
          </a:p>
          <a:p>
            <a:pPr marL="0" indent="0" algn="ctr">
              <a:spcAft>
                <a:spcPts val="600"/>
              </a:spcAft>
              <a:buNone/>
            </a:pPr>
            <a:endParaRPr lang="en-US" sz="5400" i="1" dirty="0">
              <a:solidFill>
                <a:schemeClr val="tx2">
                  <a:lumMod val="90000"/>
                  <a:lumOff val="10000"/>
                </a:schemeClr>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CDAD285E-C0D8-3D4E-BF6D-D5EC55816E46}"/>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Tree>
    <p:extLst>
      <p:ext uri="{BB962C8B-B14F-4D97-AF65-F5344CB8AC3E}">
        <p14:creationId xmlns:p14="http://schemas.microsoft.com/office/powerpoint/2010/main" val="27182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AAE1E-17A2-984F-AA27-0150B2CF4E23}"/>
              </a:ext>
            </a:extLst>
          </p:cNvPr>
          <p:cNvSpPr>
            <a:spLocks noGrp="1"/>
          </p:cNvSpPr>
          <p:nvPr>
            <p:ph type="title"/>
          </p:nvPr>
        </p:nvSpPr>
        <p:spPr>
          <a:xfrm>
            <a:off x="837198" y="365126"/>
            <a:ext cx="7886700" cy="1660622"/>
          </a:xfrm>
        </p:spPr>
        <p:txBody>
          <a:bodyPr>
            <a:normAutofit/>
          </a:bodyPr>
          <a:lstStyle/>
          <a:p>
            <a:r>
              <a:rPr lang="en-US" sz="6600" dirty="0"/>
              <a:t>“The New Normal”</a:t>
            </a:r>
          </a:p>
        </p:txBody>
      </p:sp>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628650" y="2332354"/>
            <a:ext cx="7886700" cy="4160520"/>
          </a:xfrm>
        </p:spPr>
        <p:txBody>
          <a:bodyPr>
            <a:normAutofit/>
          </a:bodyPr>
          <a:lstStyle/>
          <a:p>
            <a:pPr marL="0" indent="0" algn="ctr">
              <a:buNone/>
            </a:pPr>
            <a:r>
              <a:rPr lang="en-US" sz="4400" dirty="0">
                <a:solidFill>
                  <a:schemeClr val="tx2">
                    <a:lumMod val="90000"/>
                    <a:lumOff val="10000"/>
                  </a:schemeClr>
                </a:solidFill>
                <a:latin typeface="Calibri" panose="020F0502020204030204" pitchFamily="34" charset="0"/>
                <a:cs typeface="Calibri" panose="020F0502020204030204" pitchFamily="34" charset="0"/>
              </a:rPr>
              <a:t>Common Phrase These Days</a:t>
            </a:r>
          </a:p>
          <a:p>
            <a:pPr marL="0" indent="0" algn="ctr">
              <a:buNone/>
            </a:pPr>
            <a:r>
              <a:rPr lang="en-US" sz="4400" dirty="0">
                <a:solidFill>
                  <a:schemeClr val="tx2">
                    <a:lumMod val="90000"/>
                    <a:lumOff val="10000"/>
                  </a:schemeClr>
                </a:solidFill>
                <a:latin typeface="Calibri" panose="020F0502020204030204" pitchFamily="34" charset="0"/>
                <a:cs typeface="Calibri" panose="020F0502020204030204" pitchFamily="34" charset="0"/>
              </a:rPr>
              <a:t>Accepting Changes in Life</a:t>
            </a:r>
          </a:p>
          <a:p>
            <a:pPr marL="0" indent="0" algn="ctr">
              <a:buNone/>
            </a:pPr>
            <a:r>
              <a:rPr lang="en-US" sz="4400" dirty="0">
                <a:solidFill>
                  <a:schemeClr val="tx2">
                    <a:lumMod val="90000"/>
                    <a:lumOff val="10000"/>
                  </a:schemeClr>
                </a:solidFill>
                <a:latin typeface="Calibri" panose="020F0502020204030204" pitchFamily="34" charset="0"/>
                <a:cs typeface="Calibri" panose="020F0502020204030204" pitchFamily="34" charset="0"/>
              </a:rPr>
              <a:t>Interesting Concept from a Spiritual Perspective</a:t>
            </a:r>
          </a:p>
          <a:p>
            <a:pPr marL="0" indent="0" algn="ctr">
              <a:buNone/>
            </a:pPr>
            <a:r>
              <a:rPr lang="en-US" sz="4400" dirty="0">
                <a:solidFill>
                  <a:schemeClr val="tx2">
                    <a:lumMod val="90000"/>
                    <a:lumOff val="10000"/>
                  </a:schemeClr>
                </a:solidFill>
                <a:latin typeface="Calibri" panose="020F0502020204030204" pitchFamily="34" charset="0"/>
                <a:cs typeface="Calibri" panose="020F0502020204030204" pitchFamily="34" charset="0"/>
              </a:rPr>
              <a:t>Nothing to Do with Covid-19</a:t>
            </a:r>
          </a:p>
        </p:txBody>
      </p:sp>
    </p:spTree>
    <p:extLst>
      <p:ext uri="{BB962C8B-B14F-4D97-AF65-F5344CB8AC3E}">
        <p14:creationId xmlns:p14="http://schemas.microsoft.com/office/powerpoint/2010/main" val="1220536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628650" y="2332354"/>
            <a:ext cx="7886700" cy="4160520"/>
          </a:xfrm>
        </p:spPr>
        <p:txBody>
          <a:bodyPr>
            <a:normAutofit/>
          </a:bodyPr>
          <a:lstStyle/>
          <a:p>
            <a:pPr marL="0" indent="0" algn="ctr">
              <a:buNone/>
            </a:pPr>
            <a:r>
              <a:rPr lang="en-US" sz="5400" dirty="0">
                <a:solidFill>
                  <a:schemeClr val="tx2">
                    <a:lumMod val="90000"/>
                    <a:lumOff val="10000"/>
                  </a:schemeClr>
                </a:solidFill>
                <a:latin typeface="Calibri" panose="020F0502020204030204" pitchFamily="34" charset="0"/>
                <a:cs typeface="Calibri" panose="020F0502020204030204" pitchFamily="34" charset="0"/>
              </a:rPr>
              <a:t>What is </a:t>
            </a:r>
            <a:r>
              <a:rPr lang="en-US" sz="5400" i="1" dirty="0">
                <a:solidFill>
                  <a:schemeClr val="tx2">
                    <a:lumMod val="90000"/>
                    <a:lumOff val="10000"/>
                  </a:schemeClr>
                </a:solidFill>
                <a:latin typeface="Calibri" panose="020F0502020204030204" pitchFamily="34" charset="0"/>
                <a:cs typeface="Calibri" panose="020F0502020204030204" pitchFamily="34" charset="0"/>
              </a:rPr>
              <a:t>Normal?</a:t>
            </a:r>
          </a:p>
          <a:p>
            <a:pPr marL="0" indent="0" algn="ctr">
              <a:buNone/>
            </a:pPr>
            <a:r>
              <a:rPr lang="en-US" sz="3600" dirty="0">
                <a:solidFill>
                  <a:schemeClr val="tx2">
                    <a:lumMod val="90000"/>
                    <a:lumOff val="10000"/>
                  </a:schemeClr>
                </a:solidFill>
                <a:latin typeface="Calibri" panose="020F0502020204030204" pitchFamily="34" charset="0"/>
                <a:cs typeface="Calibri" panose="020F0502020204030204" pitchFamily="34" charset="0"/>
              </a:rPr>
              <a:t>“Adjective—conforming to a standard; usual, typical, or expected. . . Noun— the usual, average, or typical state or condition” </a:t>
            </a:r>
          </a:p>
          <a:p>
            <a:pPr marL="0" indent="0" algn="r">
              <a:buNone/>
            </a:pPr>
            <a:r>
              <a:rPr lang="en-US" sz="3600" i="1" dirty="0">
                <a:solidFill>
                  <a:schemeClr val="tx2">
                    <a:lumMod val="90000"/>
                    <a:lumOff val="10000"/>
                  </a:schemeClr>
                </a:solidFill>
                <a:latin typeface="Calibri" panose="020F0502020204030204" pitchFamily="34" charset="0"/>
                <a:cs typeface="Calibri" panose="020F0502020204030204" pitchFamily="34" charset="0"/>
              </a:rPr>
              <a:t>New Oxford American Dictionary</a:t>
            </a:r>
            <a:endParaRPr lang="en-US" i="1" dirty="0">
              <a:solidFill>
                <a:schemeClr val="tx2">
                  <a:lumMod val="90000"/>
                  <a:lumOff val="10000"/>
                </a:schemeClr>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CDAD285E-C0D8-3D4E-BF6D-D5EC55816E46}"/>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Tree>
    <p:extLst>
      <p:ext uri="{BB962C8B-B14F-4D97-AF65-F5344CB8AC3E}">
        <p14:creationId xmlns:p14="http://schemas.microsoft.com/office/powerpoint/2010/main" val="191996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AAE1E-17A2-984F-AA27-0150B2CF4E23}"/>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628650" y="2332354"/>
            <a:ext cx="7886700" cy="4160520"/>
          </a:xfrm>
        </p:spPr>
        <p:txBody>
          <a:bodyPr>
            <a:normAutofit/>
          </a:bodyPr>
          <a:lstStyle/>
          <a:p>
            <a:pPr marL="0" indent="0" algn="ctr">
              <a:buNone/>
            </a:pPr>
            <a:r>
              <a:rPr lang="en-US" sz="5400" dirty="0">
                <a:solidFill>
                  <a:schemeClr val="tx2">
                    <a:lumMod val="90000"/>
                    <a:lumOff val="10000"/>
                  </a:schemeClr>
                </a:solidFill>
                <a:latin typeface="Calibri" panose="020F0502020204030204" pitchFamily="34" charset="0"/>
                <a:cs typeface="Calibri" panose="020F0502020204030204" pitchFamily="34" charset="0"/>
              </a:rPr>
              <a:t>The New Normal</a:t>
            </a:r>
            <a:endParaRPr lang="en-US" sz="5400" i="1"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buNone/>
            </a:pPr>
            <a:r>
              <a:rPr lang="en-US" sz="3600" dirty="0">
                <a:solidFill>
                  <a:schemeClr val="tx2">
                    <a:lumMod val="90000"/>
                    <a:lumOff val="10000"/>
                  </a:schemeClr>
                </a:solidFill>
                <a:latin typeface="Calibri" panose="020F0502020204030204" pitchFamily="34" charset="0"/>
                <a:cs typeface="Calibri" panose="020F0502020204030204" pitchFamily="34" charset="0"/>
              </a:rPr>
              <a:t>“a previously unfamiliar or atypical situation that has become standard, usual, or expected” </a:t>
            </a:r>
          </a:p>
          <a:p>
            <a:pPr marL="0" indent="0" algn="r">
              <a:buNone/>
            </a:pPr>
            <a:r>
              <a:rPr lang="en-US" sz="3600" i="1" dirty="0">
                <a:solidFill>
                  <a:schemeClr val="tx2">
                    <a:lumMod val="90000"/>
                    <a:lumOff val="10000"/>
                  </a:schemeClr>
                </a:solidFill>
                <a:latin typeface="Calibri" panose="020F0502020204030204" pitchFamily="34" charset="0"/>
                <a:cs typeface="Calibri" panose="020F0502020204030204" pitchFamily="34" charset="0"/>
              </a:rPr>
              <a:t>New Oxford American Dictionary</a:t>
            </a:r>
            <a:endParaRPr lang="en-US" i="1" dirty="0">
              <a:solidFill>
                <a:schemeClr val="tx2">
                  <a:lumMod val="90000"/>
                  <a:lumOff val="1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9444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628650" y="2332354"/>
            <a:ext cx="7886700" cy="4160520"/>
          </a:xfrm>
        </p:spPr>
        <p:txBody>
          <a:bodyPr>
            <a:normAutofit/>
          </a:bodyPr>
          <a:lstStyle/>
          <a:p>
            <a:pPr marL="0" indent="0" algn="ctr">
              <a:buNone/>
            </a:pPr>
            <a:r>
              <a:rPr lang="en-US" sz="5400" dirty="0">
                <a:solidFill>
                  <a:schemeClr val="tx2">
                    <a:lumMod val="90000"/>
                    <a:lumOff val="10000"/>
                  </a:schemeClr>
                </a:solidFill>
                <a:latin typeface="Calibri" panose="020F0502020204030204" pitchFamily="34" charset="0"/>
                <a:cs typeface="Calibri" panose="020F0502020204030204" pitchFamily="34" charset="0"/>
              </a:rPr>
              <a:t>Assumes Some Things</a:t>
            </a:r>
            <a:endParaRPr lang="en-US" sz="5400" i="1"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We can expect what is usual</a:t>
            </a:r>
          </a:p>
          <a:p>
            <a:pPr marL="0" indent="0" algn="ctr">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The unfamiliar is not usual or standard</a:t>
            </a:r>
          </a:p>
          <a:p>
            <a:pPr marL="0" indent="0" algn="ctr">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Conditions remain constant</a:t>
            </a:r>
            <a:endParaRPr lang="en-US" sz="3600" dirty="0">
              <a:solidFill>
                <a:schemeClr val="tx2">
                  <a:lumMod val="90000"/>
                  <a:lumOff val="10000"/>
                </a:schemeClr>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CDAD285E-C0D8-3D4E-BF6D-D5EC55816E46}"/>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
        <p:nvSpPr>
          <p:cNvPr id="2" name="&quot;No&quot; Symbol 1">
            <a:extLst>
              <a:ext uri="{FF2B5EF4-FFF2-40B4-BE49-F238E27FC236}">
                <a16:creationId xmlns:a16="http://schemas.microsoft.com/office/drawing/2014/main" id="{B12062A6-7CFF-B547-91EB-44AB5367D905}"/>
              </a:ext>
            </a:extLst>
          </p:cNvPr>
          <p:cNvSpPr/>
          <p:nvPr/>
        </p:nvSpPr>
        <p:spPr>
          <a:xfrm>
            <a:off x="2438400" y="2225674"/>
            <a:ext cx="4267200" cy="4267200"/>
          </a:xfrm>
          <a:prstGeom prst="noSmoking">
            <a:avLst>
              <a:gd name="adj" fmla="val 78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9533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417095" y="2155891"/>
            <a:ext cx="8098255" cy="892109"/>
          </a:xfrm>
        </p:spPr>
        <p:txBody>
          <a:bodyPr>
            <a:normAutofit lnSpcReduction="10000"/>
          </a:bodyPr>
          <a:lstStyle/>
          <a:p>
            <a:pPr marL="0" indent="0" algn="ctr">
              <a:buNone/>
            </a:pPr>
            <a:r>
              <a:rPr lang="en-US" sz="5400" dirty="0">
                <a:solidFill>
                  <a:schemeClr val="tx2">
                    <a:lumMod val="90000"/>
                    <a:lumOff val="10000"/>
                  </a:schemeClr>
                </a:solidFill>
                <a:latin typeface="Calibri" panose="020F0502020204030204" pitchFamily="34" charset="0"/>
                <a:cs typeface="Calibri" panose="020F0502020204030204" pitchFamily="34" charset="0"/>
              </a:rPr>
              <a:t>Where Is </a:t>
            </a:r>
            <a:r>
              <a:rPr lang="en-US" sz="5400" i="1" dirty="0">
                <a:solidFill>
                  <a:schemeClr val="tx2">
                    <a:lumMod val="90000"/>
                    <a:lumOff val="10000"/>
                  </a:schemeClr>
                </a:solidFill>
                <a:latin typeface="Calibri" panose="020F0502020204030204" pitchFamily="34" charset="0"/>
                <a:cs typeface="Calibri" panose="020F0502020204030204" pitchFamily="34" charset="0"/>
              </a:rPr>
              <a:t>Normal?</a:t>
            </a:r>
          </a:p>
        </p:txBody>
      </p:sp>
      <p:sp>
        <p:nvSpPr>
          <p:cNvPr id="6" name="Title 1">
            <a:extLst>
              <a:ext uri="{FF2B5EF4-FFF2-40B4-BE49-F238E27FC236}">
                <a16:creationId xmlns:a16="http://schemas.microsoft.com/office/drawing/2014/main" id="{CDAD285E-C0D8-3D4E-BF6D-D5EC55816E46}"/>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
        <p:nvSpPr>
          <p:cNvPr id="11" name="Content Placeholder 2">
            <a:extLst>
              <a:ext uri="{FF2B5EF4-FFF2-40B4-BE49-F238E27FC236}">
                <a16:creationId xmlns:a16="http://schemas.microsoft.com/office/drawing/2014/main" id="{A90A5573-B6F4-9C4D-B4DB-78D4859BA316}"/>
              </a:ext>
            </a:extLst>
          </p:cNvPr>
          <p:cNvSpPr txBox="1">
            <a:spLocks/>
          </p:cNvSpPr>
          <p:nvPr/>
        </p:nvSpPr>
        <p:spPr>
          <a:xfrm>
            <a:off x="288758" y="3178143"/>
            <a:ext cx="8566483" cy="3190573"/>
          </a:xfrm>
          <a:prstGeom prst="rect">
            <a:avLst/>
          </a:prstGeom>
        </p:spPr>
        <p:txBody>
          <a:bodyPr vert="horz" lIns="91440" tIns="45720" rIns="91440" bIns="45720" numCol="4" rtlCol="0">
            <a:normAutofit lnSpcReduction="10000"/>
          </a:bodyPr>
          <a:lstStyle>
            <a:lvl1pPr marL="171450" indent="-171450" algn="l" defTabSz="685800" rtl="0" eaLnBrk="1" latinLnBrk="0" hangingPunct="1">
              <a:lnSpc>
                <a:spcPct val="100000"/>
              </a:lnSpc>
              <a:spcBef>
                <a:spcPts val="750"/>
              </a:spcBef>
              <a:buFont typeface="Arial" panose="020B0604020202020204" pitchFamily="34" charset="0"/>
              <a:buChar char="•"/>
              <a:defRPr sz="3200" b="1" kern="1200">
                <a:solidFill>
                  <a:schemeClr val="tx1"/>
                </a:solidFill>
                <a:latin typeface="+mn-lt"/>
                <a:ea typeface="+mn-ea"/>
                <a:cs typeface="+mn-cs"/>
              </a:defRPr>
            </a:lvl1pPr>
            <a:lvl2pPr marL="514350" indent="-171450" algn="l" defTabSz="685800" rtl="0" eaLnBrk="1" latinLnBrk="0" hangingPunct="1">
              <a:lnSpc>
                <a:spcPct val="100000"/>
              </a:lnSpc>
              <a:spcBef>
                <a:spcPts val="375"/>
              </a:spcBef>
              <a:buFont typeface="Arial" panose="020B0604020202020204" pitchFamily="34" charset="0"/>
              <a:buChar char="•"/>
              <a:defRPr sz="2800" b="1"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2000" b="1"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800" b="1"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80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solidFill>
                  <a:schemeClr val="tx2">
                    <a:lumMod val="90000"/>
                    <a:lumOff val="10000"/>
                  </a:schemeClr>
                </a:solidFill>
                <a:latin typeface="Calibri" panose="020F0502020204030204" pitchFamily="34" charset="0"/>
                <a:cs typeface="Calibri" panose="020F0502020204030204" pitchFamily="34" charset="0"/>
              </a:rPr>
              <a:t>NEWBORN</a:t>
            </a:r>
            <a:endParaRPr lang="en-US" sz="24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buFont typeface="Arial" panose="020B0604020202020204" pitchFamily="34" charset="0"/>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Can’t walk</a:t>
            </a:r>
          </a:p>
          <a:p>
            <a:pPr marL="0" indent="0" algn="ctr">
              <a:buFont typeface="Arial" panose="020B0604020202020204" pitchFamily="34" charset="0"/>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Can’t talk</a:t>
            </a:r>
          </a:p>
          <a:p>
            <a:pPr marL="0" indent="0" algn="ctr">
              <a:buFont typeface="Arial" panose="020B0604020202020204" pitchFamily="34" charset="0"/>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Can’t clean himself</a:t>
            </a:r>
          </a:p>
          <a:p>
            <a:pPr marL="0" indent="0" algn="ctr">
              <a:buFont typeface="Arial" panose="020B0604020202020204" pitchFamily="34" charset="0"/>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Or understand complex ideas</a:t>
            </a:r>
          </a:p>
          <a:p>
            <a:pPr marL="0" indent="0" algn="ctr">
              <a:buNone/>
            </a:pPr>
            <a:r>
              <a:rPr lang="en-US" sz="2800" dirty="0">
                <a:solidFill>
                  <a:schemeClr val="tx2">
                    <a:lumMod val="90000"/>
                    <a:lumOff val="10000"/>
                  </a:schemeClr>
                </a:solidFill>
                <a:latin typeface="Calibri" panose="020F0502020204030204" pitchFamily="34" charset="0"/>
                <a:cs typeface="Calibri" panose="020F0502020204030204" pitchFamily="34" charset="0"/>
              </a:rPr>
              <a:t>TEENAGER</a:t>
            </a:r>
            <a:endParaRPr lang="en-US" sz="24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 walk and talk</a:t>
            </a: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Can’t drive or vote</a:t>
            </a: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 clean </a:t>
            </a: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Understands some ideas</a:t>
            </a:r>
          </a:p>
          <a:p>
            <a:pPr marL="0" indent="0" algn="ctr">
              <a:buNone/>
            </a:pPr>
            <a:r>
              <a:rPr lang="en-US" sz="2800" dirty="0">
                <a:solidFill>
                  <a:schemeClr val="tx2">
                    <a:lumMod val="90000"/>
                    <a:lumOff val="10000"/>
                  </a:schemeClr>
                </a:solidFill>
                <a:latin typeface="Calibri" panose="020F0502020204030204" pitchFamily="34" charset="0"/>
                <a:cs typeface="Calibri" panose="020F0502020204030204" pitchFamily="34" charset="0"/>
              </a:rPr>
              <a:t>ADULT</a:t>
            </a:r>
            <a:endParaRPr lang="en-US" sz="24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 walk and talk</a:t>
            </a: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 drive and vote</a:t>
            </a: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 clean</a:t>
            </a: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Understands more ideas</a:t>
            </a:r>
          </a:p>
          <a:p>
            <a:pPr marL="0" indent="0" algn="ctr">
              <a:buNone/>
            </a:pPr>
            <a:r>
              <a:rPr lang="en-US" sz="2800" dirty="0">
                <a:solidFill>
                  <a:schemeClr val="tx2">
                    <a:lumMod val="90000"/>
                    <a:lumOff val="10000"/>
                  </a:schemeClr>
                </a:solidFill>
                <a:latin typeface="Calibri" panose="020F0502020204030204" pitchFamily="34" charset="0"/>
                <a:cs typeface="Calibri" panose="020F0502020204030204" pitchFamily="34" charset="0"/>
              </a:rPr>
              <a:t>SENILITY</a:t>
            </a:r>
            <a:endParaRPr lang="en-US" sz="24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Can’t walk</a:t>
            </a: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Can’t talk</a:t>
            </a: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Can’t clean himself</a:t>
            </a:r>
          </a:p>
          <a:p>
            <a:pPr marL="0" indent="0" algn="ctr">
              <a:buNone/>
            </a:pPr>
            <a:r>
              <a:rPr lang="en-US" sz="2400" i="1" dirty="0">
                <a:solidFill>
                  <a:schemeClr val="tx2">
                    <a:lumMod val="90000"/>
                    <a:lumOff val="10000"/>
                  </a:schemeClr>
                </a:solidFill>
                <a:latin typeface="Calibri" panose="020F0502020204030204" pitchFamily="34" charset="0"/>
                <a:cs typeface="Calibri" panose="020F0502020204030204" pitchFamily="34" charset="0"/>
              </a:rPr>
              <a:t>Or understand complex ideas</a:t>
            </a:r>
          </a:p>
        </p:txBody>
      </p:sp>
    </p:spTree>
    <p:extLst>
      <p:ext uri="{BB962C8B-B14F-4D97-AF65-F5344CB8AC3E}">
        <p14:creationId xmlns:p14="http://schemas.microsoft.com/office/powerpoint/2010/main" val="295722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1000"/>
                                        <p:tgtEl>
                                          <p:spTgt spid="11">
                                            <p:txEl>
                                              <p:pRg st="1" end="1"/>
                                            </p:txEl>
                                          </p:spTgt>
                                        </p:tgtEl>
                                      </p:cBhvr>
                                    </p:animEffect>
                                    <p:anim calcmode="lin" valueType="num">
                                      <p:cBhvr>
                                        <p:cTn id="2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1000"/>
                                        <p:tgtEl>
                                          <p:spTgt spid="11">
                                            <p:txEl>
                                              <p:pRg st="2" end="2"/>
                                            </p:txEl>
                                          </p:spTgt>
                                        </p:tgtEl>
                                      </p:cBhvr>
                                    </p:animEffect>
                                    <p:anim calcmode="lin" valueType="num">
                                      <p:cBhvr>
                                        <p:cTn id="2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fade">
                                      <p:cBhvr>
                                        <p:cTn id="35" dur="1000"/>
                                        <p:tgtEl>
                                          <p:spTgt spid="11">
                                            <p:txEl>
                                              <p:pRg st="3" end="3"/>
                                            </p:txEl>
                                          </p:spTgt>
                                        </p:tgtEl>
                                      </p:cBhvr>
                                    </p:animEffect>
                                    <p:anim calcmode="lin" valueType="num">
                                      <p:cBhvr>
                                        <p:cTn id="36"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fade">
                                      <p:cBhvr>
                                        <p:cTn id="42" dur="1000"/>
                                        <p:tgtEl>
                                          <p:spTgt spid="11">
                                            <p:txEl>
                                              <p:pRg st="4" end="4"/>
                                            </p:txEl>
                                          </p:spTgt>
                                        </p:tgtEl>
                                      </p:cBhvr>
                                    </p:animEffect>
                                    <p:anim calcmode="lin" valueType="num">
                                      <p:cBhvr>
                                        <p:cTn id="43"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xEl>
                                              <p:pRg st="5" end="5"/>
                                            </p:txEl>
                                          </p:spTgt>
                                        </p:tgtEl>
                                        <p:attrNameLst>
                                          <p:attrName>style.visibility</p:attrName>
                                        </p:attrNameLst>
                                      </p:cBhvr>
                                      <p:to>
                                        <p:strVal val="visible"/>
                                      </p:to>
                                    </p:set>
                                    <p:animEffect transition="in" filter="fade">
                                      <p:cBhvr>
                                        <p:cTn id="49" dur="1000"/>
                                        <p:tgtEl>
                                          <p:spTgt spid="11">
                                            <p:txEl>
                                              <p:pRg st="5" end="5"/>
                                            </p:txEl>
                                          </p:spTgt>
                                        </p:tgtEl>
                                      </p:cBhvr>
                                    </p:animEffect>
                                    <p:anim calcmode="lin" valueType="num">
                                      <p:cBhvr>
                                        <p:cTn id="50"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xEl>
                                              <p:pRg st="6" end="6"/>
                                            </p:txEl>
                                          </p:spTgt>
                                        </p:tgtEl>
                                        <p:attrNameLst>
                                          <p:attrName>style.visibility</p:attrName>
                                        </p:attrNameLst>
                                      </p:cBhvr>
                                      <p:to>
                                        <p:strVal val="visible"/>
                                      </p:to>
                                    </p:set>
                                    <p:animEffect transition="in" filter="fade">
                                      <p:cBhvr>
                                        <p:cTn id="56" dur="1000"/>
                                        <p:tgtEl>
                                          <p:spTgt spid="11">
                                            <p:txEl>
                                              <p:pRg st="6" end="6"/>
                                            </p:txEl>
                                          </p:spTgt>
                                        </p:tgtEl>
                                      </p:cBhvr>
                                    </p:animEffect>
                                    <p:anim calcmode="lin" valueType="num">
                                      <p:cBhvr>
                                        <p:cTn id="57"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xEl>
                                              <p:pRg st="7" end="7"/>
                                            </p:txEl>
                                          </p:spTgt>
                                        </p:tgtEl>
                                        <p:attrNameLst>
                                          <p:attrName>style.visibility</p:attrName>
                                        </p:attrNameLst>
                                      </p:cBhvr>
                                      <p:to>
                                        <p:strVal val="visible"/>
                                      </p:to>
                                    </p:set>
                                    <p:animEffect transition="in" filter="fade">
                                      <p:cBhvr>
                                        <p:cTn id="63" dur="1000"/>
                                        <p:tgtEl>
                                          <p:spTgt spid="11">
                                            <p:txEl>
                                              <p:pRg st="7" end="7"/>
                                            </p:txEl>
                                          </p:spTgt>
                                        </p:tgtEl>
                                      </p:cBhvr>
                                    </p:animEffect>
                                    <p:anim calcmode="lin" valueType="num">
                                      <p:cBhvr>
                                        <p:cTn id="64"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xEl>
                                              <p:pRg st="8" end="8"/>
                                            </p:txEl>
                                          </p:spTgt>
                                        </p:tgtEl>
                                        <p:attrNameLst>
                                          <p:attrName>style.visibility</p:attrName>
                                        </p:attrNameLst>
                                      </p:cBhvr>
                                      <p:to>
                                        <p:strVal val="visible"/>
                                      </p:to>
                                    </p:set>
                                    <p:animEffect transition="in" filter="fade">
                                      <p:cBhvr>
                                        <p:cTn id="70" dur="1000"/>
                                        <p:tgtEl>
                                          <p:spTgt spid="11">
                                            <p:txEl>
                                              <p:pRg st="8" end="8"/>
                                            </p:txEl>
                                          </p:spTgt>
                                        </p:tgtEl>
                                      </p:cBhvr>
                                    </p:animEffect>
                                    <p:anim calcmode="lin" valueType="num">
                                      <p:cBhvr>
                                        <p:cTn id="71"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1">
                                            <p:txEl>
                                              <p:pRg st="9" end="9"/>
                                            </p:txEl>
                                          </p:spTgt>
                                        </p:tgtEl>
                                        <p:attrNameLst>
                                          <p:attrName>style.visibility</p:attrName>
                                        </p:attrNameLst>
                                      </p:cBhvr>
                                      <p:to>
                                        <p:strVal val="visible"/>
                                      </p:to>
                                    </p:set>
                                    <p:animEffect transition="in" filter="fade">
                                      <p:cBhvr>
                                        <p:cTn id="77" dur="1000"/>
                                        <p:tgtEl>
                                          <p:spTgt spid="11">
                                            <p:txEl>
                                              <p:pRg st="9" end="9"/>
                                            </p:txEl>
                                          </p:spTgt>
                                        </p:tgtEl>
                                      </p:cBhvr>
                                    </p:animEffect>
                                    <p:anim calcmode="lin" valueType="num">
                                      <p:cBhvr>
                                        <p:cTn id="78"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1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1">
                                            <p:txEl>
                                              <p:pRg st="10" end="10"/>
                                            </p:txEl>
                                          </p:spTgt>
                                        </p:tgtEl>
                                        <p:attrNameLst>
                                          <p:attrName>style.visibility</p:attrName>
                                        </p:attrNameLst>
                                      </p:cBhvr>
                                      <p:to>
                                        <p:strVal val="visible"/>
                                      </p:to>
                                    </p:set>
                                    <p:animEffect transition="in" filter="fade">
                                      <p:cBhvr>
                                        <p:cTn id="84" dur="1000"/>
                                        <p:tgtEl>
                                          <p:spTgt spid="11">
                                            <p:txEl>
                                              <p:pRg st="10" end="10"/>
                                            </p:txEl>
                                          </p:spTgt>
                                        </p:tgtEl>
                                      </p:cBhvr>
                                    </p:animEffect>
                                    <p:anim calcmode="lin" valueType="num">
                                      <p:cBhvr>
                                        <p:cTn id="85" dur="10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1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1">
                                            <p:txEl>
                                              <p:pRg st="11" end="11"/>
                                            </p:txEl>
                                          </p:spTgt>
                                        </p:tgtEl>
                                        <p:attrNameLst>
                                          <p:attrName>style.visibility</p:attrName>
                                        </p:attrNameLst>
                                      </p:cBhvr>
                                      <p:to>
                                        <p:strVal val="visible"/>
                                      </p:to>
                                    </p:set>
                                    <p:animEffect transition="in" filter="fade">
                                      <p:cBhvr>
                                        <p:cTn id="91" dur="1000"/>
                                        <p:tgtEl>
                                          <p:spTgt spid="11">
                                            <p:txEl>
                                              <p:pRg st="11" end="11"/>
                                            </p:txEl>
                                          </p:spTgt>
                                        </p:tgtEl>
                                      </p:cBhvr>
                                    </p:animEffect>
                                    <p:anim calcmode="lin" valueType="num">
                                      <p:cBhvr>
                                        <p:cTn id="92"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p:cTn id="93" dur="1000" fill="hold"/>
                                        <p:tgtEl>
                                          <p:spTgt spid="1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1">
                                            <p:txEl>
                                              <p:pRg st="12" end="12"/>
                                            </p:txEl>
                                          </p:spTgt>
                                        </p:tgtEl>
                                        <p:attrNameLst>
                                          <p:attrName>style.visibility</p:attrName>
                                        </p:attrNameLst>
                                      </p:cBhvr>
                                      <p:to>
                                        <p:strVal val="visible"/>
                                      </p:to>
                                    </p:set>
                                    <p:animEffect transition="in" filter="fade">
                                      <p:cBhvr>
                                        <p:cTn id="98" dur="1000"/>
                                        <p:tgtEl>
                                          <p:spTgt spid="11">
                                            <p:txEl>
                                              <p:pRg st="12" end="12"/>
                                            </p:txEl>
                                          </p:spTgt>
                                        </p:tgtEl>
                                      </p:cBhvr>
                                    </p:animEffect>
                                    <p:anim calcmode="lin" valueType="num">
                                      <p:cBhvr>
                                        <p:cTn id="99" dur="1000" fill="hold"/>
                                        <p:tgtEl>
                                          <p:spTgt spid="11">
                                            <p:txEl>
                                              <p:pRg st="12" end="12"/>
                                            </p:txEl>
                                          </p:spTgt>
                                        </p:tgtEl>
                                        <p:attrNameLst>
                                          <p:attrName>ppt_x</p:attrName>
                                        </p:attrNameLst>
                                      </p:cBhvr>
                                      <p:tavLst>
                                        <p:tav tm="0">
                                          <p:val>
                                            <p:strVal val="#ppt_x"/>
                                          </p:val>
                                        </p:tav>
                                        <p:tav tm="100000">
                                          <p:val>
                                            <p:strVal val="#ppt_x"/>
                                          </p:val>
                                        </p:tav>
                                      </p:tavLst>
                                    </p:anim>
                                    <p:anim calcmode="lin" valueType="num">
                                      <p:cBhvr>
                                        <p:cTn id="100" dur="1000" fill="hold"/>
                                        <p:tgtEl>
                                          <p:spTgt spid="1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1">
                                            <p:txEl>
                                              <p:pRg st="13" end="13"/>
                                            </p:txEl>
                                          </p:spTgt>
                                        </p:tgtEl>
                                        <p:attrNameLst>
                                          <p:attrName>style.visibility</p:attrName>
                                        </p:attrNameLst>
                                      </p:cBhvr>
                                      <p:to>
                                        <p:strVal val="visible"/>
                                      </p:to>
                                    </p:set>
                                    <p:animEffect transition="in" filter="fade">
                                      <p:cBhvr>
                                        <p:cTn id="105" dur="1000"/>
                                        <p:tgtEl>
                                          <p:spTgt spid="11">
                                            <p:txEl>
                                              <p:pRg st="13" end="13"/>
                                            </p:txEl>
                                          </p:spTgt>
                                        </p:tgtEl>
                                      </p:cBhvr>
                                    </p:animEffect>
                                    <p:anim calcmode="lin" valueType="num">
                                      <p:cBhvr>
                                        <p:cTn id="106" dur="1000" fill="hold"/>
                                        <p:tgtEl>
                                          <p:spTgt spid="11">
                                            <p:txEl>
                                              <p:pRg st="13" end="13"/>
                                            </p:txEl>
                                          </p:spTgt>
                                        </p:tgtEl>
                                        <p:attrNameLst>
                                          <p:attrName>ppt_x</p:attrName>
                                        </p:attrNameLst>
                                      </p:cBhvr>
                                      <p:tavLst>
                                        <p:tav tm="0">
                                          <p:val>
                                            <p:strVal val="#ppt_x"/>
                                          </p:val>
                                        </p:tav>
                                        <p:tav tm="100000">
                                          <p:val>
                                            <p:strVal val="#ppt_x"/>
                                          </p:val>
                                        </p:tav>
                                      </p:tavLst>
                                    </p:anim>
                                    <p:anim calcmode="lin" valueType="num">
                                      <p:cBhvr>
                                        <p:cTn id="107" dur="1000" fill="hold"/>
                                        <p:tgtEl>
                                          <p:spTgt spid="1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1">
                                            <p:txEl>
                                              <p:pRg st="14" end="14"/>
                                            </p:txEl>
                                          </p:spTgt>
                                        </p:tgtEl>
                                        <p:attrNameLst>
                                          <p:attrName>style.visibility</p:attrName>
                                        </p:attrNameLst>
                                      </p:cBhvr>
                                      <p:to>
                                        <p:strVal val="visible"/>
                                      </p:to>
                                    </p:set>
                                    <p:animEffect transition="in" filter="fade">
                                      <p:cBhvr>
                                        <p:cTn id="112" dur="1000"/>
                                        <p:tgtEl>
                                          <p:spTgt spid="11">
                                            <p:txEl>
                                              <p:pRg st="14" end="14"/>
                                            </p:txEl>
                                          </p:spTgt>
                                        </p:tgtEl>
                                      </p:cBhvr>
                                    </p:animEffect>
                                    <p:anim calcmode="lin" valueType="num">
                                      <p:cBhvr>
                                        <p:cTn id="113" dur="1000" fill="hold"/>
                                        <p:tgtEl>
                                          <p:spTgt spid="11">
                                            <p:txEl>
                                              <p:pRg st="14" end="14"/>
                                            </p:txEl>
                                          </p:spTgt>
                                        </p:tgtEl>
                                        <p:attrNameLst>
                                          <p:attrName>ppt_x</p:attrName>
                                        </p:attrNameLst>
                                      </p:cBhvr>
                                      <p:tavLst>
                                        <p:tav tm="0">
                                          <p:val>
                                            <p:strVal val="#ppt_x"/>
                                          </p:val>
                                        </p:tav>
                                        <p:tav tm="100000">
                                          <p:val>
                                            <p:strVal val="#ppt_x"/>
                                          </p:val>
                                        </p:tav>
                                      </p:tavLst>
                                    </p:anim>
                                    <p:anim calcmode="lin" valueType="num">
                                      <p:cBhvr>
                                        <p:cTn id="114" dur="1000" fill="hold"/>
                                        <p:tgtEl>
                                          <p:spTgt spid="1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1">
                                            <p:txEl>
                                              <p:pRg st="15" end="15"/>
                                            </p:txEl>
                                          </p:spTgt>
                                        </p:tgtEl>
                                        <p:attrNameLst>
                                          <p:attrName>style.visibility</p:attrName>
                                        </p:attrNameLst>
                                      </p:cBhvr>
                                      <p:to>
                                        <p:strVal val="visible"/>
                                      </p:to>
                                    </p:set>
                                    <p:animEffect transition="in" filter="fade">
                                      <p:cBhvr>
                                        <p:cTn id="119" dur="1000"/>
                                        <p:tgtEl>
                                          <p:spTgt spid="11">
                                            <p:txEl>
                                              <p:pRg st="15" end="15"/>
                                            </p:txEl>
                                          </p:spTgt>
                                        </p:tgtEl>
                                      </p:cBhvr>
                                    </p:animEffect>
                                    <p:anim calcmode="lin" valueType="num">
                                      <p:cBhvr>
                                        <p:cTn id="120" dur="1000" fill="hold"/>
                                        <p:tgtEl>
                                          <p:spTgt spid="11">
                                            <p:txEl>
                                              <p:pRg st="15" end="15"/>
                                            </p:txEl>
                                          </p:spTgt>
                                        </p:tgtEl>
                                        <p:attrNameLst>
                                          <p:attrName>ppt_x</p:attrName>
                                        </p:attrNameLst>
                                      </p:cBhvr>
                                      <p:tavLst>
                                        <p:tav tm="0">
                                          <p:val>
                                            <p:strVal val="#ppt_x"/>
                                          </p:val>
                                        </p:tav>
                                        <p:tav tm="100000">
                                          <p:val>
                                            <p:strVal val="#ppt_x"/>
                                          </p:val>
                                        </p:tav>
                                      </p:tavLst>
                                    </p:anim>
                                    <p:anim calcmode="lin" valueType="num">
                                      <p:cBhvr>
                                        <p:cTn id="121" dur="1000" fill="hold"/>
                                        <p:tgtEl>
                                          <p:spTgt spid="1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11">
                                            <p:txEl>
                                              <p:pRg st="16" end="16"/>
                                            </p:txEl>
                                          </p:spTgt>
                                        </p:tgtEl>
                                        <p:attrNameLst>
                                          <p:attrName>style.visibility</p:attrName>
                                        </p:attrNameLst>
                                      </p:cBhvr>
                                      <p:to>
                                        <p:strVal val="visible"/>
                                      </p:to>
                                    </p:set>
                                    <p:animEffect transition="in" filter="fade">
                                      <p:cBhvr>
                                        <p:cTn id="126" dur="1000"/>
                                        <p:tgtEl>
                                          <p:spTgt spid="11">
                                            <p:txEl>
                                              <p:pRg st="16" end="16"/>
                                            </p:txEl>
                                          </p:spTgt>
                                        </p:tgtEl>
                                      </p:cBhvr>
                                    </p:animEffect>
                                    <p:anim calcmode="lin" valueType="num">
                                      <p:cBhvr>
                                        <p:cTn id="127" dur="1000" fill="hold"/>
                                        <p:tgtEl>
                                          <p:spTgt spid="11">
                                            <p:txEl>
                                              <p:pRg st="16" end="16"/>
                                            </p:txEl>
                                          </p:spTgt>
                                        </p:tgtEl>
                                        <p:attrNameLst>
                                          <p:attrName>ppt_x</p:attrName>
                                        </p:attrNameLst>
                                      </p:cBhvr>
                                      <p:tavLst>
                                        <p:tav tm="0">
                                          <p:val>
                                            <p:strVal val="#ppt_x"/>
                                          </p:val>
                                        </p:tav>
                                        <p:tav tm="100000">
                                          <p:val>
                                            <p:strVal val="#ppt_x"/>
                                          </p:val>
                                        </p:tav>
                                      </p:tavLst>
                                    </p:anim>
                                    <p:anim calcmode="lin" valueType="num">
                                      <p:cBhvr>
                                        <p:cTn id="128" dur="1000" fill="hold"/>
                                        <p:tgtEl>
                                          <p:spTgt spid="11">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1">
                                            <p:txEl>
                                              <p:pRg st="17" end="17"/>
                                            </p:txEl>
                                          </p:spTgt>
                                        </p:tgtEl>
                                        <p:attrNameLst>
                                          <p:attrName>style.visibility</p:attrName>
                                        </p:attrNameLst>
                                      </p:cBhvr>
                                      <p:to>
                                        <p:strVal val="visible"/>
                                      </p:to>
                                    </p:set>
                                    <p:animEffect transition="in" filter="fade">
                                      <p:cBhvr>
                                        <p:cTn id="133" dur="1000"/>
                                        <p:tgtEl>
                                          <p:spTgt spid="11">
                                            <p:txEl>
                                              <p:pRg st="17" end="17"/>
                                            </p:txEl>
                                          </p:spTgt>
                                        </p:tgtEl>
                                      </p:cBhvr>
                                    </p:animEffect>
                                    <p:anim calcmode="lin" valueType="num">
                                      <p:cBhvr>
                                        <p:cTn id="134" dur="1000" fill="hold"/>
                                        <p:tgtEl>
                                          <p:spTgt spid="11">
                                            <p:txEl>
                                              <p:pRg st="17" end="17"/>
                                            </p:txEl>
                                          </p:spTgt>
                                        </p:tgtEl>
                                        <p:attrNameLst>
                                          <p:attrName>ppt_x</p:attrName>
                                        </p:attrNameLst>
                                      </p:cBhvr>
                                      <p:tavLst>
                                        <p:tav tm="0">
                                          <p:val>
                                            <p:strVal val="#ppt_x"/>
                                          </p:val>
                                        </p:tav>
                                        <p:tav tm="100000">
                                          <p:val>
                                            <p:strVal val="#ppt_x"/>
                                          </p:val>
                                        </p:tav>
                                      </p:tavLst>
                                    </p:anim>
                                    <p:anim calcmode="lin" valueType="num">
                                      <p:cBhvr>
                                        <p:cTn id="135" dur="1000" fill="hold"/>
                                        <p:tgtEl>
                                          <p:spTgt spid="1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11">
                                            <p:txEl>
                                              <p:pRg st="18" end="18"/>
                                            </p:txEl>
                                          </p:spTgt>
                                        </p:tgtEl>
                                        <p:attrNameLst>
                                          <p:attrName>style.visibility</p:attrName>
                                        </p:attrNameLst>
                                      </p:cBhvr>
                                      <p:to>
                                        <p:strVal val="visible"/>
                                      </p:to>
                                    </p:set>
                                    <p:animEffect transition="in" filter="fade">
                                      <p:cBhvr>
                                        <p:cTn id="140" dur="1000"/>
                                        <p:tgtEl>
                                          <p:spTgt spid="11">
                                            <p:txEl>
                                              <p:pRg st="18" end="18"/>
                                            </p:txEl>
                                          </p:spTgt>
                                        </p:tgtEl>
                                      </p:cBhvr>
                                    </p:animEffect>
                                    <p:anim calcmode="lin" valueType="num">
                                      <p:cBhvr>
                                        <p:cTn id="141" dur="1000" fill="hold"/>
                                        <p:tgtEl>
                                          <p:spTgt spid="11">
                                            <p:txEl>
                                              <p:pRg st="18" end="18"/>
                                            </p:txEl>
                                          </p:spTgt>
                                        </p:tgtEl>
                                        <p:attrNameLst>
                                          <p:attrName>ppt_x</p:attrName>
                                        </p:attrNameLst>
                                      </p:cBhvr>
                                      <p:tavLst>
                                        <p:tav tm="0">
                                          <p:val>
                                            <p:strVal val="#ppt_x"/>
                                          </p:val>
                                        </p:tav>
                                        <p:tav tm="100000">
                                          <p:val>
                                            <p:strVal val="#ppt_x"/>
                                          </p:val>
                                        </p:tav>
                                      </p:tavLst>
                                    </p:anim>
                                    <p:anim calcmode="lin" valueType="num">
                                      <p:cBhvr>
                                        <p:cTn id="142" dur="1000" fill="hold"/>
                                        <p:tgtEl>
                                          <p:spTgt spid="11">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11">
                                            <p:txEl>
                                              <p:pRg st="19" end="19"/>
                                            </p:txEl>
                                          </p:spTgt>
                                        </p:tgtEl>
                                        <p:attrNameLst>
                                          <p:attrName>style.visibility</p:attrName>
                                        </p:attrNameLst>
                                      </p:cBhvr>
                                      <p:to>
                                        <p:strVal val="visible"/>
                                      </p:to>
                                    </p:set>
                                    <p:animEffect transition="in" filter="fade">
                                      <p:cBhvr>
                                        <p:cTn id="147" dur="1000"/>
                                        <p:tgtEl>
                                          <p:spTgt spid="11">
                                            <p:txEl>
                                              <p:pRg st="19" end="19"/>
                                            </p:txEl>
                                          </p:spTgt>
                                        </p:tgtEl>
                                      </p:cBhvr>
                                    </p:animEffect>
                                    <p:anim calcmode="lin" valueType="num">
                                      <p:cBhvr>
                                        <p:cTn id="148" dur="1000" fill="hold"/>
                                        <p:tgtEl>
                                          <p:spTgt spid="11">
                                            <p:txEl>
                                              <p:pRg st="19" end="19"/>
                                            </p:txEl>
                                          </p:spTgt>
                                        </p:tgtEl>
                                        <p:attrNameLst>
                                          <p:attrName>ppt_x</p:attrName>
                                        </p:attrNameLst>
                                      </p:cBhvr>
                                      <p:tavLst>
                                        <p:tav tm="0">
                                          <p:val>
                                            <p:strVal val="#ppt_x"/>
                                          </p:val>
                                        </p:tav>
                                        <p:tav tm="100000">
                                          <p:val>
                                            <p:strVal val="#ppt_x"/>
                                          </p:val>
                                        </p:tav>
                                      </p:tavLst>
                                    </p:anim>
                                    <p:anim calcmode="lin" valueType="num">
                                      <p:cBhvr>
                                        <p:cTn id="149" dur="1000" fill="hold"/>
                                        <p:tgtEl>
                                          <p:spTgt spid="11">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436144" y="2025748"/>
            <a:ext cx="8079206" cy="4631725"/>
          </a:xfrm>
        </p:spPr>
        <p:txBody>
          <a:bodyPr>
            <a:noAutofit/>
          </a:bodyPr>
          <a:lstStyle/>
          <a:p>
            <a:pPr marL="0" indent="0" algn="ctr">
              <a:buNone/>
            </a:pPr>
            <a:r>
              <a:rPr lang="en-US" sz="5400" dirty="0">
                <a:solidFill>
                  <a:schemeClr val="tx2">
                    <a:lumMod val="90000"/>
                    <a:lumOff val="10000"/>
                  </a:schemeClr>
                </a:solidFill>
                <a:latin typeface="Calibri" panose="020F0502020204030204" pitchFamily="34" charset="0"/>
                <a:cs typeface="Calibri" panose="020F0502020204030204" pitchFamily="34" charset="0"/>
              </a:rPr>
              <a:t>Where Is </a:t>
            </a:r>
            <a:r>
              <a:rPr lang="en-US" sz="5400" i="1" dirty="0">
                <a:solidFill>
                  <a:schemeClr val="tx2">
                    <a:lumMod val="90000"/>
                    <a:lumOff val="10000"/>
                  </a:schemeClr>
                </a:solidFill>
                <a:latin typeface="Calibri" panose="020F0502020204030204" pitchFamily="34" charset="0"/>
                <a:cs typeface="Calibri" panose="020F0502020204030204" pitchFamily="34" charset="0"/>
              </a:rPr>
              <a:t>Normal?</a:t>
            </a:r>
          </a:p>
          <a:p>
            <a:pPr marL="0" indent="0" algn="ctr">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All of these are </a:t>
            </a:r>
            <a:r>
              <a:rPr lang="en-US" sz="4000" i="1" dirty="0">
                <a:solidFill>
                  <a:schemeClr val="tx2">
                    <a:lumMod val="90000"/>
                    <a:lumOff val="10000"/>
                  </a:schemeClr>
                </a:solidFill>
                <a:latin typeface="Calibri" panose="020F0502020204030204" pitchFamily="34" charset="0"/>
                <a:cs typeface="Calibri" panose="020F0502020204030204" pitchFamily="34" charset="0"/>
              </a:rPr>
              <a:t>normal </a:t>
            </a:r>
            <a:r>
              <a:rPr lang="en-US" sz="4000" dirty="0">
                <a:solidFill>
                  <a:schemeClr val="tx2">
                    <a:lumMod val="90000"/>
                    <a:lumOff val="10000"/>
                  </a:schemeClr>
                </a:solidFill>
                <a:latin typeface="Calibri" panose="020F0502020204030204" pitchFamily="34" charset="0"/>
                <a:cs typeface="Calibri" panose="020F0502020204030204" pitchFamily="34" charset="0"/>
              </a:rPr>
              <a:t>conditions</a:t>
            </a:r>
          </a:p>
          <a:p>
            <a:pPr marL="0" indent="0" algn="ctr">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All of these can be expected</a:t>
            </a:r>
          </a:p>
          <a:p>
            <a:pPr marL="0" indent="0" algn="ctr">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These are standard conditions</a:t>
            </a:r>
          </a:p>
          <a:p>
            <a:pPr marL="0" indent="0" algn="ctr">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But all had to face a “new normal”</a:t>
            </a:r>
          </a:p>
          <a:p>
            <a:pPr marL="0" indent="0" algn="ctr">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Teenage years—child’s “new normal”</a:t>
            </a:r>
          </a:p>
          <a:p>
            <a:pPr marL="0" indent="0" algn="ctr">
              <a:buNone/>
            </a:pPr>
            <a:endParaRPr lang="en-US" sz="40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buNone/>
            </a:pPr>
            <a:endParaRPr lang="en-US" sz="5400" i="1" dirty="0">
              <a:solidFill>
                <a:schemeClr val="tx2">
                  <a:lumMod val="90000"/>
                  <a:lumOff val="10000"/>
                </a:schemeClr>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CDAD285E-C0D8-3D4E-BF6D-D5EC55816E46}"/>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Tree>
    <p:extLst>
      <p:ext uri="{BB962C8B-B14F-4D97-AF65-F5344CB8AC3E}">
        <p14:creationId xmlns:p14="http://schemas.microsoft.com/office/powerpoint/2010/main" val="360934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436144" y="2025748"/>
            <a:ext cx="8079206" cy="4631725"/>
          </a:xfrm>
        </p:spPr>
        <p:txBody>
          <a:bodyPr>
            <a:noAutofit/>
          </a:bodyPr>
          <a:lstStyle/>
          <a:p>
            <a:pPr marL="0" indent="0" algn="ctr">
              <a:buNone/>
            </a:pPr>
            <a:r>
              <a:rPr lang="en-US" sz="5400" dirty="0">
                <a:solidFill>
                  <a:schemeClr val="tx2">
                    <a:lumMod val="90000"/>
                    <a:lumOff val="10000"/>
                  </a:schemeClr>
                </a:solidFill>
                <a:latin typeface="Calibri" panose="020F0502020204030204" pitchFamily="34" charset="0"/>
                <a:cs typeface="Calibri" panose="020F0502020204030204" pitchFamily="34" charset="0"/>
              </a:rPr>
              <a:t>Where Is </a:t>
            </a:r>
            <a:r>
              <a:rPr lang="en-US" sz="5400" i="1" dirty="0">
                <a:solidFill>
                  <a:schemeClr val="tx2">
                    <a:lumMod val="90000"/>
                    <a:lumOff val="10000"/>
                  </a:schemeClr>
                </a:solidFill>
                <a:latin typeface="Calibri" panose="020F0502020204030204" pitchFamily="34" charset="0"/>
                <a:cs typeface="Calibri" panose="020F0502020204030204" pitchFamily="34" charset="0"/>
              </a:rPr>
              <a:t>Normal?</a:t>
            </a:r>
          </a:p>
          <a:p>
            <a:pPr marL="0" indent="0" algn="ctr">
              <a:spcAft>
                <a:spcPts val="1800"/>
              </a:spcAft>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The problem is we get used to what is never intended to be permanent.</a:t>
            </a:r>
          </a:p>
          <a:p>
            <a:pPr marL="0" indent="0" algn="ctr">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“Change is the only constant in life” </a:t>
            </a:r>
          </a:p>
          <a:p>
            <a:pPr marL="0" indent="0" algn="r">
              <a:buNone/>
            </a:pPr>
            <a:r>
              <a:rPr lang="en-US" sz="3600" dirty="0">
                <a:solidFill>
                  <a:schemeClr val="tx2">
                    <a:lumMod val="90000"/>
                    <a:lumOff val="10000"/>
                  </a:schemeClr>
                </a:solidFill>
                <a:latin typeface="Calibri" panose="020F0502020204030204" pitchFamily="34" charset="0"/>
                <a:cs typeface="Calibri" panose="020F0502020204030204" pitchFamily="34" charset="0"/>
              </a:rPr>
              <a:t>Heraclitus, Greek Philosopher</a:t>
            </a:r>
          </a:p>
          <a:p>
            <a:pPr marL="0" indent="0" algn="ctr">
              <a:buNone/>
            </a:pPr>
            <a:endParaRPr lang="en-US" sz="40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buNone/>
            </a:pPr>
            <a:endParaRPr lang="en-US" sz="5400" i="1" dirty="0">
              <a:solidFill>
                <a:schemeClr val="tx2">
                  <a:lumMod val="90000"/>
                  <a:lumOff val="10000"/>
                </a:schemeClr>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CDAD285E-C0D8-3D4E-BF6D-D5EC55816E46}"/>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Tree>
    <p:extLst>
      <p:ext uri="{BB962C8B-B14F-4D97-AF65-F5344CB8AC3E}">
        <p14:creationId xmlns:p14="http://schemas.microsoft.com/office/powerpoint/2010/main" val="161734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FAE1-403C-0148-8DD9-69555729CFA9}"/>
              </a:ext>
            </a:extLst>
          </p:cNvPr>
          <p:cNvSpPr>
            <a:spLocks noGrp="1"/>
          </p:cNvSpPr>
          <p:nvPr>
            <p:ph idx="1"/>
          </p:nvPr>
        </p:nvSpPr>
        <p:spPr>
          <a:xfrm>
            <a:off x="436144" y="2025748"/>
            <a:ext cx="8079206" cy="4631725"/>
          </a:xfrm>
        </p:spPr>
        <p:txBody>
          <a:bodyPr>
            <a:noAutofit/>
          </a:bodyPr>
          <a:lstStyle/>
          <a:p>
            <a:pPr marL="15875" indent="0" algn="ctr">
              <a:spcAft>
                <a:spcPts val="600"/>
              </a:spcAft>
              <a:buNone/>
            </a:pPr>
            <a:r>
              <a:rPr lang="en-US" sz="4000" dirty="0">
                <a:solidFill>
                  <a:schemeClr val="tx2">
                    <a:lumMod val="90000"/>
                    <a:lumOff val="10000"/>
                  </a:schemeClr>
                </a:solidFill>
                <a:latin typeface="Calibri" panose="020F0502020204030204" pitchFamily="34" charset="0"/>
                <a:cs typeface="Calibri" panose="020F0502020204030204" pitchFamily="34" charset="0"/>
              </a:rPr>
              <a:t>Jesus said following Him means . . .</a:t>
            </a:r>
          </a:p>
          <a:p>
            <a:pPr marL="701675" indent="-685800" algn="ctr">
              <a:spcBef>
                <a:spcPts val="0"/>
              </a:spcBef>
              <a:spcAft>
                <a:spcPts val="600"/>
              </a:spcAft>
            </a:pPr>
            <a:r>
              <a:rPr lang="en-US" sz="4400" dirty="0">
                <a:solidFill>
                  <a:schemeClr val="tx2">
                    <a:lumMod val="90000"/>
                    <a:lumOff val="10000"/>
                  </a:schemeClr>
                </a:solidFill>
                <a:latin typeface="Calibri" panose="020F0502020204030204" pitchFamily="34" charset="0"/>
                <a:cs typeface="Calibri" panose="020F0502020204030204" pitchFamily="34" charset="0"/>
              </a:rPr>
              <a:t>Self-denial</a:t>
            </a:r>
          </a:p>
          <a:p>
            <a:pPr marL="701675" indent="-685800" algn="ctr">
              <a:spcBef>
                <a:spcPts val="0"/>
              </a:spcBef>
              <a:spcAft>
                <a:spcPts val="600"/>
              </a:spcAft>
            </a:pPr>
            <a:r>
              <a:rPr lang="en-US" sz="4400" dirty="0">
                <a:solidFill>
                  <a:schemeClr val="tx2">
                    <a:lumMod val="90000"/>
                    <a:lumOff val="10000"/>
                  </a:schemeClr>
                </a:solidFill>
                <a:latin typeface="Calibri" panose="020F0502020204030204" pitchFamily="34" charset="0"/>
                <a:cs typeface="Calibri" panose="020F0502020204030204" pitchFamily="34" charset="0"/>
              </a:rPr>
              <a:t>Taking up one’s cross</a:t>
            </a:r>
          </a:p>
          <a:p>
            <a:pPr marL="701675" indent="-685800" algn="ctr">
              <a:spcBef>
                <a:spcPts val="0"/>
              </a:spcBef>
              <a:spcAft>
                <a:spcPts val="600"/>
              </a:spcAft>
            </a:pPr>
            <a:r>
              <a:rPr lang="en-US" sz="4400" dirty="0">
                <a:solidFill>
                  <a:schemeClr val="tx2">
                    <a:lumMod val="90000"/>
                    <a:lumOff val="10000"/>
                  </a:schemeClr>
                </a:solidFill>
                <a:latin typeface="Calibri" panose="020F0502020204030204" pitchFamily="34" charset="0"/>
                <a:cs typeface="Calibri" panose="020F0502020204030204" pitchFamily="34" charset="0"/>
              </a:rPr>
              <a:t>Following Him</a:t>
            </a:r>
          </a:p>
          <a:p>
            <a:pPr marL="15875" indent="0" algn="ctr">
              <a:spcBef>
                <a:spcPts val="0"/>
              </a:spcBef>
              <a:spcAft>
                <a:spcPts val="600"/>
              </a:spcAft>
              <a:buNone/>
            </a:pPr>
            <a:r>
              <a:rPr lang="en-US" sz="4400" i="1" dirty="0">
                <a:solidFill>
                  <a:schemeClr val="tx2">
                    <a:lumMod val="90000"/>
                    <a:lumOff val="10000"/>
                  </a:schemeClr>
                </a:solidFill>
                <a:latin typeface="Calibri" panose="020F0502020204030204" pitchFamily="34" charset="0"/>
                <a:cs typeface="Calibri" panose="020F0502020204030204" pitchFamily="34" charset="0"/>
              </a:rPr>
              <a:t>That’s starting and accepting a “new normal!”</a:t>
            </a:r>
          </a:p>
          <a:p>
            <a:pPr marL="701675" indent="-685800" algn="ctr">
              <a:spcBef>
                <a:spcPts val="0"/>
              </a:spcBef>
              <a:spcAft>
                <a:spcPts val="600"/>
              </a:spcAft>
            </a:pPr>
            <a:endParaRPr lang="en-US" sz="48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spcAft>
                <a:spcPts val="600"/>
              </a:spcAft>
              <a:buNone/>
            </a:pPr>
            <a:endParaRPr lang="en-US" sz="4000" dirty="0">
              <a:solidFill>
                <a:schemeClr val="tx2">
                  <a:lumMod val="90000"/>
                  <a:lumOff val="10000"/>
                </a:schemeClr>
              </a:solidFill>
              <a:latin typeface="Calibri" panose="020F0502020204030204" pitchFamily="34" charset="0"/>
              <a:cs typeface="Calibri" panose="020F0502020204030204" pitchFamily="34" charset="0"/>
            </a:endParaRPr>
          </a:p>
          <a:p>
            <a:pPr marL="0" indent="0" algn="ctr">
              <a:spcAft>
                <a:spcPts val="600"/>
              </a:spcAft>
              <a:buNone/>
            </a:pPr>
            <a:endParaRPr lang="en-US" sz="5400" i="1" dirty="0">
              <a:solidFill>
                <a:schemeClr val="tx2">
                  <a:lumMod val="90000"/>
                  <a:lumOff val="10000"/>
                </a:schemeClr>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CDAD285E-C0D8-3D4E-BF6D-D5EC55816E46}"/>
              </a:ext>
            </a:extLst>
          </p:cNvPr>
          <p:cNvSpPr>
            <a:spLocks noGrp="1"/>
          </p:cNvSpPr>
          <p:nvPr>
            <p:ph type="title"/>
          </p:nvPr>
        </p:nvSpPr>
        <p:spPr>
          <a:xfrm>
            <a:off x="821156" y="365126"/>
            <a:ext cx="7886700" cy="1660622"/>
          </a:xfrm>
        </p:spPr>
        <p:txBody>
          <a:bodyPr>
            <a:normAutofit/>
          </a:bodyPr>
          <a:lstStyle/>
          <a:p>
            <a:r>
              <a:rPr lang="en-US" sz="6600" dirty="0"/>
              <a:t>“The New Normal”</a:t>
            </a:r>
          </a:p>
        </p:txBody>
      </p:sp>
    </p:spTree>
    <p:extLst>
      <p:ext uri="{BB962C8B-B14F-4D97-AF65-F5344CB8AC3E}">
        <p14:creationId xmlns:p14="http://schemas.microsoft.com/office/powerpoint/2010/main" val="3210437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rushVTI">
  <a:themeElements>
    <a:clrScheme name="AnalogousFromRegularSeedRightStep">
      <a:dk1>
        <a:srgbClr val="000000"/>
      </a:dk1>
      <a:lt1>
        <a:srgbClr val="FFFFFF"/>
      </a:lt1>
      <a:dk2>
        <a:srgbClr val="412D24"/>
      </a:dk2>
      <a:lt2>
        <a:srgbClr val="E2E8E7"/>
      </a:lt2>
      <a:accent1>
        <a:srgbClr val="E7293C"/>
      </a:accent1>
      <a:accent2>
        <a:srgbClr val="D55317"/>
      </a:accent2>
      <a:accent3>
        <a:srgbClr val="C99D24"/>
      </a:accent3>
      <a:accent4>
        <a:srgbClr val="96AE13"/>
      </a:accent4>
      <a:accent5>
        <a:srgbClr val="62B821"/>
      </a:accent5>
      <a:accent6>
        <a:srgbClr val="17BE15"/>
      </a:accent6>
      <a:hlink>
        <a:srgbClr val="309288"/>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103</TotalTime>
  <Words>523</Words>
  <Application>Microsoft Macintosh PowerPoint</Application>
  <PresentationFormat>On-screen Show (4:3)</PresentationFormat>
  <Paragraphs>77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BrushVTI</vt:lpstr>
      <vt:lpstr>Matthew 16:24-26</vt:lpstr>
      <vt:lpstr>“The New Normal”</vt:lpstr>
      <vt:lpstr>“The New Normal”</vt:lpstr>
      <vt:lpstr>“The New Normal”</vt:lpstr>
      <vt:lpstr>“The New Normal”</vt:lpstr>
      <vt:lpstr>“The New Normal”</vt:lpstr>
      <vt:lpstr>“The New Normal”</vt:lpstr>
      <vt:lpstr>“The New Normal”</vt:lpstr>
      <vt:lpstr>“The New Normal”</vt:lpstr>
      <vt:lpstr>“The New Normal”</vt:lpstr>
      <vt:lpstr>“The New Normal”</vt:lpstr>
      <vt:lpstr>“The New Normal”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13</cp:revision>
  <dcterms:created xsi:type="dcterms:W3CDTF">2020-08-01T22:40:24Z</dcterms:created>
  <dcterms:modified xsi:type="dcterms:W3CDTF">2020-08-04T01:49:05Z</dcterms:modified>
</cp:coreProperties>
</file>