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5" r:id="rId3"/>
    <p:sldId id="276" r:id="rId4"/>
    <p:sldId id="274"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4697"/>
  </p:normalViewPr>
  <p:slideViewPr>
    <p:cSldViewPr snapToGrid="0" snapToObjects="1">
      <p:cViewPr varScale="1">
        <p:scale>
          <a:sx n="85" d="100"/>
          <a:sy n="85" d="100"/>
        </p:scale>
        <p:origin x="133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CA05E3-6318-A24B-A8E4-2C1FE4A970D7}" type="datetimeFigureOut">
              <a:rPr lang="en-US" smtClean="0"/>
              <a:pPr/>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422011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A05E3-6318-A24B-A8E4-2C1FE4A970D7}" type="datetimeFigureOut">
              <a:rPr lang="en-US" smtClean="0"/>
              <a:pPr/>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147954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A05E3-6318-A24B-A8E4-2C1FE4A970D7}" type="datetimeFigureOut">
              <a:rPr lang="en-US" smtClean="0"/>
              <a:pPr/>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304294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CA05E3-6318-A24B-A8E4-2C1FE4A970D7}" type="datetimeFigureOut">
              <a:rPr lang="en-US" smtClean="0"/>
              <a:pPr/>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299304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CA05E3-6318-A24B-A8E4-2C1FE4A970D7}" type="datetimeFigureOut">
              <a:rPr lang="en-US" smtClean="0"/>
              <a:pPr/>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788241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CA05E3-6318-A24B-A8E4-2C1FE4A970D7}" type="datetimeFigureOut">
              <a:rPr lang="en-US" smtClean="0"/>
              <a:pPr/>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327659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CA05E3-6318-A24B-A8E4-2C1FE4A970D7}" type="datetimeFigureOut">
              <a:rPr lang="en-US" smtClean="0"/>
              <a:pPr/>
              <a:t>12/1/20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335205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CA05E3-6318-A24B-A8E4-2C1FE4A970D7}" type="datetimeFigureOut">
              <a:rPr lang="en-US" smtClean="0"/>
              <a:pPr/>
              <a:t>12/1/20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321777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A05E3-6318-A24B-A8E4-2C1FE4A970D7}" type="datetimeFigureOut">
              <a:rPr lang="en-US" smtClean="0"/>
              <a:pPr/>
              <a:t>12/1/20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548117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A05E3-6318-A24B-A8E4-2C1FE4A970D7}" type="datetimeFigureOut">
              <a:rPr lang="en-US" smtClean="0"/>
              <a:pPr/>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411609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CA05E3-6318-A24B-A8E4-2C1FE4A970D7}" type="datetimeFigureOut">
              <a:rPr lang="en-US" smtClean="0"/>
              <a:pPr/>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C8833-F609-6B4C-93EE-4A289B923DA0}" type="slidenum">
              <a:rPr lang="en-US" smtClean="0"/>
              <a:pPr/>
              <a:t>‹#›</a:t>
            </a:fld>
            <a:endParaRPr lang="en-US"/>
          </a:p>
        </p:txBody>
      </p:sp>
    </p:spTree>
    <p:extLst>
      <p:ext uri="{BB962C8B-B14F-4D97-AF65-F5344CB8AC3E}">
        <p14:creationId xmlns:p14="http://schemas.microsoft.com/office/powerpoint/2010/main" val="315581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A05E3-6318-A24B-A8E4-2C1FE4A970D7}" type="datetimeFigureOut">
              <a:rPr lang="en-US" smtClean="0"/>
              <a:pPr/>
              <a:t>12/1/20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C8833-F609-6B4C-93EE-4A289B923DA0}" type="slidenum">
              <a:rPr lang="en-US" smtClean="0"/>
              <a:pPr/>
              <a:t>‹#›</a:t>
            </a:fld>
            <a:endParaRPr lang="en-US"/>
          </a:p>
        </p:txBody>
      </p:sp>
    </p:spTree>
    <p:extLst>
      <p:ext uri="{BB962C8B-B14F-4D97-AF65-F5344CB8AC3E}">
        <p14:creationId xmlns:p14="http://schemas.microsoft.com/office/powerpoint/2010/main" val="991667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546889"/>
            <a:ext cx="6340839" cy="923330"/>
          </a:xfrm>
          <a:prstGeom prst="rect">
            <a:avLst/>
          </a:prstGeom>
          <a:noFill/>
        </p:spPr>
        <p:txBody>
          <a:bodyPr wrap="square" rtlCol="0">
            <a:spAutoFit/>
          </a:bodyPr>
          <a:lstStyle/>
          <a:p>
            <a:r>
              <a:rPr lang="en-US" sz="5400" b="1" spc="-100" dirty="0">
                <a:solidFill>
                  <a:schemeClr val="bg1"/>
                </a:solidFill>
              </a:rPr>
              <a:t>Colossians 1:15-20</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4524315"/>
          </a:xfrm>
          <a:prstGeom prst="rect">
            <a:avLst/>
          </a:prstGeom>
          <a:noFill/>
        </p:spPr>
        <p:txBody>
          <a:bodyPr wrap="square" rtlCol="0">
            <a:spAutoFit/>
          </a:bodyPr>
          <a:lstStyle/>
          <a:p>
            <a:pPr>
              <a:spcAft>
                <a:spcPts val="1200"/>
              </a:spcAft>
            </a:pPr>
            <a:r>
              <a:rPr lang="en-US" sz="3200" b="1" dirty="0"/>
              <a:t>“He is the image of the invisible God, the firstborn over all creation. For by Him all things were created that are in heaven and that are on earth, visible and invisible, whether thrones or dominions or principalities or powers. All things were created through Him and for Him…”</a:t>
            </a:r>
          </a:p>
        </p:txBody>
      </p:sp>
    </p:spTree>
    <p:extLst>
      <p:ext uri="{BB962C8B-B14F-4D97-AF65-F5344CB8AC3E}">
        <p14:creationId xmlns:p14="http://schemas.microsoft.com/office/powerpoint/2010/main" val="3914195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4447371"/>
          </a:xfrm>
          <a:prstGeom prst="rect">
            <a:avLst/>
          </a:prstGeom>
          <a:noFill/>
        </p:spPr>
        <p:txBody>
          <a:bodyPr wrap="square" rtlCol="0">
            <a:spAutoFit/>
          </a:bodyPr>
          <a:lstStyle/>
          <a:p>
            <a:pPr marL="519113" indent="-519113">
              <a:spcAft>
                <a:spcPts val="600"/>
              </a:spcAft>
              <a:buFont typeface="+mj-lt"/>
              <a:buAutoNum type="arabicPeriod" startAt="2"/>
            </a:pPr>
            <a:r>
              <a:rPr lang="en-US" sz="3600" b="1" dirty="0"/>
              <a:t>“All things were created through Him and for Him” (16c)</a:t>
            </a:r>
          </a:p>
          <a:p>
            <a:pPr lvl="1">
              <a:spcAft>
                <a:spcPts val="600"/>
              </a:spcAft>
            </a:pPr>
            <a:r>
              <a:rPr lang="en-US" sz="3200" b="1" dirty="0"/>
              <a:t>“For” Gr. </a:t>
            </a:r>
            <a:r>
              <a:rPr lang="en-US" sz="3200" b="1" i="1" dirty="0" err="1"/>
              <a:t>eis</a:t>
            </a:r>
            <a:r>
              <a:rPr lang="en-US" sz="3200" b="1" dirty="0"/>
              <a:t> “into, unto”</a:t>
            </a:r>
          </a:p>
          <a:p>
            <a:pPr lvl="1">
              <a:spcAft>
                <a:spcPts val="600"/>
              </a:spcAft>
            </a:pPr>
            <a:r>
              <a:rPr lang="en-US" sz="3200" b="1" dirty="0"/>
              <a:t>Have you ever thought about this?</a:t>
            </a:r>
          </a:p>
          <a:p>
            <a:pPr lvl="1">
              <a:spcAft>
                <a:spcPts val="600"/>
              </a:spcAft>
            </a:pPr>
            <a:r>
              <a:rPr lang="en-US" sz="3200" b="1" dirty="0"/>
              <a:t>All things were created FOR Jesus (Ps. 95:1-7a; Eph. 2:8-10)</a:t>
            </a:r>
            <a:endParaRPr lang="en-US" sz="3600" b="1" dirty="0"/>
          </a:p>
        </p:txBody>
      </p:sp>
    </p:spTree>
    <p:extLst>
      <p:ext uri="{BB962C8B-B14F-4D97-AF65-F5344CB8AC3E}">
        <p14:creationId xmlns:p14="http://schemas.microsoft.com/office/powerpoint/2010/main" val="399706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710766" cy="3908762"/>
          </a:xfrm>
          <a:prstGeom prst="rect">
            <a:avLst/>
          </a:prstGeom>
          <a:noFill/>
        </p:spPr>
        <p:txBody>
          <a:bodyPr wrap="square" rtlCol="0">
            <a:spAutoFit/>
          </a:bodyPr>
          <a:lstStyle/>
          <a:p>
            <a:pPr marL="581025" indent="-581025">
              <a:spcAft>
                <a:spcPts val="1200"/>
              </a:spcAft>
              <a:buFont typeface="+mj-lt"/>
              <a:buAutoNum type="arabicPeriod" startAt="3"/>
            </a:pPr>
            <a:r>
              <a:rPr lang="en-US" sz="4400" b="1" dirty="0"/>
              <a:t>“And He is before all things, and in Him all things consist” (17)</a:t>
            </a:r>
          </a:p>
          <a:p>
            <a:pPr lvl="1">
              <a:spcAft>
                <a:spcPts val="1200"/>
              </a:spcAft>
            </a:pPr>
            <a:r>
              <a:rPr lang="en-US" sz="3200" b="1" dirty="0"/>
              <a:t>“Before” spatial, temporal, relational (cf. v. 18 “preeminence”)</a:t>
            </a:r>
          </a:p>
          <a:p>
            <a:pPr lvl="1">
              <a:spcAft>
                <a:spcPts val="1200"/>
              </a:spcAft>
            </a:pPr>
            <a:r>
              <a:rPr lang="en-US" sz="3200" b="1" dirty="0"/>
              <a:t>“Consist”—“Hold together” (NASB)</a:t>
            </a:r>
            <a:endParaRPr lang="en-US" sz="3600" b="1" dirty="0"/>
          </a:p>
        </p:txBody>
      </p:sp>
    </p:spTree>
    <p:extLst>
      <p:ext uri="{BB962C8B-B14F-4D97-AF65-F5344CB8AC3E}">
        <p14:creationId xmlns:p14="http://schemas.microsoft.com/office/powerpoint/2010/main" val="1569434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710766" cy="4093428"/>
          </a:xfrm>
          <a:prstGeom prst="rect">
            <a:avLst/>
          </a:prstGeom>
          <a:noFill/>
        </p:spPr>
        <p:txBody>
          <a:bodyPr wrap="square" rtlCol="0">
            <a:spAutoFit/>
          </a:bodyPr>
          <a:lstStyle/>
          <a:p>
            <a:pPr marL="458788" indent="-458788">
              <a:spcAft>
                <a:spcPts val="1200"/>
              </a:spcAft>
              <a:buFont typeface="+mj-lt"/>
              <a:buAutoNum type="arabicPeriod" startAt="4"/>
            </a:pPr>
            <a:r>
              <a:rPr lang="en-US" sz="4000" b="1" dirty="0"/>
              <a:t>“And He is the head of the body, the church” (18a)</a:t>
            </a:r>
          </a:p>
          <a:p>
            <a:pPr lvl="1">
              <a:spcAft>
                <a:spcPts val="1200"/>
              </a:spcAft>
            </a:pPr>
            <a:r>
              <a:rPr lang="en-US" sz="3200" b="1" dirty="0"/>
              <a:t>“All things to the church” (Eph. 1:19-23)</a:t>
            </a:r>
          </a:p>
          <a:p>
            <a:pPr lvl="1">
              <a:spcAft>
                <a:spcPts val="1200"/>
              </a:spcAft>
            </a:pPr>
            <a:r>
              <a:rPr lang="en-US" sz="3200" b="1" dirty="0"/>
              <a:t>In our text Christ is “fullness” (v. 19). In Ephesians, church as His body is “fullness.”</a:t>
            </a:r>
            <a:endParaRPr lang="en-US" sz="3600" b="1" dirty="0"/>
          </a:p>
        </p:txBody>
      </p:sp>
    </p:spTree>
    <p:extLst>
      <p:ext uri="{BB962C8B-B14F-4D97-AF65-F5344CB8AC3E}">
        <p14:creationId xmlns:p14="http://schemas.microsoft.com/office/powerpoint/2010/main" val="75361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3139321"/>
          </a:xfrm>
          <a:prstGeom prst="rect">
            <a:avLst/>
          </a:prstGeom>
          <a:noFill/>
        </p:spPr>
        <p:txBody>
          <a:bodyPr wrap="square" rtlCol="0">
            <a:spAutoFit/>
          </a:bodyPr>
          <a:lstStyle/>
          <a:p>
            <a:pPr marL="458788" indent="-458788">
              <a:spcAft>
                <a:spcPts val="1200"/>
              </a:spcAft>
              <a:buFont typeface="+mj-lt"/>
              <a:buAutoNum type="arabicPeriod" startAt="4"/>
            </a:pPr>
            <a:r>
              <a:rPr lang="en-US" sz="4000" b="1" dirty="0"/>
              <a:t>“And He is the head of the body, the church” (18a)</a:t>
            </a:r>
          </a:p>
          <a:p>
            <a:pPr lvl="1">
              <a:spcAft>
                <a:spcPts val="1200"/>
              </a:spcAft>
            </a:pPr>
            <a:r>
              <a:rPr lang="en-US" sz="3600" b="1" dirty="0"/>
              <a:t>It is important because of what it is and His function over it.</a:t>
            </a:r>
            <a:endParaRPr lang="en-US" sz="4000" b="1" dirty="0"/>
          </a:p>
        </p:txBody>
      </p:sp>
    </p:spTree>
    <p:extLst>
      <p:ext uri="{BB962C8B-B14F-4D97-AF65-F5344CB8AC3E}">
        <p14:creationId xmlns:p14="http://schemas.microsoft.com/office/powerpoint/2010/main" val="374912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4278094"/>
          </a:xfrm>
          <a:prstGeom prst="rect">
            <a:avLst/>
          </a:prstGeom>
          <a:noFill/>
        </p:spPr>
        <p:txBody>
          <a:bodyPr wrap="square" rtlCol="0">
            <a:spAutoFit/>
          </a:bodyPr>
          <a:lstStyle/>
          <a:p>
            <a:pPr marL="458788" indent="-458788">
              <a:spcAft>
                <a:spcPts val="1200"/>
              </a:spcAft>
              <a:buFont typeface="+mj-lt"/>
              <a:buAutoNum type="arabicPeriod" startAt="4"/>
            </a:pPr>
            <a:r>
              <a:rPr lang="en-US" sz="3600" b="1" dirty="0"/>
              <a:t>“Who is the beginning, the firstborn from the dead, that in all things He may have the preeminence” (18b)</a:t>
            </a:r>
          </a:p>
          <a:p>
            <a:pPr lvl="1">
              <a:spcAft>
                <a:spcPts val="1200"/>
              </a:spcAft>
            </a:pPr>
            <a:r>
              <a:rPr lang="en-US" sz="3600" b="1" dirty="0"/>
              <a:t>“Beginning” Gr. </a:t>
            </a:r>
            <a:r>
              <a:rPr lang="en-US" sz="3600" b="1" i="1" dirty="0"/>
              <a:t>arche</a:t>
            </a:r>
            <a:r>
              <a:rPr lang="en-US" sz="3600" b="1" dirty="0"/>
              <a:t> (cf. “principality” v. 16). </a:t>
            </a:r>
          </a:p>
          <a:p>
            <a:pPr lvl="1">
              <a:spcAft>
                <a:spcPts val="1200"/>
              </a:spcAft>
            </a:pPr>
            <a:r>
              <a:rPr lang="en-US" sz="3600" b="1" dirty="0"/>
              <a:t>Origin or function?</a:t>
            </a:r>
            <a:endParaRPr lang="en-US" sz="4000" b="1" dirty="0"/>
          </a:p>
        </p:txBody>
      </p:sp>
    </p:spTree>
    <p:extLst>
      <p:ext uri="{BB962C8B-B14F-4D97-AF65-F5344CB8AC3E}">
        <p14:creationId xmlns:p14="http://schemas.microsoft.com/office/powerpoint/2010/main" val="79705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4278094"/>
          </a:xfrm>
          <a:prstGeom prst="rect">
            <a:avLst/>
          </a:prstGeom>
          <a:noFill/>
        </p:spPr>
        <p:txBody>
          <a:bodyPr wrap="square" rtlCol="0">
            <a:spAutoFit/>
          </a:bodyPr>
          <a:lstStyle/>
          <a:p>
            <a:pPr marL="458788" indent="-458788">
              <a:spcAft>
                <a:spcPts val="1200"/>
              </a:spcAft>
              <a:buFont typeface="+mj-lt"/>
              <a:buAutoNum type="arabicPeriod" startAt="4"/>
            </a:pPr>
            <a:r>
              <a:rPr lang="en-US" sz="3600" b="1" dirty="0"/>
              <a:t>“Who is the beginning, the firstborn from the dead, that in all things He may have the preeminence” (18b)</a:t>
            </a:r>
          </a:p>
          <a:p>
            <a:pPr lvl="1">
              <a:spcAft>
                <a:spcPts val="1200"/>
              </a:spcAft>
            </a:pPr>
            <a:r>
              <a:rPr lang="en-US" sz="3600" b="1" dirty="0"/>
              <a:t>“Firstborn” not as in v. 15</a:t>
            </a:r>
          </a:p>
          <a:p>
            <a:pPr lvl="1">
              <a:spcAft>
                <a:spcPts val="1200"/>
              </a:spcAft>
            </a:pPr>
            <a:r>
              <a:rPr lang="en-US" sz="3600" b="1" dirty="0"/>
              <a:t>Here first brought forth lit. “out of the dead ones”</a:t>
            </a:r>
            <a:endParaRPr lang="en-US" sz="4000" b="1" dirty="0"/>
          </a:p>
        </p:txBody>
      </p:sp>
    </p:spTree>
    <p:extLst>
      <p:ext uri="{BB962C8B-B14F-4D97-AF65-F5344CB8AC3E}">
        <p14:creationId xmlns:p14="http://schemas.microsoft.com/office/powerpoint/2010/main" val="80592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4278094"/>
          </a:xfrm>
          <a:prstGeom prst="rect">
            <a:avLst/>
          </a:prstGeom>
          <a:noFill/>
        </p:spPr>
        <p:txBody>
          <a:bodyPr wrap="square" rtlCol="0">
            <a:spAutoFit/>
          </a:bodyPr>
          <a:lstStyle/>
          <a:p>
            <a:pPr marL="458788" indent="-458788">
              <a:spcAft>
                <a:spcPts val="1200"/>
              </a:spcAft>
              <a:buFont typeface="+mj-lt"/>
              <a:buAutoNum type="arabicPeriod" startAt="4"/>
            </a:pPr>
            <a:r>
              <a:rPr lang="en-US" sz="3600" b="1" dirty="0"/>
              <a:t>“Who is the beginning, the firstborn from the dead, that in all things He may have the preeminence” (18b)</a:t>
            </a:r>
          </a:p>
          <a:p>
            <a:pPr lvl="1">
              <a:spcAft>
                <a:spcPts val="1200"/>
              </a:spcAft>
            </a:pPr>
            <a:r>
              <a:rPr lang="en-US" sz="3600" b="1" dirty="0"/>
              <a:t>“Preeminence” first in rank, related to “firstborn from the dead.”</a:t>
            </a:r>
            <a:endParaRPr lang="en-US" sz="4000" b="1" dirty="0"/>
          </a:p>
        </p:txBody>
      </p:sp>
    </p:spTree>
    <p:extLst>
      <p:ext uri="{BB962C8B-B14F-4D97-AF65-F5344CB8AC3E}">
        <p14:creationId xmlns:p14="http://schemas.microsoft.com/office/powerpoint/2010/main" val="54198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4278094"/>
          </a:xfrm>
          <a:prstGeom prst="rect">
            <a:avLst/>
          </a:prstGeom>
          <a:noFill/>
        </p:spPr>
        <p:txBody>
          <a:bodyPr wrap="square" rtlCol="0">
            <a:spAutoFit/>
          </a:bodyPr>
          <a:lstStyle/>
          <a:p>
            <a:pPr marL="458788" indent="-458788">
              <a:spcAft>
                <a:spcPts val="1200"/>
              </a:spcAft>
              <a:buFont typeface="+mj-lt"/>
              <a:buAutoNum type="arabicPeriod" startAt="4"/>
            </a:pPr>
            <a:r>
              <a:rPr lang="en-US" sz="3600" b="1" dirty="0"/>
              <a:t>“Who is the beginning, the firstborn from the dead, that in all things He may have the preeminence” (18b)</a:t>
            </a:r>
          </a:p>
          <a:p>
            <a:pPr lvl="1">
              <a:spcAft>
                <a:spcPts val="1200"/>
              </a:spcAft>
            </a:pPr>
            <a:r>
              <a:rPr lang="en-US" sz="3600" b="1" dirty="0"/>
              <a:t>The church will be resurrected as Jesus was resurrected (1 Cor. 15:20-23)</a:t>
            </a:r>
            <a:endParaRPr lang="en-US" sz="4000" b="1" dirty="0"/>
          </a:p>
        </p:txBody>
      </p:sp>
    </p:spTree>
    <p:extLst>
      <p:ext uri="{BB962C8B-B14F-4D97-AF65-F5344CB8AC3E}">
        <p14:creationId xmlns:p14="http://schemas.microsoft.com/office/powerpoint/2010/main" val="2993844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855028" cy="4185761"/>
          </a:xfrm>
          <a:prstGeom prst="rect">
            <a:avLst/>
          </a:prstGeom>
          <a:noFill/>
        </p:spPr>
        <p:txBody>
          <a:bodyPr wrap="square" rtlCol="0">
            <a:spAutoFit/>
          </a:bodyPr>
          <a:lstStyle/>
          <a:p>
            <a:pPr marL="519113" indent="-519113">
              <a:spcAft>
                <a:spcPts val="1200"/>
              </a:spcAft>
              <a:buFont typeface="+mj-lt"/>
              <a:buAutoNum type="arabicPeriod" startAt="5"/>
            </a:pPr>
            <a:r>
              <a:rPr lang="en-US" sz="3600" b="1" dirty="0"/>
              <a:t>“For it pleased the Father that in Him all the fullness should dwell” (19)</a:t>
            </a:r>
          </a:p>
          <a:p>
            <a:pPr lvl="1">
              <a:spcAft>
                <a:spcPts val="1200"/>
              </a:spcAft>
            </a:pPr>
            <a:r>
              <a:rPr lang="en-US" sz="3200" b="1" dirty="0"/>
              <a:t>Fullness of Godhead (Col. 2:9-10)</a:t>
            </a:r>
          </a:p>
          <a:p>
            <a:pPr lvl="1">
              <a:spcAft>
                <a:spcPts val="1200"/>
              </a:spcAft>
            </a:pPr>
            <a:r>
              <a:rPr lang="en-US" sz="3200" b="1" dirty="0"/>
              <a:t>“Principality and power” = Col. 1:16</a:t>
            </a:r>
          </a:p>
          <a:p>
            <a:pPr lvl="1">
              <a:spcAft>
                <a:spcPts val="1200"/>
              </a:spcAft>
            </a:pPr>
            <a:r>
              <a:rPr lang="en-US" sz="3200" b="1" dirty="0"/>
              <a:t>Head of church and head over all authorities (Matt. 28:18)</a:t>
            </a:r>
          </a:p>
        </p:txBody>
      </p:sp>
    </p:spTree>
    <p:extLst>
      <p:ext uri="{BB962C8B-B14F-4D97-AF65-F5344CB8AC3E}">
        <p14:creationId xmlns:p14="http://schemas.microsoft.com/office/powerpoint/2010/main" val="356817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xEl>
                                              <p:pRg st="3" end="3"/>
                                            </p:txEl>
                                          </p:spTgt>
                                        </p:tgtEl>
                                        <p:attrNameLst>
                                          <p:attrName>style.visibility</p:attrName>
                                        </p:attrNameLst>
                                      </p:cBhvr>
                                      <p:to>
                                        <p:strVal val="visible"/>
                                      </p:to>
                                    </p:set>
                                    <p:animEffect transition="in" filter="fade">
                                      <p:cBhvr>
                                        <p:cTn id="28" dur="1000"/>
                                        <p:tgtEl>
                                          <p:spTgt spid="12">
                                            <p:txEl>
                                              <p:pRg st="3" end="3"/>
                                            </p:txEl>
                                          </p:spTgt>
                                        </p:tgtEl>
                                      </p:cBhvr>
                                    </p:animEffect>
                                    <p:anim calcmode="lin" valueType="num">
                                      <p:cBhvr>
                                        <p:cTn id="29"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4585871"/>
          </a:xfrm>
          <a:prstGeom prst="rect">
            <a:avLst/>
          </a:prstGeom>
          <a:noFill/>
        </p:spPr>
        <p:txBody>
          <a:bodyPr wrap="square" rtlCol="0">
            <a:spAutoFit/>
          </a:bodyPr>
          <a:lstStyle/>
          <a:p>
            <a:pPr marL="519113" indent="-519113">
              <a:spcAft>
                <a:spcPts val="1200"/>
              </a:spcAft>
              <a:buFont typeface="+mj-lt"/>
              <a:buAutoNum type="arabicPeriod" startAt="6"/>
            </a:pPr>
            <a:r>
              <a:rPr lang="en-US" sz="3600" b="1" dirty="0"/>
              <a:t>“And by Him to reconcile all things to Himself, by Him, whether things on earth or things in heaven” (20a)</a:t>
            </a:r>
          </a:p>
          <a:p>
            <a:pPr lvl="1">
              <a:spcAft>
                <a:spcPts val="1200"/>
              </a:spcAft>
            </a:pPr>
            <a:r>
              <a:rPr lang="en-US" sz="3200" b="1" dirty="0"/>
              <a:t>Jesus reconciles heaven and earth (2 Cor. 5:18-19)</a:t>
            </a:r>
          </a:p>
          <a:p>
            <a:pPr lvl="1">
              <a:spcAft>
                <a:spcPts val="1200"/>
              </a:spcAft>
            </a:pPr>
            <a:r>
              <a:rPr lang="en-US" sz="3200" b="1" dirty="0"/>
              <a:t>Not reconciliation of heavenly beings (cf. Heb. 2:5-16)</a:t>
            </a:r>
          </a:p>
        </p:txBody>
      </p:sp>
    </p:spTree>
    <p:extLst>
      <p:ext uri="{BB962C8B-B14F-4D97-AF65-F5344CB8AC3E}">
        <p14:creationId xmlns:p14="http://schemas.microsoft.com/office/powerpoint/2010/main" val="44701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546889"/>
            <a:ext cx="6340839" cy="923330"/>
          </a:xfrm>
          <a:prstGeom prst="rect">
            <a:avLst/>
          </a:prstGeom>
          <a:noFill/>
        </p:spPr>
        <p:txBody>
          <a:bodyPr wrap="square" rtlCol="0">
            <a:spAutoFit/>
          </a:bodyPr>
          <a:lstStyle/>
          <a:p>
            <a:r>
              <a:rPr lang="en-US" sz="5400" b="1" spc="-100" dirty="0">
                <a:solidFill>
                  <a:schemeClr val="bg1"/>
                </a:solidFill>
              </a:rPr>
              <a:t>Colossians 1:15-20</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4031873"/>
          </a:xfrm>
          <a:prstGeom prst="rect">
            <a:avLst/>
          </a:prstGeom>
          <a:noFill/>
        </p:spPr>
        <p:txBody>
          <a:bodyPr wrap="square" rtlCol="0">
            <a:spAutoFit/>
          </a:bodyPr>
          <a:lstStyle/>
          <a:p>
            <a:pPr>
              <a:spcAft>
                <a:spcPts val="1200"/>
              </a:spcAft>
            </a:pPr>
            <a:r>
              <a:rPr lang="en-US" sz="3200" b="1" dirty="0"/>
              <a:t>“…And He is before all things, and in Him all things consist. And He is the head of the body, the church, who is the beginning, the firstborn from the dead, that in all things He may have the preeminence. For it pleased the Father that in Him all the fullness should dwell.…”</a:t>
            </a:r>
          </a:p>
        </p:txBody>
      </p:sp>
    </p:spTree>
    <p:extLst>
      <p:ext uri="{BB962C8B-B14F-4D97-AF65-F5344CB8AC3E}">
        <p14:creationId xmlns:p14="http://schemas.microsoft.com/office/powerpoint/2010/main" val="455838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3447098"/>
          </a:xfrm>
          <a:prstGeom prst="rect">
            <a:avLst/>
          </a:prstGeom>
          <a:noFill/>
        </p:spPr>
        <p:txBody>
          <a:bodyPr wrap="square" rtlCol="0">
            <a:spAutoFit/>
          </a:bodyPr>
          <a:lstStyle/>
          <a:p>
            <a:pPr marL="519113" indent="-519113">
              <a:spcAft>
                <a:spcPts val="1200"/>
              </a:spcAft>
              <a:buFont typeface="+mj-lt"/>
              <a:buAutoNum type="arabicPeriod" startAt="6"/>
            </a:pPr>
            <a:r>
              <a:rPr lang="en-US" sz="3600" b="1" dirty="0"/>
              <a:t>“And by Him to reconcile all things to Himself, by Him, whether things on earth or things in heaven” (20a)</a:t>
            </a:r>
          </a:p>
          <a:p>
            <a:pPr lvl="1">
              <a:spcAft>
                <a:spcPts val="1200"/>
              </a:spcAft>
            </a:pPr>
            <a:r>
              <a:rPr lang="en-US" sz="3200" b="1" dirty="0"/>
              <a:t>Reconciliation of earth with heaven</a:t>
            </a:r>
          </a:p>
        </p:txBody>
      </p:sp>
    </p:spTree>
    <p:extLst>
      <p:ext uri="{BB962C8B-B14F-4D97-AF65-F5344CB8AC3E}">
        <p14:creationId xmlns:p14="http://schemas.microsoft.com/office/powerpoint/2010/main" val="27033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288972" y="2192791"/>
            <a:ext cx="6514065" cy="3970318"/>
          </a:xfrm>
          <a:prstGeom prst="rect">
            <a:avLst/>
          </a:prstGeom>
          <a:noFill/>
        </p:spPr>
        <p:txBody>
          <a:bodyPr wrap="square" rtlCol="0">
            <a:spAutoFit/>
          </a:bodyPr>
          <a:lstStyle/>
          <a:p>
            <a:pPr marL="519113" indent="-519113">
              <a:spcAft>
                <a:spcPts val="1200"/>
              </a:spcAft>
              <a:buFont typeface="+mj-lt"/>
              <a:buAutoNum type="arabicPeriod" startAt="6"/>
            </a:pPr>
            <a:r>
              <a:rPr lang="en-US" sz="3600" b="1" dirty="0"/>
              <a:t>“Having made peace through the blood of His cross” (20b)</a:t>
            </a:r>
          </a:p>
          <a:p>
            <a:pPr lvl="1">
              <a:spcAft>
                <a:spcPts val="1200"/>
              </a:spcAft>
            </a:pPr>
            <a:r>
              <a:rPr lang="en-US" sz="3200" b="1" dirty="0"/>
              <a:t>AD 70 Doctrine discounts efficacy of blood (mocks bodily resurrection)</a:t>
            </a:r>
          </a:p>
          <a:p>
            <a:pPr lvl="1">
              <a:spcAft>
                <a:spcPts val="1200"/>
              </a:spcAft>
            </a:pPr>
            <a:r>
              <a:rPr lang="en-US" sz="3200" b="1" dirty="0"/>
              <a:t>Christ’s blood brings peace with God (Col. 1:13-14)</a:t>
            </a:r>
          </a:p>
        </p:txBody>
      </p:sp>
    </p:spTree>
    <p:extLst>
      <p:ext uri="{BB962C8B-B14F-4D97-AF65-F5344CB8AC3E}">
        <p14:creationId xmlns:p14="http://schemas.microsoft.com/office/powerpoint/2010/main" val="316055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546889"/>
            <a:ext cx="6340839" cy="923330"/>
          </a:xfrm>
          <a:prstGeom prst="rect">
            <a:avLst/>
          </a:prstGeom>
          <a:noFill/>
        </p:spPr>
        <p:txBody>
          <a:bodyPr wrap="square" rtlCol="0">
            <a:spAutoFit/>
          </a:bodyPr>
          <a:lstStyle/>
          <a:p>
            <a:r>
              <a:rPr lang="en-US" sz="5400" b="1" spc="-100" dirty="0">
                <a:solidFill>
                  <a:schemeClr val="bg1"/>
                </a:solidFill>
              </a:rPr>
              <a:t>Colossians 1:15-20</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2554545"/>
          </a:xfrm>
          <a:prstGeom prst="rect">
            <a:avLst/>
          </a:prstGeom>
          <a:noFill/>
        </p:spPr>
        <p:txBody>
          <a:bodyPr wrap="square" rtlCol="0">
            <a:spAutoFit/>
          </a:bodyPr>
          <a:lstStyle/>
          <a:p>
            <a:pPr>
              <a:spcAft>
                <a:spcPts val="1200"/>
              </a:spcAft>
            </a:pPr>
            <a:r>
              <a:rPr lang="en-US" sz="3200" b="1" dirty="0"/>
              <a:t>“…and by Him to reconcile all things to Himself, by Him, whether things on earth or things in heaven, having made peace through the blood of His cross” (NKJV)</a:t>
            </a:r>
          </a:p>
        </p:txBody>
      </p:sp>
    </p:spTree>
    <p:extLst>
      <p:ext uri="{BB962C8B-B14F-4D97-AF65-F5344CB8AC3E}">
        <p14:creationId xmlns:p14="http://schemas.microsoft.com/office/powerpoint/2010/main" val="44910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3847207"/>
          </a:xfrm>
          <a:prstGeom prst="rect">
            <a:avLst/>
          </a:prstGeom>
          <a:noFill/>
        </p:spPr>
        <p:txBody>
          <a:bodyPr wrap="square" rtlCol="0">
            <a:spAutoFit/>
          </a:bodyPr>
          <a:lstStyle/>
          <a:p>
            <a:pPr marL="522288" indent="-522288">
              <a:spcAft>
                <a:spcPts val="1200"/>
              </a:spcAft>
              <a:buFont typeface="+mj-lt"/>
              <a:buAutoNum type="arabicPeriod"/>
            </a:pPr>
            <a:r>
              <a:rPr lang="en-US" sz="4400" b="1" dirty="0"/>
              <a:t>“He is the image of the invisible God” (15a)</a:t>
            </a:r>
          </a:p>
          <a:p>
            <a:pPr lvl="1">
              <a:spcAft>
                <a:spcPts val="1200"/>
              </a:spcAft>
            </a:pPr>
            <a:r>
              <a:rPr lang="en-US" sz="3200" b="1" dirty="0"/>
              <a:t>Gr. </a:t>
            </a:r>
            <a:r>
              <a:rPr lang="en-US" sz="3200" b="1" i="1" dirty="0" err="1"/>
              <a:t>eikov</a:t>
            </a:r>
            <a:r>
              <a:rPr lang="en-US" sz="3200" b="1" dirty="0"/>
              <a:t> “likeness or image whether picture or statue” (LSJ)</a:t>
            </a:r>
          </a:p>
          <a:p>
            <a:pPr lvl="1">
              <a:spcAft>
                <a:spcPts val="1200"/>
              </a:spcAft>
            </a:pPr>
            <a:r>
              <a:rPr lang="en-US" sz="3600" b="1" dirty="0"/>
              <a:t>Jesus allows us to see the invisible God (John 14:7-11)</a:t>
            </a:r>
          </a:p>
        </p:txBody>
      </p:sp>
    </p:spTree>
    <p:extLst>
      <p:ext uri="{BB962C8B-B14F-4D97-AF65-F5344CB8AC3E}">
        <p14:creationId xmlns:p14="http://schemas.microsoft.com/office/powerpoint/2010/main" val="4268996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2">
                                            <p:txEl>
                                              <p:pRg st="1" end="1"/>
                                            </p:txEl>
                                          </p:spTgt>
                                        </p:tgtEl>
                                        <p:attrNameLst>
                                          <p:attrName>style.visibility</p:attrName>
                                        </p:attrNameLst>
                                      </p:cBhvr>
                                      <p:to>
                                        <p:strVal val="visible"/>
                                      </p:to>
                                    </p:set>
                                    <p:animEffect transition="in" filter="fade">
                                      <p:cBhvr>
                                        <p:cTn id="26" dur="1000"/>
                                        <p:tgtEl>
                                          <p:spTgt spid="12">
                                            <p:txEl>
                                              <p:pRg st="1" end="1"/>
                                            </p:txEl>
                                          </p:spTgt>
                                        </p:tgtEl>
                                      </p:cBhvr>
                                    </p:animEffect>
                                    <p:anim calcmode="lin" valueType="num">
                                      <p:cBhvr>
                                        <p:cTn id="27"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Effect transition="in" filter="fade">
                                      <p:cBhvr>
                                        <p:cTn id="33" dur="1000"/>
                                        <p:tgtEl>
                                          <p:spTgt spid="12">
                                            <p:txEl>
                                              <p:pRg st="2" end="2"/>
                                            </p:txEl>
                                          </p:spTgt>
                                        </p:tgtEl>
                                      </p:cBhvr>
                                    </p:animEffect>
                                    <p:anim calcmode="lin" valueType="num">
                                      <p:cBhvr>
                                        <p:cTn id="34"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4216539"/>
          </a:xfrm>
          <a:prstGeom prst="rect">
            <a:avLst/>
          </a:prstGeom>
          <a:noFill/>
        </p:spPr>
        <p:txBody>
          <a:bodyPr wrap="square" rtlCol="0">
            <a:spAutoFit/>
          </a:bodyPr>
          <a:lstStyle/>
          <a:p>
            <a:pPr marL="519113" indent="-519113">
              <a:spcAft>
                <a:spcPts val="1200"/>
              </a:spcAft>
              <a:buFont typeface="+mj-lt"/>
              <a:buAutoNum type="arabicPeriod"/>
            </a:pPr>
            <a:r>
              <a:rPr lang="en-US" sz="4400" b="1" dirty="0"/>
              <a:t>“The firstborn over all creation” (15b)</a:t>
            </a:r>
          </a:p>
          <a:p>
            <a:pPr lvl="1">
              <a:spcAft>
                <a:spcPts val="1200"/>
              </a:spcAft>
            </a:pPr>
            <a:r>
              <a:rPr lang="en-US" sz="3200" b="1" dirty="0"/>
              <a:t>Firstborn here and v. 18 but two different senses.</a:t>
            </a:r>
          </a:p>
          <a:p>
            <a:pPr lvl="1">
              <a:spcAft>
                <a:spcPts val="1200"/>
              </a:spcAft>
            </a:pPr>
            <a:r>
              <a:rPr lang="en-US" sz="3200" b="1" dirty="0"/>
              <a:t>Here, heir with right of inheritance and possession of creation (Heb. 1:1-4)</a:t>
            </a:r>
            <a:endParaRPr lang="en-US" sz="3600" b="1" dirty="0"/>
          </a:p>
        </p:txBody>
      </p:sp>
    </p:spTree>
    <p:extLst>
      <p:ext uri="{BB962C8B-B14F-4D97-AF65-F5344CB8AC3E}">
        <p14:creationId xmlns:p14="http://schemas.microsoft.com/office/powerpoint/2010/main" val="284268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solidFill>
              </a:rPr>
              <a:t>IDENTITY</a:t>
            </a:r>
          </a:p>
          <a:p>
            <a:pPr algn="ctr">
              <a:spcAft>
                <a:spcPts val="1200"/>
              </a:spcAft>
            </a:pPr>
            <a:r>
              <a:rPr lang="en-US" sz="2400" b="1" cap="all" dirty="0">
                <a:solidFill>
                  <a:schemeClr val="bg1">
                    <a:alpha val="25000"/>
                  </a:schemeClr>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3785652"/>
          </a:xfrm>
          <a:prstGeom prst="rect">
            <a:avLst/>
          </a:prstGeom>
          <a:noFill/>
        </p:spPr>
        <p:txBody>
          <a:bodyPr wrap="square" rtlCol="0">
            <a:spAutoFit/>
          </a:bodyPr>
          <a:lstStyle/>
          <a:p>
            <a:pPr marL="519113" indent="-519113">
              <a:spcAft>
                <a:spcPts val="1200"/>
              </a:spcAft>
              <a:buFont typeface="+mj-lt"/>
              <a:buAutoNum type="arabicPeriod"/>
            </a:pPr>
            <a:r>
              <a:rPr lang="en-US" sz="4400" b="1" dirty="0"/>
              <a:t>“The firstborn over all creation” (15b)</a:t>
            </a:r>
          </a:p>
          <a:p>
            <a:pPr lvl="1">
              <a:spcAft>
                <a:spcPts val="1200"/>
              </a:spcAft>
            </a:pPr>
            <a:r>
              <a:rPr lang="en-US" sz="3200" b="1" dirty="0"/>
              <a:t>Often “firstborn” speaks of one brought forth from something.</a:t>
            </a:r>
          </a:p>
          <a:p>
            <a:pPr lvl="1">
              <a:spcAft>
                <a:spcPts val="1200"/>
              </a:spcAft>
            </a:pPr>
            <a:r>
              <a:rPr lang="en-US" sz="3200" b="1" dirty="0"/>
              <a:t>Was Jesus the first “brought forth” of God's creation? No...</a:t>
            </a:r>
            <a:endParaRPr lang="en-US" sz="3600" b="1" dirty="0"/>
          </a:p>
        </p:txBody>
      </p:sp>
    </p:spTree>
    <p:extLst>
      <p:ext uri="{BB962C8B-B14F-4D97-AF65-F5344CB8AC3E}">
        <p14:creationId xmlns:p14="http://schemas.microsoft.com/office/powerpoint/2010/main" val="420867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2" end="2"/>
                                            </p:txEl>
                                          </p:spTgt>
                                        </p:tgtEl>
                                        <p:attrNameLst>
                                          <p:attrName>style.visibility</p:attrName>
                                        </p:attrNameLst>
                                      </p:cBhvr>
                                      <p:to>
                                        <p:strVal val="visible"/>
                                      </p:to>
                                    </p:set>
                                    <p:animEffect transition="in" filter="fade">
                                      <p:cBhvr>
                                        <p:cTn id="14" dur="1000"/>
                                        <p:tgtEl>
                                          <p:spTgt spid="12">
                                            <p:txEl>
                                              <p:pRg st="2" end="2"/>
                                            </p:txEl>
                                          </p:spTgt>
                                        </p:tgtEl>
                                      </p:cBhvr>
                                    </p:animEffect>
                                    <p:anim calcmode="lin" valueType="num">
                                      <p:cBhvr>
                                        <p:cTn id="15"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3662541"/>
          </a:xfrm>
          <a:prstGeom prst="rect">
            <a:avLst/>
          </a:prstGeom>
          <a:noFill/>
        </p:spPr>
        <p:txBody>
          <a:bodyPr wrap="square" rtlCol="0">
            <a:spAutoFit/>
          </a:bodyPr>
          <a:lstStyle/>
          <a:p>
            <a:pPr marL="519113" indent="-519113">
              <a:spcAft>
                <a:spcPts val="1200"/>
              </a:spcAft>
              <a:buFont typeface="+mj-lt"/>
              <a:buAutoNum type="arabicPeriod" startAt="2"/>
            </a:pPr>
            <a:r>
              <a:rPr lang="en-US" sz="3800" b="1" dirty="0"/>
              <a:t>“For by Him all things were created that are in heaven and that are on earth” (16a)</a:t>
            </a:r>
          </a:p>
          <a:p>
            <a:pPr lvl="1">
              <a:spcAft>
                <a:spcPts val="1200"/>
              </a:spcAft>
            </a:pPr>
            <a:r>
              <a:rPr lang="en-US" sz="3600" b="1" dirty="0"/>
              <a:t>If Jesus created “all things” He could not be a created thing (John 1:1-3)</a:t>
            </a:r>
            <a:endParaRPr lang="en-US" sz="4000" b="1" dirty="0"/>
          </a:p>
        </p:txBody>
      </p:sp>
    </p:spTree>
    <p:extLst>
      <p:ext uri="{BB962C8B-B14F-4D97-AF65-F5344CB8AC3E}">
        <p14:creationId xmlns:p14="http://schemas.microsoft.com/office/powerpoint/2010/main" val="62027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4339650"/>
          </a:xfrm>
          <a:prstGeom prst="rect">
            <a:avLst/>
          </a:prstGeom>
          <a:noFill/>
        </p:spPr>
        <p:txBody>
          <a:bodyPr wrap="square" rtlCol="0">
            <a:spAutoFit/>
          </a:bodyPr>
          <a:lstStyle/>
          <a:p>
            <a:pPr marL="519113" indent="-519113">
              <a:spcAft>
                <a:spcPts val="1200"/>
              </a:spcAft>
              <a:buFont typeface="+mj-lt"/>
              <a:buAutoNum type="arabicPeriod" startAt="2"/>
            </a:pPr>
            <a:r>
              <a:rPr lang="en-US" sz="3200" b="1" dirty="0"/>
              <a:t>“Visible and invisible, whether thrones or dominions or principalities or powers” (16b)</a:t>
            </a:r>
          </a:p>
          <a:p>
            <a:pPr lvl="1">
              <a:spcAft>
                <a:spcPts val="1200"/>
              </a:spcAft>
            </a:pPr>
            <a:r>
              <a:rPr lang="en-US" sz="3200" b="1" dirty="0"/>
              <a:t>Wording from Latin Vulgate</a:t>
            </a:r>
          </a:p>
          <a:p>
            <a:pPr lvl="1">
              <a:spcAft>
                <a:spcPts val="1200"/>
              </a:spcAft>
            </a:pPr>
            <a:r>
              <a:rPr lang="en-US" sz="3200" b="1" dirty="0"/>
              <a:t>Four ways of describing powers and roles, spiritual or physical (Eph. 6:12) Physical (2 Pet. 2:10; Jude 8)</a:t>
            </a:r>
            <a:endParaRPr lang="en-US" sz="3600" b="1" dirty="0"/>
          </a:p>
        </p:txBody>
      </p:sp>
    </p:spTree>
    <p:extLst>
      <p:ext uri="{BB962C8B-B14F-4D97-AF65-F5344CB8AC3E}">
        <p14:creationId xmlns:p14="http://schemas.microsoft.com/office/powerpoint/2010/main" val="2575751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9039690-AD47-9B40-A471-63B07409F03C}"/>
              </a:ext>
            </a:extLst>
          </p:cNvPr>
          <p:cNvPicPr>
            <a:picLocks noChangeAspect="1"/>
          </p:cNvPicPr>
          <p:nvPr/>
        </p:nvPicPr>
        <p:blipFill rotWithShape="1">
          <a:blip r:embed="rId2"/>
          <a:srcRect l="55932" t="30453" b="18690"/>
          <a:stretch/>
        </p:blipFill>
        <p:spPr>
          <a:xfrm>
            <a:off x="0" y="1"/>
            <a:ext cx="9144000" cy="6858000"/>
          </a:xfrm>
          <a:prstGeom prst="rect">
            <a:avLst/>
          </a:prstGeom>
        </p:spPr>
      </p:pic>
      <p:sp>
        <p:nvSpPr>
          <p:cNvPr id="5" name="Rectangle 4">
            <a:extLst>
              <a:ext uri="{FF2B5EF4-FFF2-40B4-BE49-F238E27FC236}">
                <a16:creationId xmlns:a16="http://schemas.microsoft.com/office/drawing/2014/main" id="{693624FF-F5DA-7441-8D1F-E0B08A4F1729}"/>
              </a:ext>
            </a:extLst>
          </p:cNvPr>
          <p:cNvSpPr/>
          <p:nvPr/>
        </p:nvSpPr>
        <p:spPr>
          <a:xfrm>
            <a:off x="1" y="0"/>
            <a:ext cx="2076772" cy="6858000"/>
          </a:xfrm>
          <a:prstGeom prst="rect">
            <a:avLst/>
          </a:prstGeom>
          <a:solidFill>
            <a:srgbClr val="233A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E334CB84-E4DB-8841-B628-9719A016B85D}"/>
              </a:ext>
            </a:extLst>
          </p:cNvPr>
          <p:cNvSpPr/>
          <p:nvPr/>
        </p:nvSpPr>
        <p:spPr>
          <a:xfrm>
            <a:off x="0" y="-1"/>
            <a:ext cx="9144000" cy="1828801"/>
          </a:xfrm>
          <a:prstGeom prst="rect">
            <a:avLst/>
          </a:prstGeom>
          <a:solidFill>
            <a:srgbClr val="233A3D">
              <a:alpha val="4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0C7C7AC-F0A1-3D4B-8192-DF178338359F}"/>
              </a:ext>
            </a:extLst>
          </p:cNvPr>
          <p:cNvSpPr txBox="1"/>
          <p:nvPr/>
        </p:nvSpPr>
        <p:spPr>
          <a:xfrm>
            <a:off x="2462198" y="191124"/>
            <a:ext cx="6340839" cy="1446550"/>
          </a:xfrm>
          <a:prstGeom prst="rect">
            <a:avLst/>
          </a:prstGeom>
          <a:noFill/>
        </p:spPr>
        <p:txBody>
          <a:bodyPr wrap="square" rtlCol="0">
            <a:spAutoFit/>
          </a:bodyPr>
          <a:lstStyle/>
          <a:p>
            <a:r>
              <a:rPr lang="en-US" sz="4400" b="1" spc="-100" dirty="0">
                <a:solidFill>
                  <a:schemeClr val="bg1"/>
                </a:solidFill>
              </a:rPr>
              <a:t>“The Image of the Invisible God”: Jesus in Six Verses</a:t>
            </a:r>
          </a:p>
        </p:txBody>
      </p:sp>
      <p:sp>
        <p:nvSpPr>
          <p:cNvPr id="8" name="TextBox 7">
            <a:extLst>
              <a:ext uri="{FF2B5EF4-FFF2-40B4-BE49-F238E27FC236}">
                <a16:creationId xmlns:a16="http://schemas.microsoft.com/office/drawing/2014/main" id="{4FBC8E3B-709E-E44C-8B21-1BA2BC2BF5C6}"/>
              </a:ext>
            </a:extLst>
          </p:cNvPr>
          <p:cNvSpPr txBox="1"/>
          <p:nvPr/>
        </p:nvSpPr>
        <p:spPr>
          <a:xfrm>
            <a:off x="131482" y="2608289"/>
            <a:ext cx="1813810" cy="3077766"/>
          </a:xfrm>
          <a:prstGeom prst="rect">
            <a:avLst/>
          </a:prstGeom>
          <a:noFill/>
        </p:spPr>
        <p:txBody>
          <a:bodyPr wrap="square" rtlCol="0">
            <a:spAutoFit/>
          </a:bodyPr>
          <a:lstStyle/>
          <a:p>
            <a:pPr algn="ctr">
              <a:spcAft>
                <a:spcPts val="1200"/>
              </a:spcAft>
            </a:pPr>
            <a:r>
              <a:rPr lang="en-US" sz="2400" b="1" cap="all" dirty="0">
                <a:solidFill>
                  <a:schemeClr val="bg1">
                    <a:alpha val="25000"/>
                  </a:schemeClr>
                </a:solidFill>
              </a:rPr>
              <a:t>IDENTITY</a:t>
            </a:r>
          </a:p>
          <a:p>
            <a:pPr algn="ctr">
              <a:spcAft>
                <a:spcPts val="1200"/>
              </a:spcAft>
            </a:pPr>
            <a:r>
              <a:rPr lang="en-US" sz="2400" b="1" cap="all" dirty="0">
                <a:solidFill>
                  <a:schemeClr val="bg1"/>
                </a:solidFill>
              </a:rPr>
              <a:t>POWER</a:t>
            </a:r>
          </a:p>
          <a:p>
            <a:pPr algn="ctr">
              <a:spcAft>
                <a:spcPts val="1200"/>
              </a:spcAft>
            </a:pPr>
            <a:r>
              <a:rPr lang="en-US" sz="2400" b="1" cap="all" dirty="0">
                <a:solidFill>
                  <a:schemeClr val="bg1">
                    <a:alpha val="25000"/>
                  </a:schemeClr>
                </a:solidFill>
              </a:rPr>
              <a:t>POSITION</a:t>
            </a:r>
          </a:p>
          <a:p>
            <a:pPr algn="ctr">
              <a:spcAft>
                <a:spcPts val="1200"/>
              </a:spcAft>
            </a:pPr>
            <a:r>
              <a:rPr lang="en-US" sz="2400" b="1" cap="all" dirty="0">
                <a:solidFill>
                  <a:schemeClr val="bg1">
                    <a:alpha val="25000"/>
                  </a:schemeClr>
                </a:solidFill>
              </a:rPr>
              <a:t>FUNCTION</a:t>
            </a:r>
          </a:p>
          <a:p>
            <a:pPr algn="ctr">
              <a:spcAft>
                <a:spcPts val="1200"/>
              </a:spcAft>
            </a:pPr>
            <a:r>
              <a:rPr lang="en-US" sz="2400" b="1" cap="all" dirty="0">
                <a:solidFill>
                  <a:schemeClr val="bg1">
                    <a:alpha val="25000"/>
                  </a:schemeClr>
                </a:solidFill>
              </a:rPr>
              <a:t>DEITY</a:t>
            </a:r>
          </a:p>
          <a:p>
            <a:pPr algn="ctr">
              <a:spcAft>
                <a:spcPts val="1200"/>
              </a:spcAft>
            </a:pPr>
            <a:r>
              <a:rPr lang="en-US" sz="2400" b="1" cap="all" dirty="0">
                <a:solidFill>
                  <a:schemeClr val="bg1">
                    <a:alpha val="25000"/>
                  </a:schemeClr>
                </a:solidFill>
              </a:rPr>
              <a:t>PURPOSE</a:t>
            </a:r>
          </a:p>
        </p:txBody>
      </p:sp>
      <p:pic>
        <p:nvPicPr>
          <p:cNvPr id="11" name="Picture 10">
            <a:extLst>
              <a:ext uri="{FF2B5EF4-FFF2-40B4-BE49-F238E27FC236}">
                <a16:creationId xmlns:a16="http://schemas.microsoft.com/office/drawing/2014/main" id="{9EEFBAEA-3587-2347-849E-600B5868160A}"/>
              </a:ext>
            </a:extLst>
          </p:cNvPr>
          <p:cNvPicPr>
            <a:picLocks noChangeAspect="1"/>
          </p:cNvPicPr>
          <p:nvPr/>
        </p:nvPicPr>
        <p:blipFill>
          <a:blip r:embed="rId3"/>
          <a:stretch>
            <a:fillRect/>
          </a:stretch>
        </p:blipFill>
        <p:spPr>
          <a:xfrm>
            <a:off x="131482" y="379434"/>
            <a:ext cx="2157490" cy="1258240"/>
          </a:xfrm>
          <a:prstGeom prst="rect">
            <a:avLst/>
          </a:prstGeom>
        </p:spPr>
      </p:pic>
      <p:sp>
        <p:nvSpPr>
          <p:cNvPr id="12" name="TextBox 11">
            <a:extLst>
              <a:ext uri="{FF2B5EF4-FFF2-40B4-BE49-F238E27FC236}">
                <a16:creationId xmlns:a16="http://schemas.microsoft.com/office/drawing/2014/main" id="{CBE1B968-8C4B-DA44-9B34-C34892F06A78}"/>
              </a:ext>
            </a:extLst>
          </p:cNvPr>
          <p:cNvSpPr txBox="1"/>
          <p:nvPr/>
        </p:nvSpPr>
        <p:spPr>
          <a:xfrm>
            <a:off x="2433234" y="2185261"/>
            <a:ext cx="6369803" cy="3200876"/>
          </a:xfrm>
          <a:prstGeom prst="rect">
            <a:avLst/>
          </a:prstGeom>
          <a:noFill/>
        </p:spPr>
        <p:txBody>
          <a:bodyPr wrap="square" rtlCol="0">
            <a:spAutoFit/>
          </a:bodyPr>
          <a:lstStyle/>
          <a:p>
            <a:pPr marL="519113" indent="-519113">
              <a:spcAft>
                <a:spcPts val="1200"/>
              </a:spcAft>
              <a:buFont typeface="+mj-lt"/>
              <a:buAutoNum type="arabicPeriod" startAt="2"/>
            </a:pPr>
            <a:r>
              <a:rPr lang="en-US" sz="3200" b="1" dirty="0"/>
              <a:t>“Visible and invisible, whether thrones or dominions or principalities or powers” (16b)</a:t>
            </a:r>
          </a:p>
          <a:p>
            <a:pPr lvl="1">
              <a:spcAft>
                <a:spcPts val="1200"/>
              </a:spcAft>
            </a:pPr>
            <a:r>
              <a:rPr lang="en-US" sz="3200" b="1" dirty="0"/>
              <a:t>Gr. </a:t>
            </a:r>
            <a:r>
              <a:rPr lang="en-US" sz="3200" b="1" i="1" dirty="0"/>
              <a:t>arche</a:t>
            </a:r>
            <a:r>
              <a:rPr lang="en-US" sz="3200" b="1" dirty="0"/>
              <a:t>  “principalities” interesting word used here and in v. 18 </a:t>
            </a:r>
            <a:endParaRPr lang="en-US" sz="3600" b="1" dirty="0"/>
          </a:p>
        </p:txBody>
      </p:sp>
    </p:spTree>
    <p:extLst>
      <p:ext uri="{BB962C8B-B14F-4D97-AF65-F5344CB8AC3E}">
        <p14:creationId xmlns:p14="http://schemas.microsoft.com/office/powerpoint/2010/main" val="2879031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bldLvl="2"/>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1225</Words>
  <Application>Microsoft Macintosh PowerPoint</Application>
  <PresentationFormat>On-screen Show (4:3)</PresentationFormat>
  <Paragraphs>182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21</cp:revision>
  <dcterms:created xsi:type="dcterms:W3CDTF">2020-11-28T08:42:53Z</dcterms:created>
  <dcterms:modified xsi:type="dcterms:W3CDTF">2020-12-01T07:09:55Z</dcterms:modified>
</cp:coreProperties>
</file>