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tags/tag5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Default Extension="jpeg" ContentType="image/jpeg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slideMasters/slideMaster2.xml" ContentType="application/vnd.openxmlformats-officedocument.presentationml.slide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Default Extension="rels" ContentType="application/vnd.openxmlformats-package.relationships+xml"/>
  <Default Extension="xml" ContentType="application/xml"/>
  <Override PartName="/ppt/slides/slide19.xml" ContentType="application/vnd.openxmlformats-officedocument.presentationml.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notesSlides/notesSlide5.xml" ContentType="application/vnd.openxmlformats-officedocument.presentationml.notesSlide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6.xml" ContentType="application/vnd.openxmlformats-officedocument.presentationml.slide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17.xml" ContentType="application/vnd.openxmlformats-officedocument.presentationml.notesSlide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tags/tag2.xml" ContentType="application/vnd.openxmlformats-officedocument.presentationml.tags+xml"/>
  <Override PartName="/ppt/slides/slide2.xml" ContentType="application/vnd.openxmlformats-officedocument.presentationml.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fntdata" ContentType="application/x-fontdata"/>
  <Override PartName="/ppt/slideLayouts/slideLayout17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s/slide7.xml" ContentType="application/vnd.openxmlformats-officedocument.presentationml.slide+xml"/>
  <Override PartName="/ppt/tags/tag7.xml" ContentType="application/vnd.openxmlformats-officedocument.presentationml.tags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tags/tag3.xml" ContentType="application/vnd.openxmlformats-officedocument.presentationml.tags+xml"/>
  <Override PartName="/ppt/slides/slide3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18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18.xml" ContentType="application/vnd.openxmlformats-officedocument.presentationml.slideLayout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8.xml" ContentType="application/vnd.openxmlformats-officedocument.presentationml.slide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tags/tag4.xml" ContentType="application/vnd.openxmlformats-officedocument.presentationml.tags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9.xml" ContentType="application/vnd.openxmlformats-officedocument.presentationml.notes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embedTrueTypeFonts="1" saveSubsetFonts="1" autoCompressPictures="0">
  <p:sldMasterIdLst>
    <p:sldMasterId id="2147483648" r:id="rId1"/>
    <p:sldMasterId id="2147483650" r:id="rId2"/>
  </p:sldMasterIdLst>
  <p:notesMasterIdLst>
    <p:notesMasterId r:id="rId22"/>
  </p:notesMasterIdLst>
  <p:sldIdLst>
    <p:sldId id="259" r:id="rId3"/>
    <p:sldId id="260" r:id="rId4"/>
    <p:sldId id="261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</p:sldIdLst>
  <p:sldSz cx="9144000" cy="6858000" type="screen4x3"/>
  <p:notesSz cx="6858000" cy="9144000"/>
  <p:embeddedFontLst>
    <p:embeddedFont>
      <p:font typeface="Copperplate Gothic Bold"/>
      <p:regular r:id="rId23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0000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600"/>
    <p:restoredTop sz="94600"/>
  </p:normalViewPr>
  <p:slideViewPr>
    <p:cSldViewPr snapToGrid="0">
      <p:cViewPr varScale="1">
        <p:scale>
          <a:sx n="105" d="100"/>
          <a:sy n="105" d="100"/>
        </p:scale>
        <p:origin x="-3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6" d="100"/>
          <a:sy n="76" d="100"/>
        </p:scale>
        <p:origin x="-3056" y="-128"/>
      </p:cViewPr>
      <p:guideLst>
        <p:guide orient="horz" pos="2880"/>
        <p:guide pos="2160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notesMaster" Target="notesMasters/notesMaster1.xml"/><Relationship Id="rId23" Type="http://schemas.openxmlformats.org/officeDocument/2006/relationships/font" Target="fonts/font1.fntdata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AF2116C-9EE9-9C4A-B4D1-355183BE3B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486873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F2116C-9EE9-9C4A-B4D1-355183BE3B5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F2116C-9EE9-9C4A-B4D1-355183BE3B5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F2116C-9EE9-9C4A-B4D1-355183BE3B5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F2116C-9EE9-9C4A-B4D1-355183BE3B5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F2116C-9EE9-9C4A-B4D1-355183BE3B5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F2116C-9EE9-9C4A-B4D1-355183BE3B5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F2116C-9EE9-9C4A-B4D1-355183BE3B5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F2116C-9EE9-9C4A-B4D1-355183BE3B5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F2116C-9EE9-9C4A-B4D1-355183BE3B52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F2116C-9EE9-9C4A-B4D1-355183BE3B52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F2116C-9EE9-9C4A-B4D1-355183BE3B52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F2116C-9EE9-9C4A-B4D1-355183BE3B5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F2116C-9EE9-9C4A-B4D1-355183BE3B5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F2116C-9EE9-9C4A-B4D1-355183BE3B5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F2116C-9EE9-9C4A-B4D1-355183BE3B5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F2116C-9EE9-9C4A-B4D1-355183BE3B5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F2116C-9EE9-9C4A-B4D1-355183BE3B5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F2116C-9EE9-9C4A-B4D1-355183BE3B5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F2116C-9EE9-9C4A-B4D1-355183BE3B5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4" Type="http://schemas.openxmlformats.org/officeDocument/2006/relationships/image" Target="../media/image2.jpeg"/><Relationship Id="rId1" Type="http://schemas.openxmlformats.org/officeDocument/2006/relationships/tags" Target="../tags/tag3.xml"/><Relationship Id="rId2" Type="http://schemas.openxmlformats.org/officeDocument/2006/relationships/tags" Target="../tags/tag4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4" Type="http://schemas.openxmlformats.org/officeDocument/2006/relationships/image" Target="../media/image2.jpeg"/><Relationship Id="rId1" Type="http://schemas.openxmlformats.org/officeDocument/2006/relationships/tags" Target="../tags/tag7.xml"/><Relationship Id="rId2" Type="http://schemas.openxmlformats.org/officeDocument/2006/relationships/tags" Target="../tags/tag8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90EB9AF-3097-BC4D-A3BF-3795FACDFE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EDB26F9-A6BD-9C42-995B-CC3076CB4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92E9052-A74C-3447-863E-15E36715E1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403E471-6966-D94A-BF42-E1F2F67096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D0D511CB-FBA0-4045-B918-7E6BFA2F34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E6898C4D-F6F1-7644-99D2-C13F6E3978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42906170-AB39-F347-B0EB-E074533DE9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506454A4-4ADF-E94F-A026-49AC993DCD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61EAB516-17A1-EF42-80F8-473B80877B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A06F81F7-EB3E-514A-82C3-33342DFBA5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9ADF2101-3800-AD46-999E-16A167B708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A737993-F5BD-0E42-A75E-682355D3BE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EC218F4F-25C5-A64A-B9A6-62C7357181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B86BFC55-6F81-594B-89BE-BA46B49842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0545C3BC-95F6-6E44-B8EE-D7032A37E4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8E99E0D-491A-4E48-AE32-DCC7F5B4E9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4D8794A-BDE1-CB4E-8151-D45E89B4B1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1683E4F-30C2-8C47-8F2F-50C60DBE23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C653903-6289-F242-BE10-E3216ABDC0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FF76D5F-4A91-E844-A13F-95D45D38A4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8F96D17-E0F9-D947-BBC8-8FF69F5058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2D4E60E-CC5B-0042-B757-ACF7D2C52C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tags" Target="../tags/tag1.xml"/><Relationship Id="rId14" Type="http://schemas.openxmlformats.org/officeDocument/2006/relationships/tags" Target="../tags/tag2.xml"/><Relationship Id="rId1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tags" Target="../tags/tag5.xml"/><Relationship Id="rId14" Type="http://schemas.openxmlformats.org/officeDocument/2006/relationships/tags" Target="../tags/tag6.xml"/><Relationship Id="rId15" Type="http://schemas.openxmlformats.org/officeDocument/2006/relationships/image" Target="../media/image1.jpeg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C66AF68-45C5-004B-8E1B-D1D95ECA0451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 descr="5_vector-banners.jpg"/>
          <p:cNvPicPr>
            <a:picLocks noChangeAspect="1"/>
          </p:cNvPicPr>
          <p:nvPr userDrawn="1"/>
        </p:nvPicPr>
        <p:blipFill>
          <a:blip r:embed="rId16">
            <a:lum bright="-42000"/>
          </a:blip>
          <a:srcRect l="1739" t="34727" b="35537"/>
          <a:stretch>
            <a:fillRect/>
          </a:stretch>
        </p:blipFill>
        <p:spPr>
          <a:xfrm>
            <a:off x="0" y="-2"/>
            <a:ext cx="9144000" cy="2042147"/>
          </a:xfrm>
          <a:prstGeom prst="rect">
            <a:avLst/>
          </a:prstGeom>
          <a:effectLst>
            <a:outerShdw blurRad="50800" dist="76200" dir="6480000">
              <a:srgbClr val="000000">
                <a:alpha val="43000"/>
              </a:srgbClr>
            </a:outerShdw>
          </a:effectLst>
        </p:spPr>
      </p:pic>
      <p:sp>
        <p:nvSpPr>
          <p:cNvPr id="26627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992338"/>
            <a:ext cx="8226425" cy="4445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800" b="1" cap="none" spc="0">
          <a:ln w="17780" cmpd="sng">
            <a:solidFill>
              <a:schemeClr val="accent1">
                <a:tint val="3000"/>
              </a:schemeClr>
            </a:solidFill>
            <a:prstDash val="solid"/>
            <a:miter lim="800000"/>
          </a:ln>
          <a:gradFill>
            <a:gsLst>
              <a:gs pos="10000">
                <a:schemeClr val="accent1">
                  <a:tint val="63000"/>
                  <a:sat val="105000"/>
                </a:schemeClr>
              </a:gs>
              <a:gs pos="90000">
                <a:schemeClr val="accent1">
                  <a:shade val="50000"/>
                  <a:satMod val="100000"/>
                </a:schemeClr>
              </a:gs>
            </a:gsLst>
            <a:lin ang="5400000"/>
          </a:gradFill>
          <a:effectLst>
            <a:outerShdw blurRad="55000" dist="50800" dir="5400000" algn="tl">
              <a:srgbClr val="000000">
                <a:alpha val="33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428068"/>
            <a:ext cx="8226425" cy="989570"/>
          </a:xfrm>
        </p:spPr>
        <p:txBody>
          <a:bodyPr/>
          <a:lstStyle/>
          <a:p>
            <a:pPr algn="ctr"/>
            <a:r>
              <a:rPr lang="en-US" sz="5500" dirty="0" smtClean="0"/>
              <a:t>Proverbs 15:13</a:t>
            </a:r>
            <a:endParaRPr lang="en-US" sz="5500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2582675"/>
            <a:ext cx="8226425" cy="3855066"/>
          </a:xfrm>
        </p:spPr>
        <p:txBody>
          <a:bodyPr anchor="t"/>
          <a:lstStyle/>
          <a:p>
            <a:pPr indent="0">
              <a:buNone/>
            </a:pPr>
            <a:r>
              <a:rPr lang="en-US" sz="4000" dirty="0" smtClean="0"/>
              <a:t>“A merry heart makes a cheerful countenance, But by sorrow of the heart the spirit is broken” (NKJV). </a:t>
            </a:r>
            <a:endParaRPr lang="en-US" sz="4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5613" y="2431645"/>
            <a:ext cx="8226425" cy="4006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indent="4763">
              <a:spcBef>
                <a:spcPts val="3024"/>
              </a:spcBef>
              <a:buClr>
                <a:schemeClr val="tx1"/>
              </a:buClr>
            </a:pPr>
            <a:r>
              <a:rPr lang="en-US" sz="3800" b="1" kern="0" dirty="0" smtClean="0">
                <a:latin typeface="Brush Script MT Italic"/>
                <a:ea typeface="+mn-ea"/>
                <a:cs typeface="Brush Script MT Italic"/>
              </a:rPr>
              <a:t>Our Attitude Is Important When It Comes to…</a:t>
            </a:r>
          </a:p>
          <a:p>
            <a:pPr marL="519113" lvl="0" indent="-514350">
              <a:spcBef>
                <a:spcPts val="1224"/>
              </a:spcBef>
              <a:buClr>
                <a:schemeClr val="tx1"/>
              </a:buClr>
              <a:buFont typeface="+mj-lt"/>
              <a:buAutoNum type="arabicPeriod" startAt="2"/>
            </a:pPr>
            <a:r>
              <a:rPr lang="en-US" sz="3000" b="1" kern="0" dirty="0" smtClean="0">
                <a:latin typeface="+mn-lt"/>
                <a:ea typeface="+mn-ea"/>
                <a:cs typeface="+mn-cs"/>
              </a:rPr>
              <a:t>Family Relationships (Eph. 5:22-29; 6:1-4).</a:t>
            </a:r>
          </a:p>
          <a:p>
            <a:pPr marL="976313" lvl="1" indent="-514350">
              <a:spcBef>
                <a:spcPts val="1224"/>
              </a:spcBef>
              <a:buClr>
                <a:schemeClr val="tx1"/>
              </a:buClr>
            </a:pPr>
            <a:r>
              <a:rPr lang="en-US" sz="3000" b="1" kern="0" dirty="0" smtClean="0">
                <a:latin typeface="+mn-lt"/>
                <a:ea typeface="+mn-ea"/>
                <a:cs typeface="+mn-cs"/>
              </a:rPr>
              <a:t>A negative attitude will say…</a:t>
            </a:r>
          </a:p>
          <a:p>
            <a:pPr marL="976313" lvl="1" indent="-514350">
              <a:spcBef>
                <a:spcPts val="1224"/>
              </a:spcBef>
              <a:buClr>
                <a:schemeClr val="tx1"/>
              </a:buClr>
            </a:pPr>
            <a:r>
              <a:rPr lang="en-US" sz="3000" b="1" kern="0" dirty="0" smtClean="0">
                <a:latin typeface="+mn-lt"/>
                <a:ea typeface="+mn-ea"/>
                <a:cs typeface="+mn-cs"/>
              </a:rPr>
              <a:t>•	“So and so just tries to frustrate me!”</a:t>
            </a:r>
          </a:p>
          <a:p>
            <a:pPr marL="976313" lvl="1" indent="-514350">
              <a:spcBef>
                <a:spcPts val="1224"/>
              </a:spcBef>
              <a:buClr>
                <a:schemeClr val="tx1"/>
              </a:buClr>
            </a:pPr>
            <a:r>
              <a:rPr lang="en-US" sz="3000" b="1" kern="0" dirty="0" smtClean="0">
                <a:latin typeface="+mn-lt"/>
                <a:ea typeface="+mn-ea"/>
                <a:cs typeface="+mn-cs"/>
              </a:rPr>
              <a:t>•	“If only so and so was more______”</a:t>
            </a:r>
          </a:p>
          <a:p>
            <a:pPr marL="976313" lvl="1" indent="-514350">
              <a:spcBef>
                <a:spcPts val="1224"/>
              </a:spcBef>
              <a:buClr>
                <a:schemeClr val="tx1"/>
              </a:buClr>
            </a:pPr>
            <a:endParaRPr lang="en-US" sz="3000" b="1" kern="0" dirty="0" smtClean="0">
              <a:latin typeface="+mn-lt"/>
              <a:ea typeface="+mn-ea"/>
              <a:cs typeface="+mn-cs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355718" y="171227"/>
            <a:ext cx="8226425" cy="1143000"/>
          </a:xfrm>
        </p:spPr>
        <p:txBody>
          <a:bodyPr anchor="t"/>
          <a:lstStyle/>
          <a:p>
            <a:pPr algn="ctr"/>
            <a:r>
              <a:rPr lang="en-US" sz="3500" dirty="0" smtClean="0"/>
              <a:t>The Importance of a Positive Attitude </a:t>
            </a:r>
            <a:endParaRPr lang="en-US" sz="3500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453844" y="558800"/>
            <a:ext cx="8226425" cy="92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US" sz="3000" b="1" i="1" u="none" strike="noStrike" kern="0" spc="100" normalizeH="0" baseline="0" noProof="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uLnTx/>
                <a:uFillTx/>
                <a:latin typeface="Arial"/>
                <a:ea typeface="+mj-ea"/>
                <a:cs typeface="Arial"/>
              </a:rPr>
              <a:t>and the Danger of a Negative Attitude</a:t>
            </a:r>
            <a:endParaRPr kumimoji="0" lang="en-US" sz="4500" b="1" i="1" u="none" strike="noStrike" kern="0" spc="100" normalizeH="0" baseline="0" noProof="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uLnTx/>
              <a:uFillTx/>
              <a:latin typeface="Brush Script MT Italic"/>
              <a:ea typeface="+mj-ea"/>
              <a:cs typeface="Brush Script MT Italic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355718" y="709389"/>
            <a:ext cx="8226425" cy="117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US" sz="4000" b="1" u="none" strike="noStrike" kern="0" cap="none" spc="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uLnTx/>
                <a:uFillTx/>
                <a:latin typeface="Copperplate Gothic Bold"/>
                <a:ea typeface="+mj-ea"/>
                <a:cs typeface="Copperplate Gothic Bold"/>
              </a:rPr>
              <a:t>IN SERVING THE LORD</a:t>
            </a:r>
            <a:r>
              <a:rPr kumimoji="0" lang="en-US" sz="3500" b="1" u="none" strike="noStrike" kern="0" cap="none" spc="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uLnTx/>
                <a:uFillTx/>
                <a:latin typeface="Copperplate Gothic Bold"/>
                <a:ea typeface="+mj-ea"/>
                <a:cs typeface="Copperplate Gothic Bold"/>
              </a:rPr>
              <a:t> </a:t>
            </a:r>
            <a:endParaRPr kumimoji="0" lang="en-US" sz="3500" b="1" u="none" strike="noStrike" kern="0" cap="none" spc="0" normalizeH="0" baseline="0" noProof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uLnTx/>
              <a:uFillTx/>
              <a:latin typeface="Copperplate Gothic Bold"/>
              <a:ea typeface="+mj-ea"/>
              <a:cs typeface="Copperplate Gothic Bold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5613" y="2431645"/>
            <a:ext cx="8226425" cy="4006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indent="4763">
              <a:spcBef>
                <a:spcPts val="3024"/>
              </a:spcBef>
              <a:buClr>
                <a:schemeClr val="tx1"/>
              </a:buClr>
            </a:pPr>
            <a:r>
              <a:rPr lang="en-US" sz="3800" b="1" kern="0" dirty="0" smtClean="0">
                <a:latin typeface="Brush Script MT Italic"/>
                <a:ea typeface="+mn-ea"/>
                <a:cs typeface="Brush Script MT Italic"/>
              </a:rPr>
              <a:t>Our Attitude Is Important When It Comes to…</a:t>
            </a:r>
          </a:p>
          <a:p>
            <a:pPr marL="519113" lvl="0" indent="-514350">
              <a:spcBef>
                <a:spcPts val="1224"/>
              </a:spcBef>
              <a:buClr>
                <a:schemeClr val="tx1"/>
              </a:buClr>
              <a:buFont typeface="+mj-lt"/>
              <a:buAutoNum type="arabicPeriod" startAt="2"/>
            </a:pPr>
            <a:r>
              <a:rPr lang="en-US" sz="3000" b="1" kern="0" dirty="0" smtClean="0">
                <a:latin typeface="+mn-lt"/>
                <a:ea typeface="+mn-ea"/>
                <a:cs typeface="+mn-cs"/>
              </a:rPr>
              <a:t>Family Relationships (Eph. 5:22-29; 6:1-4).</a:t>
            </a:r>
          </a:p>
          <a:p>
            <a:pPr marL="976313" lvl="1" indent="-514350">
              <a:spcBef>
                <a:spcPts val="1224"/>
              </a:spcBef>
              <a:buClr>
                <a:schemeClr val="tx1"/>
              </a:buClr>
            </a:pPr>
            <a:r>
              <a:rPr lang="en-US" sz="3000" b="1" kern="0" dirty="0" smtClean="0">
                <a:latin typeface="+mn-lt"/>
                <a:ea typeface="+mn-ea"/>
                <a:cs typeface="+mn-cs"/>
              </a:rPr>
              <a:t>A positive attitude will say…</a:t>
            </a:r>
          </a:p>
          <a:p>
            <a:pPr marL="976313" lvl="1" indent="-514350">
              <a:spcBef>
                <a:spcPts val="1224"/>
              </a:spcBef>
              <a:buClr>
                <a:schemeClr val="tx1"/>
              </a:buClr>
            </a:pPr>
            <a:r>
              <a:rPr lang="en-US" sz="3000" b="1" kern="0" dirty="0" smtClean="0">
                <a:latin typeface="+mn-lt"/>
                <a:ea typeface="+mn-ea"/>
                <a:cs typeface="+mn-cs"/>
              </a:rPr>
              <a:t>•	</a:t>
            </a:r>
            <a:r>
              <a:rPr lang="en-US" sz="2400" b="1" kern="0" dirty="0" smtClean="0">
                <a:latin typeface="+mn-lt"/>
                <a:ea typeface="+mn-ea"/>
                <a:cs typeface="+mn-cs"/>
              </a:rPr>
              <a:t>“I know they have their faults, but they have some fine qualities!”</a:t>
            </a:r>
          </a:p>
          <a:p>
            <a:pPr marL="976313" lvl="1" indent="-514350">
              <a:spcBef>
                <a:spcPts val="1224"/>
              </a:spcBef>
              <a:buClr>
                <a:schemeClr val="tx1"/>
              </a:buClr>
            </a:pPr>
            <a:r>
              <a:rPr lang="en-US" sz="2400" b="1" kern="0" dirty="0" smtClean="0">
                <a:latin typeface="+mn-lt"/>
                <a:ea typeface="+mn-ea"/>
                <a:cs typeface="+mn-cs"/>
              </a:rPr>
              <a:t>•	“They put up with my faults—I can bear the few they have.”</a:t>
            </a:r>
          </a:p>
          <a:p>
            <a:pPr marL="976313" lvl="1" indent="-514350">
              <a:spcBef>
                <a:spcPts val="1224"/>
              </a:spcBef>
              <a:buClr>
                <a:schemeClr val="tx1"/>
              </a:buClr>
            </a:pPr>
            <a:endParaRPr lang="en-US" sz="3000" b="1" kern="0" dirty="0" smtClean="0">
              <a:latin typeface="+mn-lt"/>
              <a:ea typeface="+mn-ea"/>
              <a:cs typeface="+mn-cs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355718" y="171227"/>
            <a:ext cx="8226425" cy="1143000"/>
          </a:xfrm>
        </p:spPr>
        <p:txBody>
          <a:bodyPr anchor="t"/>
          <a:lstStyle/>
          <a:p>
            <a:pPr algn="ctr"/>
            <a:r>
              <a:rPr lang="en-US" sz="3500" dirty="0" smtClean="0"/>
              <a:t>The Importance of a Positive Attitude </a:t>
            </a:r>
            <a:endParaRPr lang="en-US" sz="3500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453844" y="558800"/>
            <a:ext cx="8226425" cy="92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US" sz="3000" b="1" i="1" u="none" strike="noStrike" kern="0" spc="100" normalizeH="0" baseline="0" noProof="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uLnTx/>
                <a:uFillTx/>
                <a:latin typeface="Arial"/>
                <a:ea typeface="+mj-ea"/>
                <a:cs typeface="Arial"/>
              </a:rPr>
              <a:t>and the Danger of a Negative Attitude</a:t>
            </a:r>
            <a:endParaRPr kumimoji="0" lang="en-US" sz="4500" b="1" i="1" u="none" strike="noStrike" kern="0" spc="100" normalizeH="0" baseline="0" noProof="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uLnTx/>
              <a:uFillTx/>
              <a:latin typeface="Brush Script MT Italic"/>
              <a:ea typeface="+mj-ea"/>
              <a:cs typeface="Brush Script MT Italic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355718" y="709389"/>
            <a:ext cx="8226425" cy="117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US" sz="4000" b="1" u="none" strike="noStrike" kern="0" cap="none" spc="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uLnTx/>
                <a:uFillTx/>
                <a:latin typeface="Copperplate Gothic Bold"/>
                <a:ea typeface="+mj-ea"/>
                <a:cs typeface="Copperplate Gothic Bold"/>
              </a:rPr>
              <a:t>IN SERVING THE LORD</a:t>
            </a:r>
            <a:r>
              <a:rPr kumimoji="0" lang="en-US" sz="3500" b="1" u="none" strike="noStrike" kern="0" cap="none" spc="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uLnTx/>
                <a:uFillTx/>
                <a:latin typeface="Copperplate Gothic Bold"/>
                <a:ea typeface="+mj-ea"/>
                <a:cs typeface="Copperplate Gothic Bold"/>
              </a:rPr>
              <a:t> </a:t>
            </a:r>
            <a:endParaRPr kumimoji="0" lang="en-US" sz="3500" b="1" u="none" strike="noStrike" kern="0" cap="none" spc="0" normalizeH="0" baseline="0" noProof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uLnTx/>
              <a:uFillTx/>
              <a:latin typeface="Copperplate Gothic Bold"/>
              <a:ea typeface="+mj-ea"/>
              <a:cs typeface="Copperplate Gothic Bold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5613" y="2431645"/>
            <a:ext cx="8226425" cy="4006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indent="4763">
              <a:spcBef>
                <a:spcPts val="3024"/>
              </a:spcBef>
              <a:buClr>
                <a:schemeClr val="tx1"/>
              </a:buClr>
            </a:pPr>
            <a:r>
              <a:rPr lang="en-US" sz="3800" b="1" kern="0" dirty="0" smtClean="0">
                <a:latin typeface="Brush Script MT Italic"/>
                <a:ea typeface="+mn-ea"/>
                <a:cs typeface="Brush Script MT Italic"/>
              </a:rPr>
              <a:t>Our Attitude Is Important When It Comes to…</a:t>
            </a:r>
          </a:p>
          <a:p>
            <a:pPr marL="519113" lvl="0" indent="-514350">
              <a:spcBef>
                <a:spcPts val="1224"/>
              </a:spcBef>
              <a:buClr>
                <a:schemeClr val="tx1"/>
              </a:buClr>
              <a:buFont typeface="+mj-lt"/>
              <a:buAutoNum type="arabicPeriod" startAt="3"/>
            </a:pPr>
            <a:r>
              <a:rPr lang="en-US" sz="3000" b="1" kern="0" dirty="0" smtClean="0">
                <a:latin typeface="+mn-lt"/>
                <a:ea typeface="+mn-ea"/>
                <a:cs typeface="+mn-cs"/>
              </a:rPr>
              <a:t>Dealing with Brethren (Col. 3:12-15).</a:t>
            </a:r>
          </a:p>
          <a:p>
            <a:pPr marL="976313" lvl="1" indent="-514350">
              <a:spcBef>
                <a:spcPts val="1224"/>
              </a:spcBef>
              <a:buClr>
                <a:schemeClr val="tx1"/>
              </a:buClr>
            </a:pPr>
            <a:r>
              <a:rPr lang="en-US" sz="3000" b="1" kern="0" dirty="0" smtClean="0">
                <a:latin typeface="+mn-lt"/>
                <a:ea typeface="+mn-ea"/>
                <a:cs typeface="+mn-cs"/>
              </a:rPr>
              <a:t>A positive attitude will say…</a:t>
            </a:r>
          </a:p>
          <a:p>
            <a:pPr marL="976313" lvl="1" indent="-514350">
              <a:spcBef>
                <a:spcPts val="1224"/>
              </a:spcBef>
              <a:buClr>
                <a:schemeClr val="tx1"/>
              </a:buClr>
            </a:pPr>
            <a:r>
              <a:rPr lang="en-US" sz="3000" b="1" kern="0" dirty="0" smtClean="0">
                <a:latin typeface="+mn-lt"/>
                <a:ea typeface="+mn-ea"/>
                <a:cs typeface="+mn-cs"/>
              </a:rPr>
              <a:t>•	</a:t>
            </a:r>
            <a:r>
              <a:rPr lang="en-US" sz="2200" b="1" kern="0" dirty="0" smtClean="0">
                <a:latin typeface="+mn-lt"/>
                <a:ea typeface="+mn-ea"/>
                <a:cs typeface="+mn-cs"/>
              </a:rPr>
              <a:t>“So and so is really showing some growth in Christ.”</a:t>
            </a:r>
          </a:p>
          <a:p>
            <a:pPr marL="976313" lvl="1" indent="-514350">
              <a:spcBef>
                <a:spcPts val="1224"/>
              </a:spcBef>
              <a:buClr>
                <a:schemeClr val="tx1"/>
              </a:buClr>
            </a:pPr>
            <a:r>
              <a:rPr lang="en-US" sz="3000" b="1" kern="0" dirty="0" smtClean="0">
                <a:latin typeface="+mn-lt"/>
                <a:ea typeface="+mn-ea"/>
                <a:cs typeface="+mn-cs"/>
              </a:rPr>
              <a:t>•	</a:t>
            </a:r>
            <a:r>
              <a:rPr lang="en-US" sz="2200" b="1" kern="0" dirty="0" smtClean="0">
                <a:latin typeface="+mn-lt"/>
                <a:ea typeface="+mn-ea"/>
                <a:cs typeface="+mn-cs"/>
              </a:rPr>
              <a:t>“I really think I could encourage them in this or that.”</a:t>
            </a:r>
          </a:p>
          <a:p>
            <a:pPr marL="976313" lvl="1" indent="-514350">
              <a:spcBef>
                <a:spcPts val="1224"/>
              </a:spcBef>
              <a:buClr>
                <a:schemeClr val="tx1"/>
              </a:buClr>
            </a:pPr>
            <a:r>
              <a:rPr lang="en-US" sz="2400" b="1" kern="0" dirty="0" smtClean="0"/>
              <a:t>•	</a:t>
            </a:r>
            <a:r>
              <a:rPr lang="en-US" sz="2200" b="1" kern="0" dirty="0" smtClean="0">
                <a:latin typeface="+mn-lt"/>
                <a:ea typeface="+mn-ea"/>
                <a:cs typeface="+mn-cs"/>
              </a:rPr>
              <a:t>“They did a fine job with that task!”</a:t>
            </a:r>
          </a:p>
          <a:p>
            <a:pPr marL="976313" lvl="1" indent="-514350">
              <a:spcBef>
                <a:spcPts val="1224"/>
              </a:spcBef>
              <a:buClr>
                <a:schemeClr val="tx1"/>
              </a:buClr>
            </a:pPr>
            <a:endParaRPr lang="en-US" sz="3000" b="1" kern="0" dirty="0" smtClean="0">
              <a:latin typeface="+mn-lt"/>
              <a:ea typeface="+mn-ea"/>
              <a:cs typeface="+mn-cs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355718" y="171227"/>
            <a:ext cx="8226425" cy="1143000"/>
          </a:xfrm>
        </p:spPr>
        <p:txBody>
          <a:bodyPr anchor="t"/>
          <a:lstStyle/>
          <a:p>
            <a:pPr algn="ctr"/>
            <a:r>
              <a:rPr lang="en-US" sz="3500" dirty="0" smtClean="0"/>
              <a:t>The Importance of a Positive Attitude </a:t>
            </a:r>
            <a:endParaRPr lang="en-US" sz="3500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453844" y="558800"/>
            <a:ext cx="8226425" cy="92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US" sz="3000" b="1" i="1" u="none" strike="noStrike" kern="0" spc="100" normalizeH="0" baseline="0" noProof="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uLnTx/>
                <a:uFillTx/>
                <a:latin typeface="Arial"/>
                <a:ea typeface="+mj-ea"/>
                <a:cs typeface="Arial"/>
              </a:rPr>
              <a:t>and the Danger of a Negative Attitude</a:t>
            </a:r>
            <a:endParaRPr kumimoji="0" lang="en-US" sz="4500" b="1" i="1" u="none" strike="noStrike" kern="0" spc="100" normalizeH="0" baseline="0" noProof="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uLnTx/>
              <a:uFillTx/>
              <a:latin typeface="Brush Script MT Italic"/>
              <a:ea typeface="+mj-ea"/>
              <a:cs typeface="Brush Script MT Italic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355718" y="709389"/>
            <a:ext cx="8226425" cy="117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US" sz="4000" b="1" u="none" strike="noStrike" kern="0" cap="none" spc="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uLnTx/>
                <a:uFillTx/>
                <a:latin typeface="Copperplate Gothic Bold"/>
                <a:ea typeface="+mj-ea"/>
                <a:cs typeface="Copperplate Gothic Bold"/>
              </a:rPr>
              <a:t>IN SERVING THE LORD</a:t>
            </a:r>
            <a:r>
              <a:rPr kumimoji="0" lang="en-US" sz="3500" b="1" u="none" strike="noStrike" kern="0" cap="none" spc="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uLnTx/>
                <a:uFillTx/>
                <a:latin typeface="Copperplate Gothic Bold"/>
                <a:ea typeface="+mj-ea"/>
                <a:cs typeface="Copperplate Gothic Bold"/>
              </a:rPr>
              <a:t> </a:t>
            </a:r>
            <a:endParaRPr kumimoji="0" lang="en-US" sz="3500" b="1" u="none" strike="noStrike" kern="0" cap="none" spc="0" normalizeH="0" baseline="0" noProof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uLnTx/>
              <a:uFillTx/>
              <a:latin typeface="Copperplate Gothic Bold"/>
              <a:ea typeface="+mj-ea"/>
              <a:cs typeface="Copperplate Gothic Bold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5613" y="2431645"/>
            <a:ext cx="8226425" cy="4006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indent="4763">
              <a:spcBef>
                <a:spcPts val="3024"/>
              </a:spcBef>
              <a:buClr>
                <a:schemeClr val="tx1"/>
              </a:buClr>
            </a:pPr>
            <a:r>
              <a:rPr lang="en-US" sz="3800" b="1" kern="0" dirty="0" smtClean="0">
                <a:latin typeface="Brush Script MT Italic"/>
                <a:ea typeface="+mn-ea"/>
                <a:cs typeface="Brush Script MT Italic"/>
              </a:rPr>
              <a:t>Our Attitude Is Important When It Comes to…</a:t>
            </a:r>
          </a:p>
          <a:p>
            <a:pPr marL="519113" lvl="0" indent="-514350">
              <a:spcBef>
                <a:spcPts val="1224"/>
              </a:spcBef>
              <a:buClr>
                <a:schemeClr val="tx1"/>
              </a:buClr>
              <a:buFont typeface="+mj-lt"/>
              <a:buAutoNum type="arabicPeriod" startAt="3"/>
            </a:pPr>
            <a:r>
              <a:rPr lang="en-US" sz="3000" b="1" kern="0" dirty="0" smtClean="0">
                <a:latin typeface="+mn-lt"/>
                <a:ea typeface="+mn-ea"/>
                <a:cs typeface="+mn-cs"/>
              </a:rPr>
              <a:t>Dealing with Brethren (Col. 3:12-15).</a:t>
            </a:r>
          </a:p>
          <a:p>
            <a:pPr marL="976313" lvl="1" indent="-514350">
              <a:spcBef>
                <a:spcPts val="1224"/>
              </a:spcBef>
              <a:buClr>
                <a:schemeClr val="tx1"/>
              </a:buClr>
            </a:pPr>
            <a:r>
              <a:rPr lang="en-US" sz="3000" b="1" kern="0" dirty="0" smtClean="0">
                <a:latin typeface="+mn-lt"/>
                <a:ea typeface="+mn-ea"/>
                <a:cs typeface="+mn-cs"/>
              </a:rPr>
              <a:t>A negative attitude will say…</a:t>
            </a:r>
          </a:p>
          <a:p>
            <a:pPr marL="976313" lvl="1" indent="-514350">
              <a:spcBef>
                <a:spcPts val="1224"/>
              </a:spcBef>
              <a:buClr>
                <a:schemeClr val="tx1"/>
              </a:buClr>
            </a:pPr>
            <a:r>
              <a:rPr lang="en-US" sz="3000" b="1" kern="0" dirty="0" smtClean="0">
                <a:latin typeface="+mn-lt"/>
                <a:ea typeface="+mn-ea"/>
                <a:cs typeface="+mn-cs"/>
              </a:rPr>
              <a:t>•	</a:t>
            </a:r>
            <a:r>
              <a:rPr lang="en-US" sz="2200" b="1" kern="0" dirty="0" smtClean="0">
                <a:latin typeface="+mn-lt"/>
                <a:ea typeface="+mn-ea"/>
                <a:cs typeface="+mn-cs"/>
              </a:rPr>
              <a:t>“Brother so and so irritates me so much.”</a:t>
            </a:r>
          </a:p>
          <a:p>
            <a:pPr marL="976313" lvl="1" indent="-514350">
              <a:spcBef>
                <a:spcPts val="1224"/>
              </a:spcBef>
              <a:buClr>
                <a:schemeClr val="tx1"/>
              </a:buClr>
            </a:pPr>
            <a:r>
              <a:rPr lang="en-US" sz="3000" b="1" kern="0" dirty="0" smtClean="0">
                <a:latin typeface="+mn-lt"/>
                <a:ea typeface="+mn-ea"/>
                <a:cs typeface="+mn-cs"/>
              </a:rPr>
              <a:t>•	</a:t>
            </a:r>
            <a:r>
              <a:rPr lang="en-US" sz="2200" b="1" kern="0" dirty="0" smtClean="0">
                <a:latin typeface="+mn-lt"/>
                <a:ea typeface="+mn-ea"/>
                <a:cs typeface="+mn-cs"/>
              </a:rPr>
              <a:t>“They meant to do such and such that hurt my feelings.”</a:t>
            </a:r>
          </a:p>
          <a:p>
            <a:pPr marL="976313" lvl="1" indent="-514350">
              <a:spcBef>
                <a:spcPts val="1224"/>
              </a:spcBef>
              <a:buClr>
                <a:schemeClr val="tx1"/>
              </a:buClr>
            </a:pPr>
            <a:r>
              <a:rPr lang="en-US" sz="2400" b="1" kern="0" dirty="0" smtClean="0"/>
              <a:t>•	</a:t>
            </a:r>
            <a:r>
              <a:rPr lang="en-US" sz="2200" b="1" kern="0" dirty="0" smtClean="0">
                <a:latin typeface="+mn-lt"/>
                <a:ea typeface="+mn-ea"/>
                <a:cs typeface="+mn-cs"/>
              </a:rPr>
              <a:t>“Could you believe they did that?”</a:t>
            </a:r>
            <a:endParaRPr lang="en-US" sz="3000" b="1" kern="0" dirty="0" smtClean="0">
              <a:latin typeface="+mn-lt"/>
              <a:ea typeface="+mn-ea"/>
              <a:cs typeface="+mn-cs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355718" y="171227"/>
            <a:ext cx="8226425" cy="1143000"/>
          </a:xfrm>
        </p:spPr>
        <p:txBody>
          <a:bodyPr anchor="t"/>
          <a:lstStyle/>
          <a:p>
            <a:pPr algn="ctr"/>
            <a:r>
              <a:rPr lang="en-US" sz="3500" dirty="0" smtClean="0"/>
              <a:t>The Importance of a Positive Attitude </a:t>
            </a:r>
            <a:endParaRPr lang="en-US" sz="3500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453844" y="558800"/>
            <a:ext cx="8226425" cy="92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US" sz="3000" b="1" i="1" u="none" strike="noStrike" kern="0" spc="100" normalizeH="0" baseline="0" noProof="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uLnTx/>
                <a:uFillTx/>
                <a:latin typeface="Arial"/>
                <a:ea typeface="+mj-ea"/>
                <a:cs typeface="Arial"/>
              </a:rPr>
              <a:t>and the Danger of a Negative Attitude</a:t>
            </a:r>
            <a:endParaRPr kumimoji="0" lang="en-US" sz="4500" b="1" i="1" u="none" strike="noStrike" kern="0" spc="100" normalizeH="0" baseline="0" noProof="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uLnTx/>
              <a:uFillTx/>
              <a:latin typeface="Brush Script MT Italic"/>
              <a:ea typeface="+mj-ea"/>
              <a:cs typeface="Brush Script MT Italic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355718" y="709389"/>
            <a:ext cx="8226425" cy="117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US" sz="4000" b="1" u="none" strike="noStrike" kern="0" cap="none" spc="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uLnTx/>
                <a:uFillTx/>
                <a:latin typeface="Copperplate Gothic Bold"/>
                <a:ea typeface="+mj-ea"/>
                <a:cs typeface="Copperplate Gothic Bold"/>
              </a:rPr>
              <a:t>IN SERVING THE LORD</a:t>
            </a:r>
            <a:r>
              <a:rPr kumimoji="0" lang="en-US" sz="3500" b="1" u="none" strike="noStrike" kern="0" cap="none" spc="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uLnTx/>
                <a:uFillTx/>
                <a:latin typeface="Copperplate Gothic Bold"/>
                <a:ea typeface="+mj-ea"/>
                <a:cs typeface="Copperplate Gothic Bold"/>
              </a:rPr>
              <a:t> </a:t>
            </a:r>
            <a:endParaRPr kumimoji="0" lang="en-US" sz="3500" b="1" u="none" strike="noStrike" kern="0" cap="none" spc="0" normalizeH="0" baseline="0" noProof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uLnTx/>
              <a:uFillTx/>
              <a:latin typeface="Copperplate Gothic Bold"/>
              <a:ea typeface="+mj-ea"/>
              <a:cs typeface="Copperplate Gothic Bold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5613" y="2431645"/>
            <a:ext cx="8226425" cy="4006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indent="4763">
              <a:spcBef>
                <a:spcPts val="3024"/>
              </a:spcBef>
              <a:buClr>
                <a:schemeClr val="tx1"/>
              </a:buClr>
            </a:pPr>
            <a:r>
              <a:rPr lang="en-US" sz="3800" b="1" kern="0" dirty="0" smtClean="0">
                <a:latin typeface="Brush Script MT Italic"/>
                <a:ea typeface="+mn-ea"/>
                <a:cs typeface="Brush Script MT Italic"/>
              </a:rPr>
              <a:t>Our Attitude Is Important When It Comes to…</a:t>
            </a:r>
          </a:p>
          <a:p>
            <a:pPr marL="519113" lvl="0" indent="-514350">
              <a:spcBef>
                <a:spcPts val="1224"/>
              </a:spcBef>
              <a:buClr>
                <a:schemeClr val="tx1"/>
              </a:buClr>
              <a:buFont typeface="+mj-lt"/>
              <a:buAutoNum type="arabicPeriod" startAt="4"/>
            </a:pPr>
            <a:r>
              <a:rPr lang="en-US" sz="2600" b="1" kern="0" dirty="0" smtClean="0">
                <a:latin typeface="+mn-lt"/>
                <a:ea typeface="+mn-ea"/>
                <a:cs typeface="+mn-cs"/>
              </a:rPr>
              <a:t>Personal Evangelism (Acts 18:24-28; 18:8-11)</a:t>
            </a:r>
            <a:r>
              <a:rPr lang="en-US" sz="3000" b="1" kern="0" dirty="0" smtClean="0">
                <a:latin typeface="+mn-lt"/>
                <a:ea typeface="+mn-ea"/>
                <a:cs typeface="+mn-cs"/>
              </a:rPr>
              <a:t>.</a:t>
            </a:r>
          </a:p>
          <a:p>
            <a:pPr marL="976313" lvl="1" indent="-514350">
              <a:spcBef>
                <a:spcPts val="1224"/>
              </a:spcBef>
              <a:buClr>
                <a:schemeClr val="tx1"/>
              </a:buClr>
            </a:pPr>
            <a:r>
              <a:rPr lang="en-US" sz="3000" b="1" kern="0" dirty="0" smtClean="0">
                <a:latin typeface="+mn-lt"/>
                <a:ea typeface="+mn-ea"/>
                <a:cs typeface="+mn-cs"/>
              </a:rPr>
              <a:t>A positive attitude will say…</a:t>
            </a:r>
          </a:p>
          <a:p>
            <a:pPr marL="976313" lvl="1" indent="-514350">
              <a:spcBef>
                <a:spcPts val="1224"/>
              </a:spcBef>
              <a:buClr>
                <a:schemeClr val="tx1"/>
              </a:buClr>
            </a:pPr>
            <a:r>
              <a:rPr lang="en-US" sz="3000" b="1" kern="0" dirty="0" smtClean="0">
                <a:latin typeface="+mn-lt"/>
                <a:ea typeface="+mn-ea"/>
                <a:cs typeface="+mn-cs"/>
              </a:rPr>
              <a:t>•	</a:t>
            </a:r>
            <a:r>
              <a:rPr lang="en-US" sz="2200" b="1" kern="0" dirty="0" smtClean="0">
                <a:latin typeface="+mn-lt"/>
                <a:ea typeface="+mn-ea"/>
                <a:cs typeface="+mn-cs"/>
              </a:rPr>
              <a:t>“Maybe if we try this, we could win some souls.”</a:t>
            </a:r>
          </a:p>
          <a:p>
            <a:pPr marL="976313" lvl="1" indent="-514350">
              <a:spcBef>
                <a:spcPts val="1224"/>
              </a:spcBef>
              <a:buClr>
                <a:schemeClr val="tx1"/>
              </a:buClr>
            </a:pPr>
            <a:r>
              <a:rPr lang="en-US" sz="3000" b="1" kern="0" dirty="0" smtClean="0">
                <a:latin typeface="+mn-lt"/>
                <a:ea typeface="+mn-ea"/>
                <a:cs typeface="+mn-cs"/>
              </a:rPr>
              <a:t>•	</a:t>
            </a:r>
            <a:r>
              <a:rPr lang="en-US" sz="2200" b="1" kern="0" dirty="0" smtClean="0">
                <a:latin typeface="+mn-lt"/>
                <a:ea typeface="+mn-ea"/>
                <a:cs typeface="+mn-cs"/>
              </a:rPr>
              <a:t>“So and so shows some potential, maybe with some work…”</a:t>
            </a:r>
          </a:p>
          <a:p>
            <a:pPr marL="976313" lvl="1" indent="-514350">
              <a:spcBef>
                <a:spcPts val="1224"/>
              </a:spcBef>
              <a:buClr>
                <a:schemeClr val="tx1"/>
              </a:buClr>
            </a:pPr>
            <a:r>
              <a:rPr lang="en-US" sz="2400" b="1" kern="0" dirty="0" smtClean="0"/>
              <a:t>•	</a:t>
            </a:r>
            <a:r>
              <a:rPr lang="en-US" sz="2000" b="1" kern="0" dirty="0" smtClean="0">
                <a:latin typeface="+mn-lt"/>
                <a:ea typeface="+mn-ea"/>
                <a:cs typeface="+mn-cs"/>
              </a:rPr>
              <a:t>“People can change, if only I am ready to help them!”</a:t>
            </a:r>
          </a:p>
          <a:p>
            <a:pPr marL="976313" lvl="1" indent="-514350">
              <a:spcBef>
                <a:spcPts val="1224"/>
              </a:spcBef>
              <a:buClr>
                <a:schemeClr val="tx1"/>
              </a:buClr>
            </a:pPr>
            <a:endParaRPr lang="en-US" sz="3000" b="1" kern="0" dirty="0" smtClean="0">
              <a:latin typeface="+mn-lt"/>
              <a:ea typeface="+mn-ea"/>
              <a:cs typeface="+mn-cs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355718" y="171227"/>
            <a:ext cx="8226425" cy="1143000"/>
          </a:xfrm>
        </p:spPr>
        <p:txBody>
          <a:bodyPr anchor="t"/>
          <a:lstStyle/>
          <a:p>
            <a:pPr algn="ctr"/>
            <a:r>
              <a:rPr lang="en-US" sz="3500" dirty="0" smtClean="0"/>
              <a:t>The Importance of a Positive Attitude </a:t>
            </a:r>
            <a:endParaRPr lang="en-US" sz="3500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453844" y="558800"/>
            <a:ext cx="8226425" cy="92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US" sz="3000" b="1" i="1" u="none" strike="noStrike" kern="0" spc="100" normalizeH="0" baseline="0" noProof="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uLnTx/>
                <a:uFillTx/>
                <a:latin typeface="Arial"/>
                <a:ea typeface="+mj-ea"/>
                <a:cs typeface="Arial"/>
              </a:rPr>
              <a:t>and the Danger of a Negative Attitude</a:t>
            </a:r>
            <a:endParaRPr kumimoji="0" lang="en-US" sz="4500" b="1" i="1" u="none" strike="noStrike" kern="0" spc="100" normalizeH="0" baseline="0" noProof="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uLnTx/>
              <a:uFillTx/>
              <a:latin typeface="Brush Script MT Italic"/>
              <a:ea typeface="+mj-ea"/>
              <a:cs typeface="Brush Script MT Italic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355718" y="709389"/>
            <a:ext cx="8226425" cy="117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US" sz="4000" b="1" u="none" strike="noStrike" kern="0" cap="none" spc="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uLnTx/>
                <a:uFillTx/>
                <a:latin typeface="Copperplate Gothic Bold"/>
                <a:ea typeface="+mj-ea"/>
                <a:cs typeface="Copperplate Gothic Bold"/>
              </a:rPr>
              <a:t>IN SERVING THE LORD</a:t>
            </a:r>
            <a:r>
              <a:rPr kumimoji="0" lang="en-US" sz="3500" b="1" u="none" strike="noStrike" kern="0" cap="none" spc="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uLnTx/>
                <a:uFillTx/>
                <a:latin typeface="Copperplate Gothic Bold"/>
                <a:ea typeface="+mj-ea"/>
                <a:cs typeface="Copperplate Gothic Bold"/>
              </a:rPr>
              <a:t> </a:t>
            </a:r>
            <a:endParaRPr kumimoji="0" lang="en-US" sz="3500" b="1" u="none" strike="noStrike" kern="0" cap="none" spc="0" normalizeH="0" baseline="0" noProof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uLnTx/>
              <a:uFillTx/>
              <a:latin typeface="Copperplate Gothic Bold"/>
              <a:ea typeface="+mj-ea"/>
              <a:cs typeface="Copperplate Gothic Bold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5613" y="2431645"/>
            <a:ext cx="8226425" cy="4006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indent="4763">
              <a:spcBef>
                <a:spcPts val="3024"/>
              </a:spcBef>
              <a:buClr>
                <a:schemeClr val="tx1"/>
              </a:buClr>
            </a:pPr>
            <a:r>
              <a:rPr lang="en-US" sz="3800" b="1" kern="0" dirty="0" smtClean="0">
                <a:latin typeface="Brush Script MT Italic"/>
                <a:ea typeface="+mn-ea"/>
                <a:cs typeface="Brush Script MT Italic"/>
              </a:rPr>
              <a:t>Our Attitude Is Important When It Comes to…</a:t>
            </a:r>
          </a:p>
          <a:p>
            <a:pPr marL="519113" lvl="0" indent="-514350">
              <a:spcBef>
                <a:spcPts val="1224"/>
              </a:spcBef>
              <a:buClr>
                <a:schemeClr val="tx1"/>
              </a:buClr>
              <a:buFont typeface="+mj-lt"/>
              <a:buAutoNum type="arabicPeriod" startAt="4"/>
            </a:pPr>
            <a:r>
              <a:rPr lang="en-US" sz="2600" b="1" kern="0" dirty="0" smtClean="0">
                <a:latin typeface="+mn-lt"/>
                <a:ea typeface="+mn-ea"/>
                <a:cs typeface="+mn-cs"/>
              </a:rPr>
              <a:t>Personal Evangelism (Acts 18:24-28; 18:8-11)</a:t>
            </a:r>
            <a:r>
              <a:rPr lang="en-US" sz="3000" b="1" kern="0" dirty="0" smtClean="0">
                <a:latin typeface="+mn-lt"/>
                <a:ea typeface="+mn-ea"/>
                <a:cs typeface="+mn-cs"/>
              </a:rPr>
              <a:t>.</a:t>
            </a:r>
          </a:p>
          <a:p>
            <a:pPr marL="976313" lvl="1" indent="-514350">
              <a:spcBef>
                <a:spcPts val="1224"/>
              </a:spcBef>
              <a:buClr>
                <a:schemeClr val="tx1"/>
              </a:buClr>
            </a:pPr>
            <a:r>
              <a:rPr lang="en-US" sz="3000" b="1" kern="0" dirty="0" smtClean="0">
                <a:latin typeface="+mn-lt"/>
                <a:ea typeface="+mn-ea"/>
                <a:cs typeface="+mn-cs"/>
              </a:rPr>
              <a:t>A negative attitude will say…</a:t>
            </a:r>
          </a:p>
          <a:p>
            <a:pPr marL="976313" lvl="1" indent="-514350">
              <a:spcBef>
                <a:spcPts val="1224"/>
              </a:spcBef>
              <a:buClr>
                <a:schemeClr val="tx1"/>
              </a:buClr>
            </a:pPr>
            <a:r>
              <a:rPr lang="en-US" sz="3000" b="1" kern="0" dirty="0" smtClean="0">
                <a:latin typeface="+mn-lt"/>
                <a:ea typeface="+mn-ea"/>
                <a:cs typeface="+mn-cs"/>
              </a:rPr>
              <a:t>•	</a:t>
            </a:r>
            <a:r>
              <a:rPr lang="en-US" sz="2500" b="1" kern="0" dirty="0" smtClean="0">
                <a:latin typeface="+mn-lt"/>
                <a:ea typeface="+mn-ea"/>
                <a:cs typeface="+mn-cs"/>
              </a:rPr>
              <a:t>“We’ve tried it before, it won’t do any good!”</a:t>
            </a:r>
          </a:p>
          <a:p>
            <a:pPr marL="976313" lvl="1" indent="-514350">
              <a:spcBef>
                <a:spcPts val="1224"/>
              </a:spcBef>
              <a:buClr>
                <a:schemeClr val="tx1"/>
              </a:buClr>
            </a:pPr>
            <a:r>
              <a:rPr lang="en-US" sz="2500" b="1" kern="0" dirty="0" smtClean="0">
                <a:latin typeface="+mn-lt"/>
                <a:ea typeface="+mn-ea"/>
                <a:cs typeface="+mn-cs"/>
              </a:rPr>
              <a:t>•	“Nobody wants to do what’s right”</a:t>
            </a:r>
          </a:p>
          <a:p>
            <a:pPr marL="976313" lvl="1" indent="-514350">
              <a:spcBef>
                <a:spcPts val="1224"/>
              </a:spcBef>
              <a:buClr>
                <a:schemeClr val="tx1"/>
              </a:buClr>
            </a:pPr>
            <a:r>
              <a:rPr lang="en-US" sz="2500" b="1" kern="0" dirty="0" smtClean="0"/>
              <a:t>•	</a:t>
            </a:r>
            <a:r>
              <a:rPr lang="en-US" sz="2500" b="1" kern="0" dirty="0" smtClean="0">
                <a:latin typeface="+mn-lt"/>
                <a:ea typeface="+mn-ea"/>
                <a:cs typeface="+mn-cs"/>
              </a:rPr>
              <a:t>“So and so will never accept the truth!”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355718" y="171227"/>
            <a:ext cx="8226425" cy="1143000"/>
          </a:xfrm>
        </p:spPr>
        <p:txBody>
          <a:bodyPr anchor="t"/>
          <a:lstStyle/>
          <a:p>
            <a:pPr algn="ctr"/>
            <a:r>
              <a:rPr lang="en-US" sz="3500" dirty="0" smtClean="0"/>
              <a:t>The Importance of a Positive Attitude </a:t>
            </a:r>
            <a:endParaRPr lang="en-US" sz="3500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453844" y="558800"/>
            <a:ext cx="8226425" cy="92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US" sz="3000" b="1" i="1" u="none" strike="noStrike" kern="0" spc="100" normalizeH="0" baseline="0" noProof="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uLnTx/>
                <a:uFillTx/>
                <a:latin typeface="Arial"/>
                <a:ea typeface="+mj-ea"/>
                <a:cs typeface="Arial"/>
              </a:rPr>
              <a:t>and the Danger of a Negative Attitude</a:t>
            </a:r>
            <a:endParaRPr kumimoji="0" lang="en-US" sz="4500" b="1" i="1" u="none" strike="noStrike" kern="0" spc="100" normalizeH="0" baseline="0" noProof="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uLnTx/>
              <a:uFillTx/>
              <a:latin typeface="Brush Script MT Italic"/>
              <a:ea typeface="+mj-ea"/>
              <a:cs typeface="Brush Script MT Italic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355718" y="709389"/>
            <a:ext cx="8226425" cy="117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US" sz="4000" b="1" u="none" strike="noStrike" kern="0" cap="none" spc="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uLnTx/>
                <a:uFillTx/>
                <a:latin typeface="Copperplate Gothic Bold"/>
                <a:ea typeface="+mj-ea"/>
                <a:cs typeface="Copperplate Gothic Bold"/>
              </a:rPr>
              <a:t>IN SERVING THE LORD</a:t>
            </a:r>
            <a:r>
              <a:rPr kumimoji="0" lang="en-US" sz="3500" b="1" u="none" strike="noStrike" kern="0" cap="none" spc="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uLnTx/>
                <a:uFillTx/>
                <a:latin typeface="Copperplate Gothic Bold"/>
                <a:ea typeface="+mj-ea"/>
                <a:cs typeface="Copperplate Gothic Bold"/>
              </a:rPr>
              <a:t> </a:t>
            </a:r>
            <a:endParaRPr kumimoji="0" lang="en-US" sz="3500" b="1" u="none" strike="noStrike" kern="0" cap="none" spc="0" normalizeH="0" baseline="0" noProof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uLnTx/>
              <a:uFillTx/>
              <a:latin typeface="Copperplate Gothic Bold"/>
              <a:ea typeface="+mj-ea"/>
              <a:cs typeface="Copperplate Gothic Bold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5613" y="2431645"/>
            <a:ext cx="8226425" cy="4006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indent="4763">
              <a:spcBef>
                <a:spcPts val="3024"/>
              </a:spcBef>
              <a:buClr>
                <a:schemeClr val="tx1"/>
              </a:buClr>
            </a:pPr>
            <a:r>
              <a:rPr lang="en-US" sz="3800" b="1" kern="0" dirty="0" smtClean="0">
                <a:latin typeface="Brush Script MT Italic"/>
                <a:ea typeface="+mn-ea"/>
                <a:cs typeface="Brush Script MT Italic"/>
              </a:rPr>
              <a:t>Our Attitude Is Important When It Comes to…</a:t>
            </a:r>
          </a:p>
          <a:p>
            <a:pPr marL="519113" lvl="0" indent="-514350">
              <a:spcBef>
                <a:spcPts val="1224"/>
              </a:spcBef>
              <a:buClr>
                <a:schemeClr val="tx1"/>
              </a:buClr>
              <a:buFont typeface="+mj-lt"/>
              <a:buAutoNum type="arabicPeriod" startAt="5"/>
            </a:pPr>
            <a:r>
              <a:rPr lang="en-US" sz="3000" b="1" kern="0" dirty="0" smtClean="0">
                <a:latin typeface="+mn-lt"/>
                <a:ea typeface="+mn-ea"/>
                <a:cs typeface="+mn-cs"/>
              </a:rPr>
              <a:t>Facing Trials (2 Cor.  4:8-10).</a:t>
            </a:r>
          </a:p>
          <a:p>
            <a:pPr marL="976313" lvl="1" indent="-514350">
              <a:spcBef>
                <a:spcPts val="1224"/>
              </a:spcBef>
              <a:buClr>
                <a:schemeClr val="tx1"/>
              </a:buClr>
            </a:pPr>
            <a:r>
              <a:rPr lang="en-US" sz="3000" b="1" kern="0" dirty="0" smtClean="0">
                <a:latin typeface="+mn-lt"/>
                <a:ea typeface="+mn-ea"/>
                <a:cs typeface="+mn-cs"/>
              </a:rPr>
              <a:t>A negative attitude will say…</a:t>
            </a:r>
          </a:p>
          <a:p>
            <a:pPr marL="976313" lvl="1" indent="-514350">
              <a:spcBef>
                <a:spcPts val="1224"/>
              </a:spcBef>
              <a:buClr>
                <a:schemeClr val="tx1"/>
              </a:buClr>
            </a:pPr>
            <a:r>
              <a:rPr lang="en-US" sz="3000" b="1" kern="0" dirty="0" smtClean="0">
                <a:latin typeface="+mn-lt"/>
                <a:ea typeface="+mn-ea"/>
                <a:cs typeface="+mn-cs"/>
              </a:rPr>
              <a:t>•	</a:t>
            </a:r>
            <a:r>
              <a:rPr lang="en-US" sz="2800" b="1" kern="0" dirty="0" smtClean="0">
                <a:latin typeface="+mn-lt"/>
                <a:ea typeface="+mn-ea"/>
                <a:cs typeface="+mn-cs"/>
              </a:rPr>
              <a:t>“This isn’t fair, why should I have to go through this?”</a:t>
            </a:r>
          </a:p>
          <a:p>
            <a:pPr marL="976313" lvl="1" indent="-514350">
              <a:spcBef>
                <a:spcPts val="1224"/>
              </a:spcBef>
              <a:buClr>
                <a:schemeClr val="tx1"/>
              </a:buClr>
            </a:pPr>
            <a:r>
              <a:rPr lang="en-US" sz="2800" b="1" kern="0" dirty="0" smtClean="0">
                <a:latin typeface="+mn-lt"/>
                <a:ea typeface="+mn-ea"/>
                <a:cs typeface="+mn-cs"/>
              </a:rPr>
              <a:t>•	“Nobody cares, or understands what I have to face!”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355718" y="171227"/>
            <a:ext cx="8226425" cy="1143000"/>
          </a:xfrm>
        </p:spPr>
        <p:txBody>
          <a:bodyPr anchor="t"/>
          <a:lstStyle/>
          <a:p>
            <a:pPr algn="ctr"/>
            <a:r>
              <a:rPr lang="en-US" sz="3500" dirty="0" smtClean="0"/>
              <a:t>The Importance of a Positive Attitude </a:t>
            </a:r>
            <a:endParaRPr lang="en-US" sz="3500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453844" y="558800"/>
            <a:ext cx="8226425" cy="92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US" sz="3000" b="1" i="1" u="none" strike="noStrike" kern="0" spc="100" normalizeH="0" baseline="0" noProof="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uLnTx/>
                <a:uFillTx/>
                <a:latin typeface="Arial"/>
                <a:ea typeface="+mj-ea"/>
                <a:cs typeface="Arial"/>
              </a:rPr>
              <a:t>and the Danger of a Negative Attitude</a:t>
            </a:r>
            <a:endParaRPr kumimoji="0" lang="en-US" sz="4500" b="1" i="1" u="none" strike="noStrike" kern="0" spc="100" normalizeH="0" baseline="0" noProof="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uLnTx/>
              <a:uFillTx/>
              <a:latin typeface="Brush Script MT Italic"/>
              <a:ea typeface="+mj-ea"/>
              <a:cs typeface="Brush Script MT Italic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355718" y="709389"/>
            <a:ext cx="8226425" cy="117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US" sz="4000" b="1" u="none" strike="noStrike" kern="0" cap="none" spc="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uLnTx/>
                <a:uFillTx/>
                <a:latin typeface="Copperplate Gothic Bold"/>
                <a:ea typeface="+mj-ea"/>
                <a:cs typeface="Copperplate Gothic Bold"/>
              </a:rPr>
              <a:t>IN SERVING THE LORD</a:t>
            </a:r>
            <a:r>
              <a:rPr kumimoji="0" lang="en-US" sz="3500" b="1" u="none" strike="noStrike" kern="0" cap="none" spc="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uLnTx/>
                <a:uFillTx/>
                <a:latin typeface="Copperplate Gothic Bold"/>
                <a:ea typeface="+mj-ea"/>
                <a:cs typeface="Copperplate Gothic Bold"/>
              </a:rPr>
              <a:t> </a:t>
            </a:r>
            <a:endParaRPr kumimoji="0" lang="en-US" sz="3500" b="1" u="none" strike="noStrike" kern="0" cap="none" spc="0" normalizeH="0" baseline="0" noProof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uLnTx/>
              <a:uFillTx/>
              <a:latin typeface="Copperplate Gothic Bold"/>
              <a:ea typeface="+mj-ea"/>
              <a:cs typeface="Copperplate Gothic Bold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bldLvl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5613" y="2431645"/>
            <a:ext cx="8226425" cy="4006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indent="4763">
              <a:spcBef>
                <a:spcPts val="3024"/>
              </a:spcBef>
              <a:buClr>
                <a:schemeClr val="tx1"/>
              </a:buClr>
            </a:pPr>
            <a:r>
              <a:rPr lang="en-US" sz="3800" b="1" kern="0" dirty="0" smtClean="0">
                <a:latin typeface="Brush Script MT Italic"/>
                <a:ea typeface="+mn-ea"/>
                <a:cs typeface="Brush Script MT Italic"/>
              </a:rPr>
              <a:t>Our Attitude Is Important When It Comes to…</a:t>
            </a:r>
          </a:p>
          <a:p>
            <a:pPr marL="519113" lvl="0" indent="-514350">
              <a:spcBef>
                <a:spcPts val="1224"/>
              </a:spcBef>
              <a:buClr>
                <a:schemeClr val="tx1"/>
              </a:buClr>
              <a:buFont typeface="+mj-lt"/>
              <a:buAutoNum type="arabicPeriod" startAt="5"/>
            </a:pPr>
            <a:r>
              <a:rPr lang="en-US" sz="3000" b="1" kern="0" dirty="0" smtClean="0">
                <a:latin typeface="+mn-lt"/>
                <a:ea typeface="+mn-ea"/>
                <a:cs typeface="+mn-cs"/>
              </a:rPr>
              <a:t>Facing Trials (2 Cor.  4:8-10).</a:t>
            </a:r>
          </a:p>
          <a:p>
            <a:pPr marL="976313" lvl="1" indent="-514350">
              <a:spcBef>
                <a:spcPts val="1224"/>
              </a:spcBef>
              <a:buClr>
                <a:schemeClr val="tx1"/>
              </a:buClr>
            </a:pPr>
            <a:r>
              <a:rPr lang="en-US" sz="3000" b="1" kern="0" dirty="0" smtClean="0">
                <a:latin typeface="+mn-lt"/>
                <a:ea typeface="+mn-ea"/>
                <a:cs typeface="+mn-cs"/>
              </a:rPr>
              <a:t>A positive attitude will say…</a:t>
            </a:r>
          </a:p>
          <a:p>
            <a:pPr marL="976313" lvl="1" indent="-514350">
              <a:spcBef>
                <a:spcPts val="1224"/>
              </a:spcBef>
              <a:buClr>
                <a:schemeClr val="tx1"/>
              </a:buClr>
            </a:pPr>
            <a:r>
              <a:rPr lang="en-US" sz="3000" b="1" kern="0" dirty="0" smtClean="0">
                <a:latin typeface="+mn-lt"/>
                <a:ea typeface="+mn-ea"/>
                <a:cs typeface="+mn-cs"/>
              </a:rPr>
              <a:t>•	</a:t>
            </a:r>
            <a:r>
              <a:rPr lang="en-US" sz="2800" b="1" kern="0" dirty="0" smtClean="0">
                <a:latin typeface="+mn-lt"/>
                <a:ea typeface="+mn-ea"/>
                <a:cs typeface="+mn-cs"/>
              </a:rPr>
              <a:t>“This is hard but I’ll make it through it and heaven will be worth it all!”</a:t>
            </a:r>
          </a:p>
          <a:p>
            <a:pPr marL="976313" lvl="1" indent="-514350">
              <a:spcBef>
                <a:spcPts val="1224"/>
              </a:spcBef>
              <a:buClr>
                <a:schemeClr val="tx1"/>
              </a:buClr>
            </a:pPr>
            <a:r>
              <a:rPr lang="en-US" sz="2800" b="1" kern="0" dirty="0" smtClean="0">
                <a:latin typeface="+mn-lt"/>
                <a:ea typeface="+mn-ea"/>
                <a:cs typeface="+mn-cs"/>
              </a:rPr>
              <a:t>•	“Others have faced things far worse than this”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355718" y="171227"/>
            <a:ext cx="8226425" cy="1143000"/>
          </a:xfrm>
        </p:spPr>
        <p:txBody>
          <a:bodyPr anchor="t"/>
          <a:lstStyle/>
          <a:p>
            <a:pPr algn="ctr"/>
            <a:r>
              <a:rPr lang="en-US" sz="3500" dirty="0" smtClean="0"/>
              <a:t>The Importance of a Positive Attitude </a:t>
            </a:r>
            <a:endParaRPr lang="en-US" sz="3500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453844" y="558800"/>
            <a:ext cx="8226425" cy="92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US" sz="3000" b="1" i="1" u="none" strike="noStrike" kern="0" spc="100" normalizeH="0" baseline="0" noProof="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uLnTx/>
                <a:uFillTx/>
                <a:latin typeface="Arial"/>
                <a:ea typeface="+mj-ea"/>
                <a:cs typeface="Arial"/>
              </a:rPr>
              <a:t>and the Danger of a Negative Attitude</a:t>
            </a:r>
            <a:endParaRPr kumimoji="0" lang="en-US" sz="4500" b="1" i="1" u="none" strike="noStrike" kern="0" spc="100" normalizeH="0" baseline="0" noProof="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uLnTx/>
              <a:uFillTx/>
              <a:latin typeface="Brush Script MT Italic"/>
              <a:ea typeface="+mj-ea"/>
              <a:cs typeface="Brush Script MT Italic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355718" y="709389"/>
            <a:ext cx="8226425" cy="117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US" sz="4000" b="1" u="none" strike="noStrike" kern="0" cap="none" spc="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uLnTx/>
                <a:uFillTx/>
                <a:latin typeface="Copperplate Gothic Bold"/>
                <a:ea typeface="+mj-ea"/>
                <a:cs typeface="Copperplate Gothic Bold"/>
              </a:rPr>
              <a:t>IN SERVING THE LORD</a:t>
            </a:r>
            <a:r>
              <a:rPr kumimoji="0" lang="en-US" sz="3500" b="1" u="none" strike="noStrike" kern="0" cap="none" spc="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uLnTx/>
                <a:uFillTx/>
                <a:latin typeface="Copperplate Gothic Bold"/>
                <a:ea typeface="+mj-ea"/>
                <a:cs typeface="Copperplate Gothic Bold"/>
              </a:rPr>
              <a:t> </a:t>
            </a:r>
            <a:endParaRPr kumimoji="0" lang="en-US" sz="3500" b="1" u="none" strike="noStrike" kern="0" cap="none" spc="0" normalizeH="0" baseline="0" noProof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uLnTx/>
              <a:uFillTx/>
              <a:latin typeface="Copperplate Gothic Bold"/>
              <a:ea typeface="+mj-ea"/>
              <a:cs typeface="Copperplate Gothic Bold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bldLvl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5613" y="2431645"/>
            <a:ext cx="8226425" cy="4006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indent="4763">
              <a:spcBef>
                <a:spcPts val="3024"/>
              </a:spcBef>
              <a:buClr>
                <a:schemeClr val="tx1"/>
              </a:buClr>
            </a:pPr>
            <a:r>
              <a:rPr lang="en-US" sz="3800" b="1" kern="0" dirty="0" smtClean="0">
                <a:latin typeface="Brush Script MT Italic"/>
                <a:ea typeface="+mn-ea"/>
                <a:cs typeface="Brush Script MT Italic"/>
              </a:rPr>
              <a:t>Our Attitude Is Important When It Comes to…</a:t>
            </a:r>
          </a:p>
          <a:p>
            <a:pPr marL="519113" lvl="0" indent="-514350">
              <a:spcBef>
                <a:spcPts val="1224"/>
              </a:spcBef>
              <a:buClr>
                <a:schemeClr val="tx1"/>
              </a:buClr>
              <a:buFont typeface="+mj-lt"/>
              <a:buAutoNum type="arabicPeriod" startAt="6"/>
            </a:pPr>
            <a:r>
              <a:rPr lang="en-US" sz="2600" b="1" kern="0" dirty="0" smtClean="0">
                <a:latin typeface="+mn-lt"/>
                <a:ea typeface="+mn-ea"/>
                <a:cs typeface="+mn-cs"/>
              </a:rPr>
              <a:t>Our Relationship with the Lord (Deut. 6:24-25).</a:t>
            </a:r>
          </a:p>
          <a:p>
            <a:pPr marL="976313" lvl="1" indent="-514350">
              <a:spcBef>
                <a:spcPts val="1224"/>
              </a:spcBef>
              <a:buClr>
                <a:schemeClr val="tx1"/>
              </a:buClr>
            </a:pPr>
            <a:r>
              <a:rPr lang="en-US" sz="3000" b="1" kern="0" dirty="0" smtClean="0">
                <a:latin typeface="+mn-lt"/>
                <a:ea typeface="+mn-ea"/>
                <a:cs typeface="+mn-cs"/>
              </a:rPr>
              <a:t>A positive attitude will say…</a:t>
            </a:r>
          </a:p>
          <a:p>
            <a:pPr marL="976313" lvl="1" indent="-514350">
              <a:spcBef>
                <a:spcPts val="1224"/>
              </a:spcBef>
              <a:buClr>
                <a:schemeClr val="tx1"/>
              </a:buClr>
            </a:pPr>
            <a:r>
              <a:rPr lang="en-US" sz="3000" b="1" kern="0" dirty="0" smtClean="0">
                <a:latin typeface="+mn-lt"/>
                <a:ea typeface="+mn-ea"/>
                <a:cs typeface="+mn-cs"/>
              </a:rPr>
              <a:t>•	</a:t>
            </a:r>
            <a:r>
              <a:rPr lang="en-US" sz="2800" b="1" kern="0" dirty="0" smtClean="0">
                <a:latin typeface="+mn-lt"/>
                <a:ea typeface="+mn-ea"/>
                <a:cs typeface="+mn-cs"/>
              </a:rPr>
              <a:t>“God really cares for me and has greatly blessed me!”</a:t>
            </a:r>
          </a:p>
          <a:p>
            <a:pPr marL="976313" lvl="1" indent="-514350">
              <a:spcBef>
                <a:spcPts val="1224"/>
              </a:spcBef>
              <a:buClr>
                <a:schemeClr val="tx1"/>
              </a:buClr>
            </a:pPr>
            <a:r>
              <a:rPr lang="en-US" sz="2800" b="1" kern="0" dirty="0" smtClean="0">
                <a:latin typeface="+mn-lt"/>
                <a:ea typeface="+mn-ea"/>
                <a:cs typeface="+mn-cs"/>
              </a:rPr>
              <a:t>•	“I want to do everything the Lord commands me.”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355718" y="171227"/>
            <a:ext cx="8226425" cy="1143000"/>
          </a:xfrm>
        </p:spPr>
        <p:txBody>
          <a:bodyPr anchor="t"/>
          <a:lstStyle/>
          <a:p>
            <a:pPr algn="ctr"/>
            <a:r>
              <a:rPr lang="en-US" sz="3500" dirty="0" smtClean="0"/>
              <a:t>The Importance of a Positive Attitude </a:t>
            </a:r>
            <a:endParaRPr lang="en-US" sz="3500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453844" y="558800"/>
            <a:ext cx="8226425" cy="92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US" sz="3000" b="1" i="1" u="none" strike="noStrike" kern="0" spc="100" normalizeH="0" baseline="0" noProof="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uLnTx/>
                <a:uFillTx/>
                <a:latin typeface="Arial"/>
                <a:ea typeface="+mj-ea"/>
                <a:cs typeface="Arial"/>
              </a:rPr>
              <a:t>and the Danger of a Negative Attitude</a:t>
            </a:r>
            <a:endParaRPr kumimoji="0" lang="en-US" sz="4500" b="1" i="1" u="none" strike="noStrike" kern="0" spc="100" normalizeH="0" baseline="0" noProof="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uLnTx/>
              <a:uFillTx/>
              <a:latin typeface="Brush Script MT Italic"/>
              <a:ea typeface="+mj-ea"/>
              <a:cs typeface="Brush Script MT Italic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355718" y="709389"/>
            <a:ext cx="8226425" cy="117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US" sz="4000" b="1" u="none" strike="noStrike" kern="0" cap="none" spc="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uLnTx/>
                <a:uFillTx/>
                <a:latin typeface="Copperplate Gothic Bold"/>
                <a:ea typeface="+mj-ea"/>
                <a:cs typeface="Copperplate Gothic Bold"/>
              </a:rPr>
              <a:t>IN SERVING THE LORD</a:t>
            </a:r>
            <a:r>
              <a:rPr kumimoji="0" lang="en-US" sz="3500" b="1" u="none" strike="noStrike" kern="0" cap="none" spc="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uLnTx/>
                <a:uFillTx/>
                <a:latin typeface="Copperplate Gothic Bold"/>
                <a:ea typeface="+mj-ea"/>
                <a:cs typeface="Copperplate Gothic Bold"/>
              </a:rPr>
              <a:t> </a:t>
            </a:r>
            <a:endParaRPr kumimoji="0" lang="en-US" sz="3500" b="1" u="none" strike="noStrike" kern="0" cap="none" spc="0" normalizeH="0" baseline="0" noProof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uLnTx/>
              <a:uFillTx/>
              <a:latin typeface="Copperplate Gothic Bold"/>
              <a:ea typeface="+mj-ea"/>
              <a:cs typeface="Copperplate Gothic Bold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bldLvl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5613" y="2431645"/>
            <a:ext cx="8226425" cy="4006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indent="4763">
              <a:spcBef>
                <a:spcPts val="3024"/>
              </a:spcBef>
              <a:buClr>
                <a:schemeClr val="tx1"/>
              </a:buClr>
            </a:pPr>
            <a:r>
              <a:rPr lang="en-US" sz="3800" b="1" kern="0" dirty="0" smtClean="0">
                <a:latin typeface="Brush Script MT Italic"/>
                <a:ea typeface="+mn-ea"/>
                <a:cs typeface="Brush Script MT Italic"/>
              </a:rPr>
              <a:t>Our Attitude Is Important When It Comes to…</a:t>
            </a:r>
          </a:p>
          <a:p>
            <a:pPr marL="519113" lvl="0" indent="-514350">
              <a:spcBef>
                <a:spcPts val="1224"/>
              </a:spcBef>
              <a:buClr>
                <a:schemeClr val="tx1"/>
              </a:buClr>
              <a:buFont typeface="+mj-lt"/>
              <a:buAutoNum type="arabicPeriod" startAt="6"/>
            </a:pPr>
            <a:r>
              <a:rPr lang="en-US" sz="2600" b="1" kern="0" dirty="0" smtClean="0">
                <a:latin typeface="+mn-lt"/>
                <a:ea typeface="+mn-ea"/>
                <a:cs typeface="+mn-cs"/>
              </a:rPr>
              <a:t>Our Relationship with the Lord (Deut. 6:24-25).</a:t>
            </a:r>
          </a:p>
          <a:p>
            <a:pPr marL="976313" lvl="1" indent="-514350">
              <a:spcBef>
                <a:spcPts val="1224"/>
              </a:spcBef>
              <a:buClr>
                <a:schemeClr val="tx1"/>
              </a:buClr>
            </a:pPr>
            <a:r>
              <a:rPr lang="en-US" sz="3000" b="1" kern="0" dirty="0" smtClean="0">
                <a:latin typeface="+mn-lt"/>
                <a:ea typeface="+mn-ea"/>
                <a:cs typeface="+mn-cs"/>
              </a:rPr>
              <a:t>A negative attitude will say…</a:t>
            </a:r>
          </a:p>
          <a:p>
            <a:pPr marL="976313" lvl="1" indent="-514350">
              <a:spcBef>
                <a:spcPts val="1224"/>
              </a:spcBef>
              <a:buClr>
                <a:schemeClr val="tx1"/>
              </a:buClr>
            </a:pPr>
            <a:r>
              <a:rPr lang="en-US" sz="3000" b="1" kern="0" dirty="0" smtClean="0">
                <a:latin typeface="+mn-lt"/>
                <a:ea typeface="+mn-ea"/>
                <a:cs typeface="+mn-cs"/>
              </a:rPr>
              <a:t>•	</a:t>
            </a:r>
            <a:r>
              <a:rPr lang="en-US" sz="2800" b="1" kern="0" dirty="0" smtClean="0">
                <a:latin typeface="+mn-lt"/>
                <a:ea typeface="+mn-ea"/>
                <a:cs typeface="+mn-cs"/>
              </a:rPr>
              <a:t>“Doing _____ for the Lord is the biggest pain in the world!”</a:t>
            </a:r>
          </a:p>
          <a:p>
            <a:pPr marL="976313" lvl="1" indent="-514350">
              <a:spcBef>
                <a:spcPts val="1224"/>
              </a:spcBef>
              <a:buClr>
                <a:schemeClr val="tx1"/>
              </a:buClr>
            </a:pPr>
            <a:r>
              <a:rPr lang="en-US" sz="2800" b="1" kern="0" dirty="0" smtClean="0">
                <a:latin typeface="+mn-lt"/>
                <a:ea typeface="+mn-ea"/>
                <a:cs typeface="+mn-cs"/>
              </a:rPr>
              <a:t>•	“Why is God so picky, if only I could do what I want to do!”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355718" y="171227"/>
            <a:ext cx="8226425" cy="1143000"/>
          </a:xfrm>
        </p:spPr>
        <p:txBody>
          <a:bodyPr anchor="t"/>
          <a:lstStyle/>
          <a:p>
            <a:pPr algn="ctr"/>
            <a:r>
              <a:rPr lang="en-US" sz="3500" dirty="0" smtClean="0"/>
              <a:t>The Importance of a Positive Attitude </a:t>
            </a:r>
            <a:endParaRPr lang="en-US" sz="3500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453844" y="558800"/>
            <a:ext cx="8226425" cy="92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US" sz="3000" b="1" i="1" u="none" strike="noStrike" kern="0" spc="100" normalizeH="0" baseline="0" noProof="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uLnTx/>
                <a:uFillTx/>
                <a:latin typeface="Arial"/>
                <a:ea typeface="+mj-ea"/>
                <a:cs typeface="Arial"/>
              </a:rPr>
              <a:t>and the Danger of a Negative Attitude</a:t>
            </a:r>
            <a:endParaRPr kumimoji="0" lang="en-US" sz="4500" b="1" i="1" u="none" strike="noStrike" kern="0" spc="100" normalizeH="0" baseline="0" noProof="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uLnTx/>
              <a:uFillTx/>
              <a:latin typeface="Brush Script MT Italic"/>
              <a:ea typeface="+mj-ea"/>
              <a:cs typeface="Brush Script MT Italic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355718" y="709389"/>
            <a:ext cx="8226425" cy="117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US" sz="4000" b="1" u="none" strike="noStrike" kern="0" cap="none" spc="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uLnTx/>
                <a:uFillTx/>
                <a:latin typeface="Copperplate Gothic Bold"/>
                <a:ea typeface="+mj-ea"/>
                <a:cs typeface="Copperplate Gothic Bold"/>
              </a:rPr>
              <a:t>IN SERVING THE LORD</a:t>
            </a:r>
            <a:r>
              <a:rPr kumimoji="0" lang="en-US" sz="3500" b="1" u="none" strike="noStrike" kern="0" cap="none" spc="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uLnTx/>
                <a:uFillTx/>
                <a:latin typeface="Copperplate Gothic Bold"/>
                <a:ea typeface="+mj-ea"/>
                <a:cs typeface="Copperplate Gothic Bold"/>
              </a:rPr>
              <a:t> </a:t>
            </a:r>
            <a:endParaRPr kumimoji="0" lang="en-US" sz="3500" b="1" u="none" strike="noStrike" kern="0" cap="none" spc="0" normalizeH="0" baseline="0" noProof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uLnTx/>
              <a:uFillTx/>
              <a:latin typeface="Copperplate Gothic Bold"/>
              <a:ea typeface="+mj-ea"/>
              <a:cs typeface="Copperplate Gothic Bold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442336"/>
            <a:ext cx="8226425" cy="975301"/>
          </a:xfrm>
        </p:spPr>
        <p:txBody>
          <a:bodyPr/>
          <a:lstStyle/>
          <a:p>
            <a:pPr algn="ctr"/>
            <a:r>
              <a:rPr lang="en-US" sz="5500" dirty="0" smtClean="0"/>
              <a:t>Proverbs 17:22</a:t>
            </a:r>
            <a:endParaRPr lang="en-US" sz="5500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2654019"/>
            <a:ext cx="8226425" cy="3783722"/>
          </a:xfrm>
        </p:spPr>
        <p:txBody>
          <a:bodyPr anchor="t"/>
          <a:lstStyle/>
          <a:p>
            <a:pPr indent="4763">
              <a:buNone/>
            </a:pPr>
            <a:r>
              <a:rPr lang="en-US" sz="4000" dirty="0" smtClean="0"/>
              <a:t>“A merry heart does good, like medicine, But a broken spirit dries the bones.”</a:t>
            </a:r>
            <a:endParaRPr lang="en-US" sz="4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456604"/>
            <a:ext cx="8226425" cy="961033"/>
          </a:xfrm>
        </p:spPr>
        <p:txBody>
          <a:bodyPr/>
          <a:lstStyle/>
          <a:p>
            <a:pPr algn="ctr"/>
            <a:r>
              <a:rPr lang="en-US" sz="5500" dirty="0" smtClean="0"/>
              <a:t>Proverbs 15:15</a:t>
            </a:r>
            <a:endParaRPr lang="en-US" sz="5500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2654019"/>
            <a:ext cx="8226425" cy="3783722"/>
          </a:xfrm>
        </p:spPr>
        <p:txBody>
          <a:bodyPr anchor="t"/>
          <a:lstStyle/>
          <a:p>
            <a:pPr indent="4763">
              <a:buNone/>
            </a:pPr>
            <a:r>
              <a:rPr lang="en-US" sz="4000" dirty="0" smtClean="0"/>
              <a:t>“All the days of the afflicted are evil, But he who is of a merry heart has a continual feast.” </a:t>
            </a:r>
            <a:endParaRPr lang="en-US" sz="4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355718" y="171227"/>
            <a:ext cx="8226425" cy="1143000"/>
          </a:xfrm>
        </p:spPr>
        <p:txBody>
          <a:bodyPr anchor="t"/>
          <a:lstStyle/>
          <a:p>
            <a:pPr algn="ctr"/>
            <a:r>
              <a:rPr lang="en-US" sz="3500" dirty="0" smtClean="0"/>
              <a:t>The Importance of a Positive Attitude </a:t>
            </a:r>
            <a:endParaRPr lang="en-US" sz="3500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53844" y="558800"/>
            <a:ext cx="8226425" cy="92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US" sz="3000" b="1" i="1" u="none" strike="noStrike" kern="0" spc="100" normalizeH="0" baseline="0" noProof="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uLnTx/>
                <a:uFillTx/>
                <a:latin typeface="Arial"/>
                <a:ea typeface="+mj-ea"/>
                <a:cs typeface="Arial"/>
              </a:rPr>
              <a:t>and the Danger of a Negative Attitude</a:t>
            </a:r>
            <a:endParaRPr kumimoji="0" lang="en-US" sz="4500" b="1" i="1" u="none" strike="noStrike" kern="0" spc="100" normalizeH="0" baseline="0" noProof="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uLnTx/>
              <a:uFillTx/>
              <a:latin typeface="Brush Script MT Italic"/>
              <a:ea typeface="+mj-ea"/>
              <a:cs typeface="Brush Script MT Italic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55718" y="709389"/>
            <a:ext cx="8226425" cy="117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US" sz="4000" b="1" u="none" strike="noStrike" kern="0" cap="none" spc="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uLnTx/>
                <a:uFillTx/>
                <a:latin typeface="Copperplate Gothic Bold"/>
                <a:ea typeface="+mj-ea"/>
                <a:cs typeface="Copperplate Gothic Bold"/>
              </a:rPr>
              <a:t>IN SERVING THE LORD</a:t>
            </a:r>
            <a:r>
              <a:rPr kumimoji="0" lang="en-US" sz="3500" b="1" u="none" strike="noStrike" kern="0" cap="none" spc="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uLnTx/>
                <a:uFillTx/>
                <a:latin typeface="Copperplate Gothic Bold"/>
                <a:ea typeface="+mj-ea"/>
                <a:cs typeface="Copperplate Gothic Bold"/>
              </a:rPr>
              <a:t> </a:t>
            </a:r>
            <a:endParaRPr kumimoji="0" lang="en-US" sz="3500" b="1" u="none" strike="noStrike" kern="0" cap="none" spc="0" normalizeH="0" baseline="0" noProof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uLnTx/>
              <a:uFillTx/>
              <a:latin typeface="Copperplate Gothic Bold"/>
              <a:ea typeface="+mj-ea"/>
              <a:cs typeface="Copperplate Gothic Bold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5613" y="2757311"/>
            <a:ext cx="8226425" cy="3680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indent="4763" algn="ctr">
              <a:spcBef>
                <a:spcPts val="2424"/>
              </a:spcBef>
              <a:buClr>
                <a:schemeClr val="tx1"/>
              </a:buClr>
            </a:pPr>
            <a:r>
              <a:rPr lang="en-US" sz="2600" b="1" kern="0" dirty="0" smtClean="0">
                <a:latin typeface="+mn-lt"/>
                <a:ea typeface="+mn-ea"/>
                <a:cs typeface="+mn-cs"/>
              </a:rPr>
              <a:t>The World’s Emphasis on Positive Thinking</a:t>
            </a:r>
          </a:p>
          <a:p>
            <a:pPr lvl="0" indent="4763" algn="ctr">
              <a:spcBef>
                <a:spcPts val="2424"/>
              </a:spcBef>
              <a:buClr>
                <a:schemeClr val="tx1"/>
              </a:buClr>
            </a:pPr>
            <a:r>
              <a:rPr lang="en-US" sz="2600" b="1" kern="0" dirty="0" smtClean="0">
                <a:latin typeface="+mn-lt"/>
                <a:ea typeface="+mn-ea"/>
                <a:cs typeface="+mn-cs"/>
              </a:rPr>
              <a:t>Denominational Approaches to Positive Thinking</a:t>
            </a:r>
          </a:p>
          <a:p>
            <a:pPr lvl="0" indent="4763" algn="ctr">
              <a:spcBef>
                <a:spcPts val="2424"/>
              </a:spcBef>
              <a:buClr>
                <a:schemeClr val="tx1"/>
              </a:buClr>
            </a:pPr>
            <a:r>
              <a:rPr lang="en-US" sz="2600" b="1" kern="0" dirty="0" smtClean="0">
                <a:latin typeface="+mn-lt"/>
                <a:ea typeface="+mn-ea"/>
                <a:cs typeface="+mn-cs"/>
              </a:rPr>
              <a:t>Brethren’s Concerns about “Positive Preaching”</a:t>
            </a:r>
          </a:p>
          <a:p>
            <a:pPr lvl="0" indent="4763" algn="ctr">
              <a:spcBef>
                <a:spcPts val="2424"/>
              </a:spcBef>
              <a:buClr>
                <a:schemeClr val="tx1"/>
              </a:buClr>
            </a:pPr>
            <a:r>
              <a:rPr lang="en-US" sz="2600" b="1" kern="0" dirty="0" smtClean="0">
                <a:latin typeface="+mn-lt"/>
                <a:ea typeface="+mn-ea"/>
                <a:cs typeface="+mn-cs"/>
              </a:rPr>
              <a:t>A Scriptural Attitude Is Positive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4" grpId="0"/>
      <p:bldP spid="8" grpId="0"/>
      <p:bldP spid="9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5613" y="2377369"/>
            <a:ext cx="8226425" cy="406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indent="4763">
              <a:spcBef>
                <a:spcPts val="1224"/>
              </a:spcBef>
              <a:buClr>
                <a:schemeClr val="tx1"/>
              </a:buClr>
            </a:pPr>
            <a:r>
              <a:rPr lang="en-US" sz="5000" b="1" kern="0" dirty="0" smtClean="0">
                <a:latin typeface="Brush Script MT Italic"/>
                <a:ea typeface="+mn-ea"/>
                <a:cs typeface="Brush Script MT Italic"/>
              </a:rPr>
              <a:t>Definitions</a:t>
            </a:r>
          </a:p>
          <a:p>
            <a:pPr lvl="0" indent="4763" algn="ctr">
              <a:spcBef>
                <a:spcPts val="1224"/>
              </a:spcBef>
              <a:buClr>
                <a:schemeClr val="tx1"/>
              </a:buClr>
            </a:pPr>
            <a:r>
              <a:rPr lang="en-US" sz="3000" b="1" i="1" kern="0" dirty="0" smtClean="0">
                <a:latin typeface="+mn-lt"/>
                <a:ea typeface="+mn-ea"/>
                <a:cs typeface="+mn-cs"/>
              </a:rPr>
              <a:t>What is a positive attitude?</a:t>
            </a:r>
            <a:r>
              <a:rPr lang="en-US" sz="3000" b="1" kern="0" dirty="0" smtClean="0">
                <a:latin typeface="+mn-lt"/>
                <a:ea typeface="+mn-ea"/>
                <a:cs typeface="+mn-cs"/>
              </a:rPr>
              <a:t> One that… </a:t>
            </a:r>
          </a:p>
          <a:p>
            <a:pPr marL="347663" lvl="0" indent="-347663" algn="ctr">
              <a:spcBef>
                <a:spcPts val="2424"/>
              </a:spcBef>
              <a:buClr>
                <a:schemeClr val="tx1"/>
              </a:buClr>
              <a:buFont typeface="Arial"/>
              <a:buChar char="•"/>
            </a:pPr>
            <a:r>
              <a:rPr lang="en-US" sz="3000" b="1" kern="0" dirty="0" smtClean="0">
                <a:latin typeface="+mn-lt"/>
                <a:ea typeface="+mn-ea"/>
                <a:cs typeface="+mn-cs"/>
              </a:rPr>
              <a:t>Hopes for the best</a:t>
            </a:r>
          </a:p>
          <a:p>
            <a:pPr marL="347663" lvl="0" indent="-347663" algn="ctr">
              <a:spcBef>
                <a:spcPts val="2424"/>
              </a:spcBef>
              <a:buClr>
                <a:schemeClr val="tx1"/>
              </a:buClr>
              <a:buFont typeface="Arial"/>
              <a:buChar char="•"/>
            </a:pPr>
            <a:r>
              <a:rPr lang="en-US" sz="3000" b="1" kern="0" dirty="0" smtClean="0">
                <a:latin typeface="+mn-lt"/>
                <a:ea typeface="+mn-ea"/>
                <a:cs typeface="+mn-cs"/>
              </a:rPr>
              <a:t>Looks for the best</a:t>
            </a:r>
          </a:p>
          <a:p>
            <a:pPr marL="347663" lvl="0" indent="-347663" algn="ctr">
              <a:spcBef>
                <a:spcPts val="2424"/>
              </a:spcBef>
              <a:buClr>
                <a:schemeClr val="tx1"/>
              </a:buClr>
              <a:buFont typeface="Arial"/>
              <a:buChar char="•"/>
            </a:pPr>
            <a:r>
              <a:rPr lang="en-US" sz="3000" b="1" kern="0" dirty="0" smtClean="0">
                <a:latin typeface="+mn-lt"/>
                <a:ea typeface="+mn-ea"/>
                <a:cs typeface="+mn-cs"/>
              </a:rPr>
              <a:t>Believes the best is possible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355718" y="171227"/>
            <a:ext cx="8226425" cy="1143000"/>
          </a:xfrm>
        </p:spPr>
        <p:txBody>
          <a:bodyPr anchor="t"/>
          <a:lstStyle/>
          <a:p>
            <a:pPr algn="ctr"/>
            <a:r>
              <a:rPr lang="en-US" sz="3500" dirty="0" smtClean="0"/>
              <a:t>The Importance of a Positive Attitude </a:t>
            </a:r>
            <a:endParaRPr lang="en-US" sz="3500" dirty="0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453844" y="558800"/>
            <a:ext cx="8226425" cy="92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US" sz="3000" b="1" i="1" u="none" strike="noStrike" kern="0" spc="100" normalizeH="0" baseline="0" noProof="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uLnTx/>
                <a:uFillTx/>
                <a:latin typeface="Arial"/>
                <a:ea typeface="+mj-ea"/>
                <a:cs typeface="Arial"/>
              </a:rPr>
              <a:t>and the Danger of a Negative Attitude</a:t>
            </a:r>
            <a:endParaRPr kumimoji="0" lang="en-US" sz="4500" b="1" i="1" u="none" strike="noStrike" kern="0" spc="100" normalizeH="0" baseline="0" noProof="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uLnTx/>
              <a:uFillTx/>
              <a:latin typeface="Brush Script MT Italic"/>
              <a:ea typeface="+mj-ea"/>
              <a:cs typeface="Brush Script MT Italic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355718" y="709389"/>
            <a:ext cx="8226425" cy="117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US" sz="4000" b="1" u="none" strike="noStrike" kern="0" cap="none" spc="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uLnTx/>
                <a:uFillTx/>
                <a:latin typeface="Copperplate Gothic Bold"/>
                <a:ea typeface="+mj-ea"/>
                <a:cs typeface="Copperplate Gothic Bold"/>
              </a:rPr>
              <a:t>IN SERVING THE LORD</a:t>
            </a:r>
            <a:r>
              <a:rPr kumimoji="0" lang="en-US" sz="3500" b="1" u="none" strike="noStrike" kern="0" cap="none" spc="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uLnTx/>
                <a:uFillTx/>
                <a:latin typeface="Copperplate Gothic Bold"/>
                <a:ea typeface="+mj-ea"/>
                <a:cs typeface="Copperplate Gothic Bold"/>
              </a:rPr>
              <a:t> </a:t>
            </a:r>
            <a:endParaRPr kumimoji="0" lang="en-US" sz="3500" b="1" u="none" strike="noStrike" kern="0" cap="none" spc="0" normalizeH="0" baseline="0" noProof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uLnTx/>
              <a:uFillTx/>
              <a:latin typeface="Copperplate Gothic Bold"/>
              <a:ea typeface="+mj-ea"/>
              <a:cs typeface="Copperplate Gothic Bold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5613" y="2377369"/>
            <a:ext cx="8226425" cy="406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indent="4763">
              <a:spcBef>
                <a:spcPts val="1224"/>
              </a:spcBef>
              <a:buClr>
                <a:schemeClr val="tx1"/>
              </a:buClr>
            </a:pPr>
            <a:r>
              <a:rPr lang="en-US" sz="5000" b="1" kern="0" dirty="0" smtClean="0">
                <a:latin typeface="Brush Script MT Italic"/>
                <a:ea typeface="+mn-ea"/>
                <a:cs typeface="Brush Script MT Italic"/>
              </a:rPr>
              <a:t>Definitions</a:t>
            </a:r>
          </a:p>
          <a:p>
            <a:pPr lvl="0" indent="4763" algn="ctr">
              <a:spcBef>
                <a:spcPts val="1224"/>
              </a:spcBef>
              <a:buClr>
                <a:schemeClr val="tx1"/>
              </a:buClr>
            </a:pPr>
            <a:r>
              <a:rPr lang="en-US" sz="3000" b="1" i="1" kern="0" dirty="0" smtClean="0">
                <a:latin typeface="+mn-lt"/>
                <a:ea typeface="+mn-ea"/>
                <a:cs typeface="+mn-cs"/>
              </a:rPr>
              <a:t>What is a negative attitude?</a:t>
            </a:r>
            <a:r>
              <a:rPr lang="en-US" sz="3000" b="1" kern="0" dirty="0" smtClean="0">
                <a:latin typeface="+mn-lt"/>
                <a:ea typeface="+mn-ea"/>
                <a:cs typeface="+mn-cs"/>
              </a:rPr>
              <a:t> One that… </a:t>
            </a:r>
          </a:p>
          <a:p>
            <a:pPr marL="347663" lvl="0" indent="-347663" algn="ctr">
              <a:spcBef>
                <a:spcPts val="2424"/>
              </a:spcBef>
              <a:buClr>
                <a:schemeClr val="tx1"/>
              </a:buClr>
              <a:buFont typeface="Arial"/>
              <a:buChar char="•"/>
            </a:pPr>
            <a:r>
              <a:rPr lang="en-US" sz="2500" b="1" kern="0" dirty="0" smtClean="0">
                <a:latin typeface="+mn-lt"/>
                <a:ea typeface="+mn-ea"/>
                <a:cs typeface="+mn-cs"/>
              </a:rPr>
              <a:t>Exaggerates life’s difficulties or shortcomings</a:t>
            </a:r>
          </a:p>
          <a:p>
            <a:pPr marL="347663" lvl="0" indent="-347663" algn="ctr">
              <a:spcBef>
                <a:spcPts val="2424"/>
              </a:spcBef>
              <a:buClr>
                <a:schemeClr val="tx1"/>
              </a:buClr>
              <a:buFont typeface="Arial"/>
              <a:buChar char="•"/>
            </a:pPr>
            <a:r>
              <a:rPr lang="en-US" sz="2500" b="1" kern="0" dirty="0" smtClean="0">
                <a:latin typeface="+mn-lt"/>
                <a:ea typeface="+mn-ea"/>
                <a:cs typeface="+mn-cs"/>
              </a:rPr>
              <a:t>Ignores the good in life or others</a:t>
            </a:r>
          </a:p>
          <a:p>
            <a:pPr marL="347663" lvl="0" indent="-347663" algn="ctr">
              <a:spcBef>
                <a:spcPts val="2424"/>
              </a:spcBef>
              <a:buClr>
                <a:schemeClr val="tx1"/>
              </a:buClr>
              <a:buFont typeface="Arial"/>
              <a:buChar char="•"/>
            </a:pPr>
            <a:r>
              <a:rPr lang="en-US" sz="2500" b="1" kern="0" dirty="0" smtClean="0">
                <a:latin typeface="+mn-lt"/>
                <a:ea typeface="+mn-ea"/>
                <a:cs typeface="+mn-cs"/>
              </a:rPr>
              <a:t>Imagines the worst possible outcome will happen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355718" y="171227"/>
            <a:ext cx="8226425" cy="1143000"/>
          </a:xfrm>
        </p:spPr>
        <p:txBody>
          <a:bodyPr anchor="t"/>
          <a:lstStyle/>
          <a:p>
            <a:pPr algn="ctr"/>
            <a:r>
              <a:rPr lang="en-US" sz="3500" dirty="0" smtClean="0"/>
              <a:t>The Importance of a Positive Attitude </a:t>
            </a:r>
            <a:endParaRPr lang="en-US" sz="3500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453844" y="558800"/>
            <a:ext cx="8226425" cy="92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US" sz="3000" b="1" i="1" u="none" strike="noStrike" kern="0" spc="100" normalizeH="0" baseline="0" noProof="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uLnTx/>
                <a:uFillTx/>
                <a:latin typeface="Arial"/>
                <a:ea typeface="+mj-ea"/>
                <a:cs typeface="Arial"/>
              </a:rPr>
              <a:t>and the Danger of a Negative Attitude</a:t>
            </a:r>
            <a:endParaRPr kumimoji="0" lang="en-US" sz="4500" b="1" i="1" u="none" strike="noStrike" kern="0" spc="100" normalizeH="0" baseline="0" noProof="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uLnTx/>
              <a:uFillTx/>
              <a:latin typeface="Brush Script MT Italic"/>
              <a:ea typeface="+mj-ea"/>
              <a:cs typeface="Brush Script MT Italic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355718" y="709389"/>
            <a:ext cx="8226425" cy="117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US" sz="4000" b="1" u="none" strike="noStrike" kern="0" cap="none" spc="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uLnTx/>
                <a:uFillTx/>
                <a:latin typeface="Copperplate Gothic Bold"/>
                <a:ea typeface="+mj-ea"/>
                <a:cs typeface="Copperplate Gothic Bold"/>
              </a:rPr>
              <a:t>IN SERVING THE LORD</a:t>
            </a:r>
            <a:r>
              <a:rPr kumimoji="0" lang="en-US" sz="3500" b="1" u="none" strike="noStrike" kern="0" cap="none" spc="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uLnTx/>
                <a:uFillTx/>
                <a:latin typeface="Copperplate Gothic Bold"/>
                <a:ea typeface="+mj-ea"/>
                <a:cs typeface="Copperplate Gothic Bold"/>
              </a:rPr>
              <a:t> </a:t>
            </a:r>
            <a:endParaRPr kumimoji="0" lang="en-US" sz="3500" b="1" u="none" strike="noStrike" kern="0" cap="none" spc="0" normalizeH="0" baseline="0" noProof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uLnTx/>
              <a:uFillTx/>
              <a:latin typeface="Copperplate Gothic Bold"/>
              <a:ea typeface="+mj-ea"/>
              <a:cs typeface="Copperplate Gothic Bold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5613" y="2735601"/>
            <a:ext cx="8226425" cy="3702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indent="4763" algn="ctr">
              <a:spcBef>
                <a:spcPts val="3024"/>
              </a:spcBef>
              <a:buClr>
                <a:schemeClr val="tx1"/>
              </a:buClr>
            </a:pPr>
            <a:r>
              <a:rPr lang="en-US" sz="3000" b="1" i="1" kern="0" dirty="0" smtClean="0">
                <a:latin typeface="+mn-lt"/>
                <a:ea typeface="+mn-ea"/>
                <a:cs typeface="+mn-cs"/>
              </a:rPr>
              <a:t>Are there positive and negative people?</a:t>
            </a:r>
          </a:p>
          <a:p>
            <a:pPr lvl="0" indent="4763" algn="ctr">
              <a:spcBef>
                <a:spcPts val="3024"/>
              </a:spcBef>
              <a:buClr>
                <a:schemeClr val="tx1"/>
              </a:buClr>
            </a:pPr>
            <a:r>
              <a:rPr lang="en-US" sz="3000" b="1" kern="0" dirty="0" smtClean="0">
                <a:latin typeface="+mn-lt"/>
                <a:ea typeface="+mn-ea"/>
                <a:cs typeface="+mn-cs"/>
              </a:rPr>
              <a:t>Without a positive attitude in our service to God we will be crippled, ineffective, and doomed to a life of spiritual immaturity and discontentment!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355718" y="171227"/>
            <a:ext cx="8226425" cy="1143000"/>
          </a:xfrm>
        </p:spPr>
        <p:txBody>
          <a:bodyPr anchor="t"/>
          <a:lstStyle/>
          <a:p>
            <a:pPr algn="ctr"/>
            <a:r>
              <a:rPr lang="en-US" sz="3500" dirty="0" smtClean="0"/>
              <a:t>The Importance of a Positive Attitude </a:t>
            </a:r>
            <a:endParaRPr lang="en-US" sz="3500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453844" y="558800"/>
            <a:ext cx="8226425" cy="92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US" sz="3000" b="1" i="1" u="none" strike="noStrike" kern="0" spc="100" normalizeH="0" baseline="0" noProof="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uLnTx/>
                <a:uFillTx/>
                <a:latin typeface="Arial"/>
                <a:ea typeface="+mj-ea"/>
                <a:cs typeface="Arial"/>
              </a:rPr>
              <a:t>and the Danger of a Negative Attitude</a:t>
            </a:r>
            <a:endParaRPr kumimoji="0" lang="en-US" sz="4500" b="1" i="1" u="none" strike="noStrike" kern="0" spc="100" normalizeH="0" baseline="0" noProof="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uLnTx/>
              <a:uFillTx/>
              <a:latin typeface="Brush Script MT Italic"/>
              <a:ea typeface="+mj-ea"/>
              <a:cs typeface="Brush Script MT Italic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355718" y="709389"/>
            <a:ext cx="8226425" cy="117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US" sz="4000" b="1" u="none" strike="noStrike" kern="0" cap="none" spc="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uLnTx/>
                <a:uFillTx/>
                <a:latin typeface="Copperplate Gothic Bold"/>
                <a:ea typeface="+mj-ea"/>
                <a:cs typeface="Copperplate Gothic Bold"/>
              </a:rPr>
              <a:t>IN SERVING THE LORD</a:t>
            </a:r>
            <a:r>
              <a:rPr kumimoji="0" lang="en-US" sz="3500" b="1" u="none" strike="noStrike" kern="0" cap="none" spc="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uLnTx/>
                <a:uFillTx/>
                <a:latin typeface="Copperplate Gothic Bold"/>
                <a:ea typeface="+mj-ea"/>
                <a:cs typeface="Copperplate Gothic Bold"/>
              </a:rPr>
              <a:t> </a:t>
            </a:r>
            <a:endParaRPr kumimoji="0" lang="en-US" sz="3500" b="1" u="none" strike="noStrike" kern="0" cap="none" spc="0" normalizeH="0" baseline="0" noProof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uLnTx/>
              <a:uFillTx/>
              <a:latin typeface="Copperplate Gothic Bold"/>
              <a:ea typeface="+mj-ea"/>
              <a:cs typeface="Copperplate Gothic Bold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5613" y="2431645"/>
            <a:ext cx="8226425" cy="4006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indent="4763">
              <a:spcBef>
                <a:spcPts val="3024"/>
              </a:spcBef>
              <a:buClr>
                <a:schemeClr val="tx1"/>
              </a:buClr>
            </a:pPr>
            <a:r>
              <a:rPr lang="en-US" sz="3800" b="1" kern="0" dirty="0" smtClean="0">
                <a:latin typeface="Brush Script MT Italic"/>
                <a:ea typeface="+mn-ea"/>
                <a:cs typeface="Brush Script MT Italic"/>
              </a:rPr>
              <a:t>Our Attitude Is Important When It Comes to…</a:t>
            </a:r>
          </a:p>
          <a:p>
            <a:pPr marL="519113" lvl="0" indent="-514350">
              <a:spcBef>
                <a:spcPts val="1224"/>
              </a:spcBef>
              <a:buClr>
                <a:schemeClr val="tx1"/>
              </a:buClr>
              <a:buAutoNum type="arabicPeriod"/>
            </a:pPr>
            <a:r>
              <a:rPr lang="en-US" sz="3000" b="1" kern="0" dirty="0" smtClean="0">
                <a:latin typeface="+mn-lt"/>
                <a:ea typeface="+mn-ea"/>
                <a:cs typeface="+mn-cs"/>
              </a:rPr>
              <a:t>Personal Growth (Phil. 3:12-14; 1 Tim. 1:12-14).</a:t>
            </a:r>
          </a:p>
          <a:p>
            <a:pPr marL="976313" lvl="1" indent="-514350">
              <a:spcBef>
                <a:spcPts val="1224"/>
              </a:spcBef>
              <a:buClr>
                <a:schemeClr val="tx1"/>
              </a:buClr>
            </a:pPr>
            <a:r>
              <a:rPr lang="en-US" sz="3000" b="1" kern="0" dirty="0" smtClean="0">
                <a:latin typeface="+mn-lt"/>
                <a:ea typeface="+mn-ea"/>
                <a:cs typeface="+mn-cs"/>
              </a:rPr>
              <a:t>A positive attitude will say…</a:t>
            </a:r>
          </a:p>
          <a:p>
            <a:pPr marL="976313" lvl="1" indent="-514350">
              <a:spcBef>
                <a:spcPts val="1224"/>
              </a:spcBef>
              <a:buClr>
                <a:schemeClr val="tx1"/>
              </a:buClr>
            </a:pPr>
            <a:r>
              <a:rPr lang="en-US" sz="3000" b="1" kern="0" dirty="0" smtClean="0">
                <a:latin typeface="+mn-lt"/>
                <a:ea typeface="+mn-ea"/>
                <a:cs typeface="+mn-cs"/>
              </a:rPr>
              <a:t>•	“I can overcome temptations”</a:t>
            </a:r>
          </a:p>
          <a:p>
            <a:pPr marL="976313" lvl="1" indent="-514350">
              <a:spcBef>
                <a:spcPts val="1224"/>
              </a:spcBef>
              <a:buClr>
                <a:schemeClr val="tx1"/>
              </a:buClr>
            </a:pPr>
            <a:r>
              <a:rPr lang="en-US" sz="3000" b="1" kern="0" dirty="0" smtClean="0">
                <a:latin typeface="+mn-lt"/>
                <a:ea typeface="+mn-ea"/>
                <a:cs typeface="+mn-cs"/>
              </a:rPr>
              <a:t>•	“I can grow in service to Christ”</a:t>
            </a:r>
          </a:p>
          <a:p>
            <a:pPr marL="976313" lvl="1" indent="-514350">
              <a:spcBef>
                <a:spcPts val="1224"/>
              </a:spcBef>
              <a:buClr>
                <a:schemeClr val="tx1"/>
              </a:buClr>
            </a:pPr>
            <a:endParaRPr lang="en-US" sz="3000" b="1" kern="0" dirty="0" smtClean="0">
              <a:latin typeface="+mn-lt"/>
              <a:ea typeface="+mn-ea"/>
              <a:cs typeface="+mn-cs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355718" y="171227"/>
            <a:ext cx="8226425" cy="1143000"/>
          </a:xfrm>
        </p:spPr>
        <p:txBody>
          <a:bodyPr anchor="t"/>
          <a:lstStyle/>
          <a:p>
            <a:pPr algn="ctr"/>
            <a:r>
              <a:rPr lang="en-US" sz="3500" dirty="0" smtClean="0"/>
              <a:t>The Importance of a Positive Attitude </a:t>
            </a:r>
            <a:endParaRPr lang="en-US" sz="3500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453844" y="558800"/>
            <a:ext cx="8226425" cy="92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US" sz="3000" b="1" i="1" u="none" strike="noStrike" kern="0" spc="100" normalizeH="0" baseline="0" noProof="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uLnTx/>
                <a:uFillTx/>
                <a:latin typeface="Arial"/>
                <a:ea typeface="+mj-ea"/>
                <a:cs typeface="Arial"/>
              </a:rPr>
              <a:t>and the Danger of a Negative Attitude</a:t>
            </a:r>
            <a:endParaRPr kumimoji="0" lang="en-US" sz="4500" b="1" i="1" u="none" strike="noStrike" kern="0" spc="100" normalizeH="0" baseline="0" noProof="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uLnTx/>
              <a:uFillTx/>
              <a:latin typeface="Brush Script MT Italic"/>
              <a:ea typeface="+mj-ea"/>
              <a:cs typeface="Brush Script MT Italic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355718" y="709389"/>
            <a:ext cx="8226425" cy="117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US" sz="4000" b="1" u="none" strike="noStrike" kern="0" cap="none" spc="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uLnTx/>
                <a:uFillTx/>
                <a:latin typeface="Copperplate Gothic Bold"/>
                <a:ea typeface="+mj-ea"/>
                <a:cs typeface="Copperplate Gothic Bold"/>
              </a:rPr>
              <a:t>IN SERVING THE LORD</a:t>
            </a:r>
            <a:r>
              <a:rPr kumimoji="0" lang="en-US" sz="3500" b="1" u="none" strike="noStrike" kern="0" cap="none" spc="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uLnTx/>
                <a:uFillTx/>
                <a:latin typeface="Copperplate Gothic Bold"/>
                <a:ea typeface="+mj-ea"/>
                <a:cs typeface="Copperplate Gothic Bold"/>
              </a:rPr>
              <a:t> </a:t>
            </a:r>
            <a:endParaRPr kumimoji="0" lang="en-US" sz="3500" b="1" u="none" strike="noStrike" kern="0" cap="none" spc="0" normalizeH="0" baseline="0" noProof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uLnTx/>
              <a:uFillTx/>
              <a:latin typeface="Copperplate Gothic Bold"/>
              <a:ea typeface="+mj-ea"/>
              <a:cs typeface="Copperplate Gothic Bold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5613" y="2431645"/>
            <a:ext cx="8226425" cy="4006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indent="4763">
              <a:spcBef>
                <a:spcPts val="3024"/>
              </a:spcBef>
              <a:buClr>
                <a:schemeClr val="tx1"/>
              </a:buClr>
            </a:pPr>
            <a:r>
              <a:rPr lang="en-US" sz="3800" b="1" kern="0" dirty="0" smtClean="0">
                <a:latin typeface="Brush Script MT Italic"/>
                <a:ea typeface="+mn-ea"/>
                <a:cs typeface="Brush Script MT Italic"/>
              </a:rPr>
              <a:t>Our Attitude Is Important When It Comes to…</a:t>
            </a:r>
          </a:p>
          <a:p>
            <a:pPr marL="519113" lvl="0" indent="-514350">
              <a:spcBef>
                <a:spcPts val="1224"/>
              </a:spcBef>
              <a:buClr>
                <a:schemeClr val="tx1"/>
              </a:buClr>
              <a:buAutoNum type="arabicPeriod"/>
            </a:pPr>
            <a:r>
              <a:rPr lang="en-US" sz="3000" b="1" kern="0" dirty="0" smtClean="0">
                <a:latin typeface="+mn-lt"/>
                <a:ea typeface="+mn-ea"/>
                <a:cs typeface="+mn-cs"/>
              </a:rPr>
              <a:t>Personal Growth (Phil. 3:12-14; 1 Tim. 1:12-14).</a:t>
            </a:r>
          </a:p>
          <a:p>
            <a:pPr marL="976313" lvl="1" indent="-514350">
              <a:spcBef>
                <a:spcPts val="1224"/>
              </a:spcBef>
              <a:buClr>
                <a:schemeClr val="tx1"/>
              </a:buClr>
            </a:pPr>
            <a:r>
              <a:rPr lang="en-US" sz="3000" b="1" kern="0" dirty="0" smtClean="0">
                <a:latin typeface="+mn-lt"/>
                <a:ea typeface="+mn-ea"/>
                <a:cs typeface="+mn-cs"/>
              </a:rPr>
              <a:t>A negative attitude will say…</a:t>
            </a:r>
          </a:p>
          <a:p>
            <a:pPr marL="976313" lvl="1" indent="-514350">
              <a:spcBef>
                <a:spcPts val="1224"/>
              </a:spcBef>
              <a:buClr>
                <a:schemeClr val="tx1"/>
              </a:buClr>
            </a:pPr>
            <a:r>
              <a:rPr lang="en-US" sz="3000" b="1" kern="0" dirty="0" smtClean="0">
                <a:latin typeface="+mn-lt"/>
                <a:ea typeface="+mn-ea"/>
                <a:cs typeface="+mn-cs"/>
              </a:rPr>
              <a:t>•	“I’ll never be able to resist!”</a:t>
            </a:r>
          </a:p>
          <a:p>
            <a:pPr marL="976313" lvl="1" indent="-514350">
              <a:spcBef>
                <a:spcPts val="1224"/>
              </a:spcBef>
              <a:buClr>
                <a:schemeClr val="tx1"/>
              </a:buClr>
            </a:pPr>
            <a:r>
              <a:rPr lang="en-US" sz="3000" b="1" kern="0" dirty="0" smtClean="0">
                <a:latin typeface="+mn-lt"/>
                <a:ea typeface="+mn-ea"/>
                <a:cs typeface="+mn-cs"/>
              </a:rPr>
              <a:t>•	“I’ll never be like so and so!”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355718" y="171227"/>
            <a:ext cx="8226425" cy="1143000"/>
          </a:xfrm>
        </p:spPr>
        <p:txBody>
          <a:bodyPr anchor="t"/>
          <a:lstStyle/>
          <a:p>
            <a:pPr algn="ctr"/>
            <a:r>
              <a:rPr lang="en-US" sz="3500" dirty="0" smtClean="0"/>
              <a:t>The Importance of a Positive Attitude </a:t>
            </a:r>
            <a:endParaRPr lang="en-US" sz="3500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453844" y="558800"/>
            <a:ext cx="8226425" cy="92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US" sz="3000" b="1" i="1" u="none" strike="noStrike" kern="0" spc="100" normalizeH="0" baseline="0" noProof="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uLnTx/>
                <a:uFillTx/>
                <a:latin typeface="Arial"/>
                <a:ea typeface="+mj-ea"/>
                <a:cs typeface="Arial"/>
              </a:rPr>
              <a:t>and the Danger of a Negative Attitude</a:t>
            </a:r>
            <a:endParaRPr kumimoji="0" lang="en-US" sz="4500" b="1" i="1" u="none" strike="noStrike" kern="0" spc="100" normalizeH="0" baseline="0" noProof="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uLnTx/>
              <a:uFillTx/>
              <a:latin typeface="Brush Script MT Italic"/>
              <a:ea typeface="+mj-ea"/>
              <a:cs typeface="Brush Script MT Italic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355718" y="709389"/>
            <a:ext cx="8226425" cy="117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US" sz="4000" b="1" u="none" strike="noStrike" kern="0" cap="none" spc="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uLnTx/>
                <a:uFillTx/>
                <a:latin typeface="Copperplate Gothic Bold"/>
                <a:ea typeface="+mj-ea"/>
                <a:cs typeface="Copperplate Gothic Bold"/>
              </a:rPr>
              <a:t>IN SERVING THE LORD</a:t>
            </a:r>
            <a:r>
              <a:rPr kumimoji="0" lang="en-US" sz="3500" b="1" u="none" strike="noStrike" kern="0" cap="none" spc="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uLnTx/>
                <a:uFillTx/>
                <a:latin typeface="Copperplate Gothic Bold"/>
                <a:ea typeface="+mj-ea"/>
                <a:cs typeface="Copperplate Gothic Bold"/>
              </a:rPr>
              <a:t> </a:t>
            </a:r>
            <a:endParaRPr kumimoji="0" lang="en-US" sz="3500" b="1" u="none" strike="noStrike" kern="0" cap="none" spc="0" normalizeH="0" baseline="0" noProof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uLnTx/>
              <a:uFillTx/>
              <a:latin typeface="Copperplate Gothic Bold"/>
              <a:ea typeface="+mj-ea"/>
              <a:cs typeface="Copperplate Gothic Bold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bldLvl="2"/>
    </p:bld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RNRSTYLE" val="Indezine_TM2_Text"/>
</p:tagLst>
</file>

<file path=ppt/theme/theme1.xml><?xml version="1.0" encoding="utf-8"?>
<a:theme xmlns:a="http://schemas.openxmlformats.org/drawingml/2006/main" name="ind_0005_slide">
  <a:themeElements>
    <a:clrScheme name="Office Theme 2">
      <a:dk1>
        <a:srgbClr val="000000"/>
      </a:dk1>
      <a:lt1>
        <a:srgbClr val="FFFFFF"/>
      </a:lt1>
      <a:dk2>
        <a:srgbClr val="000066"/>
      </a:dk2>
      <a:lt2>
        <a:srgbClr val="FFFFFF"/>
      </a:lt2>
      <a:accent1>
        <a:srgbClr val="79B8F2"/>
      </a:accent1>
      <a:accent2>
        <a:srgbClr val="CFAAF2"/>
      </a:accent2>
      <a:accent3>
        <a:srgbClr val="AAAAB8"/>
      </a:accent3>
      <a:accent4>
        <a:srgbClr val="DADADA"/>
      </a:accent4>
      <a:accent5>
        <a:srgbClr val="BED8F7"/>
      </a:accent5>
      <a:accent6>
        <a:srgbClr val="BB9ADB"/>
      </a:accent6>
      <a:hlink>
        <a:srgbClr val="9BDED3"/>
      </a:hlink>
      <a:folHlink>
        <a:srgbClr val="BFBFFF"/>
      </a:folHlink>
    </a:clrScheme>
    <a:fontScheme name="Office Them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96A7F2"/>
        </a:accent1>
        <a:accent2>
          <a:srgbClr val="96B6F2"/>
        </a:accent2>
        <a:accent3>
          <a:srgbClr val="AAAAB8"/>
        </a:accent3>
        <a:accent4>
          <a:srgbClr val="DADADA"/>
        </a:accent4>
        <a:accent5>
          <a:srgbClr val="C9D0F7"/>
        </a:accent5>
        <a:accent6>
          <a:srgbClr val="87A5DB"/>
        </a:accent6>
        <a:hlink>
          <a:srgbClr val="B9C2F0"/>
        </a:hlink>
        <a:folHlink>
          <a:srgbClr val="BDCB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79B8F2"/>
        </a:accent1>
        <a:accent2>
          <a:srgbClr val="CFAAF2"/>
        </a:accent2>
        <a:accent3>
          <a:srgbClr val="AAAAB8"/>
        </a:accent3>
        <a:accent4>
          <a:srgbClr val="DADADA"/>
        </a:accent4>
        <a:accent5>
          <a:srgbClr val="BED8F7"/>
        </a:accent5>
        <a:accent6>
          <a:srgbClr val="BB9ADB"/>
        </a:accent6>
        <a:hlink>
          <a:srgbClr val="9BDED3"/>
        </a:hlink>
        <a:folHlink>
          <a:srgbClr val="BFB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E6A050"/>
        </a:accent1>
        <a:accent2>
          <a:srgbClr val="9D9DF2"/>
        </a:accent2>
        <a:accent3>
          <a:srgbClr val="AAAAB8"/>
        </a:accent3>
        <a:accent4>
          <a:srgbClr val="DADADA"/>
        </a:accent4>
        <a:accent5>
          <a:srgbClr val="F0CDB3"/>
        </a:accent5>
        <a:accent6>
          <a:srgbClr val="8E8EDB"/>
        </a:accent6>
        <a:hlink>
          <a:srgbClr val="E6DF7E"/>
        </a:hlink>
        <a:folHlink>
          <a:srgbClr val="F7C2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DEAF2C"/>
        </a:accent1>
        <a:accent2>
          <a:srgbClr val="72CC5C"/>
        </a:accent2>
        <a:accent3>
          <a:srgbClr val="AAAAB8"/>
        </a:accent3>
        <a:accent4>
          <a:srgbClr val="DADADA"/>
        </a:accent4>
        <a:accent5>
          <a:srgbClr val="ECD4AC"/>
        </a:accent5>
        <a:accent6>
          <a:srgbClr val="67B953"/>
        </a:accent6>
        <a:hlink>
          <a:srgbClr val="F7C6CB"/>
        </a:hlink>
        <a:folHlink>
          <a:srgbClr val="BFB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6A7F2"/>
        </a:accent1>
        <a:accent2>
          <a:srgbClr val="96B6F2"/>
        </a:accent2>
        <a:accent3>
          <a:srgbClr val="FFFFFF"/>
        </a:accent3>
        <a:accent4>
          <a:srgbClr val="000000"/>
        </a:accent4>
        <a:accent5>
          <a:srgbClr val="C9D0F7"/>
        </a:accent5>
        <a:accent6>
          <a:srgbClr val="87A5DB"/>
        </a:accent6>
        <a:hlink>
          <a:srgbClr val="B9C2F0"/>
        </a:hlink>
        <a:folHlink>
          <a:srgbClr val="BDC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79B8F2"/>
        </a:accent1>
        <a:accent2>
          <a:srgbClr val="CFAAF2"/>
        </a:accent2>
        <a:accent3>
          <a:srgbClr val="FFFFFF"/>
        </a:accent3>
        <a:accent4>
          <a:srgbClr val="000000"/>
        </a:accent4>
        <a:accent5>
          <a:srgbClr val="BED8F7"/>
        </a:accent5>
        <a:accent6>
          <a:srgbClr val="BB9ADB"/>
        </a:accent6>
        <a:hlink>
          <a:srgbClr val="9BDED3"/>
        </a:hlink>
        <a:folHlink>
          <a:srgbClr val="BFB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6A050"/>
        </a:accent1>
        <a:accent2>
          <a:srgbClr val="9D9DF2"/>
        </a:accent2>
        <a:accent3>
          <a:srgbClr val="FFFFFF"/>
        </a:accent3>
        <a:accent4>
          <a:srgbClr val="000000"/>
        </a:accent4>
        <a:accent5>
          <a:srgbClr val="F0CDB3"/>
        </a:accent5>
        <a:accent6>
          <a:srgbClr val="8E8EDB"/>
        </a:accent6>
        <a:hlink>
          <a:srgbClr val="E6DF7E"/>
        </a:hlink>
        <a:folHlink>
          <a:srgbClr val="F7C2A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DEAF2C"/>
        </a:accent1>
        <a:accent2>
          <a:srgbClr val="72CC5C"/>
        </a:accent2>
        <a:accent3>
          <a:srgbClr val="FFFFFF"/>
        </a:accent3>
        <a:accent4>
          <a:srgbClr val="000000"/>
        </a:accent4>
        <a:accent5>
          <a:srgbClr val="ECD4AC"/>
        </a:accent5>
        <a:accent6>
          <a:srgbClr val="67B953"/>
        </a:accent6>
        <a:hlink>
          <a:srgbClr val="F7C6CB"/>
        </a:hlink>
        <a:folHlink>
          <a:srgbClr val="BFB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FFFF"/>
      </a:lt1>
      <a:dk2>
        <a:srgbClr val="000066"/>
      </a:dk2>
      <a:lt2>
        <a:srgbClr val="FFFFFF"/>
      </a:lt2>
      <a:accent1>
        <a:srgbClr val="79B8F2"/>
      </a:accent1>
      <a:accent2>
        <a:srgbClr val="CFAAF2"/>
      </a:accent2>
      <a:accent3>
        <a:srgbClr val="AAAAB8"/>
      </a:accent3>
      <a:accent4>
        <a:srgbClr val="DADADA"/>
      </a:accent4>
      <a:accent5>
        <a:srgbClr val="BED8F7"/>
      </a:accent5>
      <a:accent6>
        <a:srgbClr val="BB9ADB"/>
      </a:accent6>
      <a:hlink>
        <a:srgbClr val="9BDED3"/>
      </a:hlink>
      <a:folHlink>
        <a:srgbClr val="BFBFFF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96A7F2"/>
        </a:accent1>
        <a:accent2>
          <a:srgbClr val="96B6F2"/>
        </a:accent2>
        <a:accent3>
          <a:srgbClr val="AAAAB8"/>
        </a:accent3>
        <a:accent4>
          <a:srgbClr val="DADADA"/>
        </a:accent4>
        <a:accent5>
          <a:srgbClr val="C9D0F7"/>
        </a:accent5>
        <a:accent6>
          <a:srgbClr val="87A5DB"/>
        </a:accent6>
        <a:hlink>
          <a:srgbClr val="B9C2F0"/>
        </a:hlink>
        <a:folHlink>
          <a:srgbClr val="BDCB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79B8F2"/>
        </a:accent1>
        <a:accent2>
          <a:srgbClr val="CFAAF2"/>
        </a:accent2>
        <a:accent3>
          <a:srgbClr val="AAAAB8"/>
        </a:accent3>
        <a:accent4>
          <a:srgbClr val="DADADA"/>
        </a:accent4>
        <a:accent5>
          <a:srgbClr val="BED8F7"/>
        </a:accent5>
        <a:accent6>
          <a:srgbClr val="BB9ADB"/>
        </a:accent6>
        <a:hlink>
          <a:srgbClr val="9BDED3"/>
        </a:hlink>
        <a:folHlink>
          <a:srgbClr val="BFB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E6A050"/>
        </a:accent1>
        <a:accent2>
          <a:srgbClr val="9D9DF2"/>
        </a:accent2>
        <a:accent3>
          <a:srgbClr val="AAAAB8"/>
        </a:accent3>
        <a:accent4>
          <a:srgbClr val="DADADA"/>
        </a:accent4>
        <a:accent5>
          <a:srgbClr val="F0CDB3"/>
        </a:accent5>
        <a:accent6>
          <a:srgbClr val="8E8EDB"/>
        </a:accent6>
        <a:hlink>
          <a:srgbClr val="E6DF7E"/>
        </a:hlink>
        <a:folHlink>
          <a:srgbClr val="F7C2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DEAF2C"/>
        </a:accent1>
        <a:accent2>
          <a:srgbClr val="72CC5C"/>
        </a:accent2>
        <a:accent3>
          <a:srgbClr val="AAAAB8"/>
        </a:accent3>
        <a:accent4>
          <a:srgbClr val="DADADA"/>
        </a:accent4>
        <a:accent5>
          <a:srgbClr val="ECD4AC"/>
        </a:accent5>
        <a:accent6>
          <a:srgbClr val="67B953"/>
        </a:accent6>
        <a:hlink>
          <a:srgbClr val="F7C6CB"/>
        </a:hlink>
        <a:folHlink>
          <a:srgbClr val="BFB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6A7F2"/>
        </a:accent1>
        <a:accent2>
          <a:srgbClr val="96B6F2"/>
        </a:accent2>
        <a:accent3>
          <a:srgbClr val="FFFFFF"/>
        </a:accent3>
        <a:accent4>
          <a:srgbClr val="000000"/>
        </a:accent4>
        <a:accent5>
          <a:srgbClr val="C9D0F7"/>
        </a:accent5>
        <a:accent6>
          <a:srgbClr val="87A5DB"/>
        </a:accent6>
        <a:hlink>
          <a:srgbClr val="B9C2F0"/>
        </a:hlink>
        <a:folHlink>
          <a:srgbClr val="BDC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79B8F2"/>
        </a:accent1>
        <a:accent2>
          <a:srgbClr val="CFAAF2"/>
        </a:accent2>
        <a:accent3>
          <a:srgbClr val="FFFFFF"/>
        </a:accent3>
        <a:accent4>
          <a:srgbClr val="000000"/>
        </a:accent4>
        <a:accent5>
          <a:srgbClr val="BED8F7"/>
        </a:accent5>
        <a:accent6>
          <a:srgbClr val="BB9ADB"/>
        </a:accent6>
        <a:hlink>
          <a:srgbClr val="9BDED3"/>
        </a:hlink>
        <a:folHlink>
          <a:srgbClr val="BFB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6A050"/>
        </a:accent1>
        <a:accent2>
          <a:srgbClr val="9D9DF2"/>
        </a:accent2>
        <a:accent3>
          <a:srgbClr val="FFFFFF"/>
        </a:accent3>
        <a:accent4>
          <a:srgbClr val="000000"/>
        </a:accent4>
        <a:accent5>
          <a:srgbClr val="F0CDB3"/>
        </a:accent5>
        <a:accent6>
          <a:srgbClr val="8E8EDB"/>
        </a:accent6>
        <a:hlink>
          <a:srgbClr val="E6DF7E"/>
        </a:hlink>
        <a:folHlink>
          <a:srgbClr val="F7C2A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DEAF2C"/>
        </a:accent1>
        <a:accent2>
          <a:srgbClr val="72CC5C"/>
        </a:accent2>
        <a:accent3>
          <a:srgbClr val="FFFFFF"/>
        </a:accent3>
        <a:accent4>
          <a:srgbClr val="000000"/>
        </a:accent4>
        <a:accent5>
          <a:srgbClr val="ECD4AC"/>
        </a:accent5>
        <a:accent6>
          <a:srgbClr val="67B953"/>
        </a:accent6>
        <a:hlink>
          <a:srgbClr val="F7C6CB"/>
        </a:hlink>
        <a:folHlink>
          <a:srgbClr val="BFB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ind_0005_slide.pot</Template>
  <TotalTime>234</TotalTime>
  <Words>1259</Words>
  <Application>Microsoft Macintosh PowerPoint</Application>
  <PresentationFormat>On-screen Show (4:3)</PresentationFormat>
  <Paragraphs>153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Copperplate Gothic Bold</vt:lpstr>
      <vt:lpstr>ind_0005_slide</vt:lpstr>
      <vt:lpstr>1_Default Design</vt:lpstr>
      <vt:lpstr>Proverbs 15:13</vt:lpstr>
      <vt:lpstr>Proverbs 17:22</vt:lpstr>
      <vt:lpstr>Proverbs 15:15</vt:lpstr>
      <vt:lpstr>The Importance of a Positive Attitude </vt:lpstr>
      <vt:lpstr>The Importance of a Positive Attitude </vt:lpstr>
      <vt:lpstr>The Importance of a Positive Attitude </vt:lpstr>
      <vt:lpstr>The Importance of a Positive Attitude </vt:lpstr>
      <vt:lpstr>The Importance of a Positive Attitude </vt:lpstr>
      <vt:lpstr>The Importance of a Positive Attitude </vt:lpstr>
      <vt:lpstr>The Importance of a Positive Attitude </vt:lpstr>
      <vt:lpstr>The Importance of a Positive Attitude </vt:lpstr>
      <vt:lpstr>The Importance of a Positive Attitude </vt:lpstr>
      <vt:lpstr>The Importance of a Positive Attitude </vt:lpstr>
      <vt:lpstr>The Importance of a Positive Attitude </vt:lpstr>
      <vt:lpstr>The Importance of a Positive Attitude </vt:lpstr>
      <vt:lpstr>The Importance of a Positive Attitude </vt:lpstr>
      <vt:lpstr>The Importance of a Positive Attitude </vt:lpstr>
      <vt:lpstr>The Importance of a Positive Attitude </vt:lpstr>
      <vt:lpstr>The Importance of a Positive Attitude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Kyle Pope</dc:creator>
  <cp:lastModifiedBy>Kyle Pope</cp:lastModifiedBy>
  <cp:revision>20</cp:revision>
  <dcterms:created xsi:type="dcterms:W3CDTF">2019-09-03T15:21:05Z</dcterms:created>
  <dcterms:modified xsi:type="dcterms:W3CDTF">2019-09-03T15:21:58Z</dcterms:modified>
</cp:coreProperties>
</file>