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18" r:id="rId1"/>
  </p:sldMasterIdLst>
  <p:notesMasterIdLst>
    <p:notesMasterId r:id="rId8"/>
  </p:notesMasterIdLst>
  <p:sldIdLst>
    <p:sldId id="257" r:id="rId2"/>
    <p:sldId id="259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84E7AE-8B3F-7A4E-83A5-9AE856FC896D}" type="datetimeFigureOut">
              <a:rPr lang="en-US" smtClean="0"/>
              <a:pPr/>
              <a:t>8/23/19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16B0B7-9A4D-BA4A-BA40-01032680BDC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6B0B7-9A4D-BA4A-BA40-01032680BDC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7"/>
          <p:cNvGrpSpPr/>
          <p:nvPr/>
        </p:nvGrpSpPr>
        <p:grpSpPr>
          <a:xfrm>
            <a:off x="486873" y="411480"/>
            <a:ext cx="8170255" cy="6035040"/>
            <a:chOff x="486873" y="411480"/>
            <a:chExt cx="8170255" cy="6035040"/>
          </a:xfrm>
        </p:grpSpPr>
        <p:pic>
          <p:nvPicPr>
            <p:cNvPr id="12" name="Picture 11" descr="PaperPanel-Title.jpg"/>
            <p:cNvPicPr>
              <a:picLocks noChangeAspect="1"/>
            </p:cNvPicPr>
            <p:nvPr/>
          </p:nvPicPr>
          <p:blipFill>
            <a:blip r:embed="rId2"/>
            <a:srcRect r="2128"/>
            <a:stretch>
              <a:fillRect/>
            </a:stretch>
          </p:blipFill>
          <p:spPr>
            <a:xfrm>
              <a:off x="486873" y="411480"/>
              <a:ext cx="8170255" cy="6035040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E1728107-6031-EB45-A5A3-91EF737A6DE4}" type="datetimeFigureOut">
              <a:rPr lang="en-US" smtClean="0"/>
              <a:pPr/>
              <a:t>8/23/19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1" name="Picture 20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3" name="Rectangle 22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28107-6031-EB45-A5A3-91EF737A6DE4}" type="datetimeFigureOut">
              <a:rPr lang="en-US" smtClean="0"/>
              <a:pPr/>
              <a:t>8/23/19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FCFA7-A5CB-AD4F-B850-638B06DA44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5" name="Rectangle 2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36" name="Picture 35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8" name="Rectangle 37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5" name="Rectangle 34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28107-6031-EB45-A5A3-91EF737A6DE4}" type="datetimeFigureOut">
              <a:rPr lang="en-US" smtClean="0"/>
              <a:pPr/>
              <a:t>8/23/19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FCFA7-A5CB-AD4F-B850-638B06DA4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36" name="Picture 35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38" name="Rectangle 37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30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28107-6031-EB45-A5A3-91EF737A6DE4}" type="datetimeFigureOut">
              <a:rPr lang="en-US" smtClean="0"/>
              <a:pPr/>
              <a:t>8/23/19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FCFA7-A5CB-AD4F-B850-638B06DA44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28107-6031-EB45-A5A3-91EF737A6DE4}" type="datetimeFigureOut">
              <a:rPr lang="en-US" smtClean="0"/>
              <a:pPr/>
              <a:t>8/23/19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FCFA7-A5CB-AD4F-B850-638B06DA4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28107-6031-EB45-A5A3-91EF737A6DE4}" type="datetimeFigureOut">
              <a:rPr lang="en-US" smtClean="0"/>
              <a:pPr/>
              <a:t>8/23/19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FCFA7-A5CB-AD4F-B850-638B06DA44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6" name="Rectangle 25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Rectangle 17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7" name="Picture 16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28107-6031-EB45-A5A3-91EF737A6DE4}" type="datetimeFigureOut">
              <a:rPr lang="en-US" smtClean="0"/>
              <a:pPr/>
              <a:t>8/23/19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FCFA7-A5CB-AD4F-B850-638B06DA4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aperPanel-Title.jpg"/>
          <p:cNvPicPr>
            <a:picLocks noChangeAspect="1"/>
          </p:cNvPicPr>
          <p:nvPr/>
        </p:nvPicPr>
        <p:blipFill>
          <a:blip r:embed="rId2"/>
          <a:srcRect r="2128"/>
          <a:stretch>
            <a:fillRect/>
          </a:stretch>
        </p:blipFill>
        <p:spPr>
          <a:xfrm>
            <a:off x="486873" y="411480"/>
            <a:ext cx="8170255" cy="6035040"/>
          </a:xfrm>
          <a:prstGeom prst="rect">
            <a:avLst/>
          </a:prstGeom>
          <a:noFill/>
          <a:ln w="12700">
            <a:noFill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  <a:scene3d>
            <a:camera prst="perspectiveFront" fov="4800000"/>
            <a:lightRig rig="threePt" dir="t"/>
          </a:scene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E1728107-6031-EB45-A5A3-91EF737A6DE4}" type="datetimeFigureOut">
              <a:rPr lang="en-US" smtClean="0"/>
              <a:pPr/>
              <a:t>8/23/19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grpSp>
        <p:nvGrpSpPr>
          <p:cNvPr id="6" name="Group 11"/>
          <p:cNvGrpSpPr/>
          <p:nvPr/>
        </p:nvGrpSpPr>
        <p:grpSpPr>
          <a:xfrm>
            <a:off x="562842" y="475488"/>
            <a:ext cx="7982713" cy="5888736"/>
            <a:chOff x="562842" y="475488"/>
            <a:chExt cx="7982713" cy="5888736"/>
          </a:xfrm>
        </p:grpSpPr>
        <p:sp>
          <p:nvSpPr>
            <p:cNvPr id="8" name="Rectangle 7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62842" y="3427528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5" name="Picture 2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28107-6031-EB45-A5A3-91EF737A6DE4}" type="datetimeFigureOut">
              <a:rPr lang="en-US" smtClean="0"/>
              <a:pPr/>
              <a:t>8/23/19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FCFA7-A5CB-AD4F-B850-638B06DA4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5" name="Picture 1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7" name="Rectangle 1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9" name="Rectangle 18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28107-6031-EB45-A5A3-91EF737A6DE4}" type="datetimeFigureOut">
              <a:rPr lang="en-US" smtClean="0"/>
              <a:pPr/>
              <a:t>8/23/19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FCFA7-A5CB-AD4F-B850-638B06DA4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8" name="Picture 17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11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0" name="Rectangle 19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2" name="Rectangle 21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28107-6031-EB45-A5A3-91EF737A6DE4}" type="datetimeFigureOut">
              <a:rPr lang="en-US" smtClean="0"/>
              <a:pPr/>
              <a:t>8/23/19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FCFA7-A5CB-AD4F-B850-638B06DA446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0" name="Picture 19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7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2" name="Rectangle 21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4" name="Rectangle 23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28107-6031-EB45-A5A3-91EF737A6DE4}" type="datetimeFigureOut">
              <a:rPr lang="en-US" smtClean="0"/>
              <a:pPr/>
              <a:t>8/23/19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FCFA7-A5CB-AD4F-B850-638B06DA4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9" name="Picture 18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6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1" name="Rectangle 20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28107-6031-EB45-A5A3-91EF737A6DE4}" type="datetimeFigureOut">
              <a:rPr lang="en-US" smtClean="0"/>
              <a:pPr/>
              <a:t>8/23/19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FCFA7-A5CB-AD4F-B850-638B06DA4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8" name="Picture 27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0" name="Rectangle 2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28107-6031-EB45-A5A3-91EF737A6DE4}" type="datetimeFigureOut">
              <a:rPr lang="en-US" smtClean="0"/>
              <a:pPr/>
              <a:t>8/23/19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E1728107-6031-EB45-A5A3-91EF737A6DE4}" type="datetimeFigureOut">
              <a:rPr lang="en-US" smtClean="0"/>
              <a:pPr/>
              <a:t>8/23/19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465FCFA7-A5CB-AD4F-B850-638B06DA4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mbria"/>
                <a:cs typeface="Cambria"/>
              </a:rPr>
              <a:t>James 1:21-25</a:t>
            </a:r>
            <a:endParaRPr lang="en-US" b="1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>
                <a:latin typeface="Cambria"/>
                <a:cs typeface="Cambria"/>
              </a:rPr>
              <a:t>“Therefore lay aside all filthiness and overflow of wickedness, and receive with meekness the implanted word, which is able to save your souls.</a:t>
            </a:r>
            <a:r>
              <a:rPr lang="en-US" sz="3000" dirty="0">
                <a:latin typeface="Cambria"/>
                <a:cs typeface="Cambria"/>
              </a:rPr>
              <a:t> </a:t>
            </a:r>
            <a:r>
              <a:rPr lang="en-US" sz="3000" dirty="0" smtClean="0">
                <a:latin typeface="Cambria"/>
                <a:cs typeface="Cambria"/>
              </a:rPr>
              <a:t>But be doers of the word, and not hearers only, deceiving yourselves.</a:t>
            </a:r>
            <a:r>
              <a:rPr lang="en-US" sz="3000" dirty="0">
                <a:latin typeface="Cambria"/>
                <a:cs typeface="Cambria"/>
              </a:rPr>
              <a:t> </a:t>
            </a:r>
            <a:r>
              <a:rPr lang="en-US" sz="3000" dirty="0" smtClean="0">
                <a:latin typeface="Cambria"/>
                <a:cs typeface="Cambria"/>
              </a:rPr>
              <a:t>For if anyone is a hearer of the word and not a doer, he is like a man observing his natural face in a mirror…”</a:t>
            </a:r>
            <a:endParaRPr lang="en-US" sz="3000" dirty="0">
              <a:latin typeface="Cambria"/>
              <a:cs typeface="Cambria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mbria"/>
                <a:cs typeface="Cambria"/>
              </a:rPr>
              <a:t>James 1:21-25</a:t>
            </a:r>
            <a:endParaRPr lang="en-US" b="1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>
                <a:latin typeface="Cambria"/>
                <a:cs typeface="Cambria"/>
              </a:rPr>
              <a:t>“…for he observes himself, goes away, and immediately forgets what kind of man he was.</a:t>
            </a:r>
            <a:r>
              <a:rPr lang="en-US" sz="3000" dirty="0">
                <a:latin typeface="Cambria"/>
                <a:cs typeface="Cambria"/>
              </a:rPr>
              <a:t> </a:t>
            </a:r>
            <a:r>
              <a:rPr lang="en-US" sz="3000" dirty="0" smtClean="0">
                <a:latin typeface="Cambria"/>
                <a:cs typeface="Cambria"/>
              </a:rPr>
              <a:t>But he who looks into the perfect law of liberty and continues in it, and is not a forgetful hearer but a doer of the work, this one will be blessed in what he does” (NKJV).</a:t>
            </a:r>
            <a:endParaRPr lang="en-US" sz="3000" dirty="0">
              <a:latin typeface="Cambria"/>
              <a:cs typeface="Cambria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mbria"/>
                <a:cs typeface="Cambria"/>
              </a:rPr>
              <a:t>“Be Doers of the Word”</a:t>
            </a:r>
            <a:endParaRPr lang="en-US" b="1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2667"/>
          </a:xfrm>
        </p:spPr>
        <p:txBody>
          <a:bodyPr>
            <a:noAutofit/>
          </a:bodyPr>
          <a:lstStyle/>
          <a:p>
            <a:pPr algn="ctr">
              <a:spcAft>
                <a:spcPts val="600"/>
              </a:spcAft>
              <a:buNone/>
            </a:pPr>
            <a:r>
              <a:rPr lang="en-US" sz="3200" b="1" dirty="0" smtClean="0">
                <a:latin typeface="Cambria"/>
                <a:cs typeface="Cambria"/>
              </a:rPr>
              <a:t>A danger in  any system that looks to a document as its standard continued adherence to that standard </a:t>
            </a:r>
            <a:r>
              <a:rPr lang="en-US" sz="3200" dirty="0" smtClean="0">
                <a:latin typeface="Cambria"/>
                <a:cs typeface="Cambria"/>
              </a:rPr>
              <a:t>  </a:t>
            </a:r>
          </a:p>
          <a:p>
            <a:pPr algn="ctr">
              <a:spcAft>
                <a:spcPts val="600"/>
              </a:spcAft>
              <a:buNone/>
            </a:pPr>
            <a:r>
              <a:rPr lang="en-US" sz="3200" i="1" dirty="0" smtClean="0">
                <a:latin typeface="Cambria"/>
                <a:cs typeface="Cambria"/>
              </a:rPr>
              <a:t>Constitutional </a:t>
            </a:r>
            <a:r>
              <a:rPr lang="en-US" sz="3200" dirty="0" smtClean="0">
                <a:latin typeface="Cambria"/>
                <a:cs typeface="Cambria"/>
              </a:rPr>
              <a:t>vs. </a:t>
            </a:r>
            <a:r>
              <a:rPr lang="en-US" sz="3200" i="1" dirty="0" smtClean="0">
                <a:latin typeface="Cambria"/>
                <a:cs typeface="Cambria"/>
              </a:rPr>
              <a:t>Unconstitutional </a:t>
            </a:r>
            <a:r>
              <a:rPr lang="en-US" sz="3200" dirty="0" smtClean="0">
                <a:latin typeface="Cambria"/>
                <a:cs typeface="Cambria"/>
              </a:rPr>
              <a:t>actions in constitutional government</a:t>
            </a:r>
            <a:endParaRPr lang="en-US" sz="3200" i="1" dirty="0" smtClean="0">
              <a:latin typeface="Cambria"/>
              <a:cs typeface="Cambria"/>
            </a:endParaRPr>
          </a:p>
          <a:p>
            <a:pPr algn="ctr">
              <a:spcAft>
                <a:spcPts val="600"/>
              </a:spcAft>
              <a:buNone/>
            </a:pPr>
            <a:r>
              <a:rPr lang="en-US" sz="3200" i="1" dirty="0" smtClean="0">
                <a:latin typeface="Cambria"/>
                <a:cs typeface="Cambria"/>
              </a:rPr>
              <a:t>Charter </a:t>
            </a:r>
            <a:r>
              <a:rPr lang="en-US" sz="3200" dirty="0" smtClean="0">
                <a:latin typeface="Cambria"/>
                <a:cs typeface="Cambria"/>
              </a:rPr>
              <a:t>or </a:t>
            </a:r>
            <a:r>
              <a:rPr lang="en-US" sz="3200" i="1" dirty="0" smtClean="0">
                <a:latin typeface="Cambria"/>
                <a:cs typeface="Cambria"/>
              </a:rPr>
              <a:t>Bylaws </a:t>
            </a:r>
            <a:r>
              <a:rPr lang="en-US" sz="3200" dirty="0" smtClean="0">
                <a:latin typeface="Cambria"/>
                <a:cs typeface="Cambria"/>
              </a:rPr>
              <a:t>of a charitable organization</a:t>
            </a:r>
          </a:p>
          <a:p>
            <a:pPr algn="ctr">
              <a:spcAft>
                <a:spcPts val="600"/>
              </a:spcAft>
              <a:buNone/>
            </a:pPr>
            <a:r>
              <a:rPr lang="en-US" sz="3200" b="1" dirty="0" smtClean="0">
                <a:latin typeface="Cambria"/>
                <a:cs typeface="Cambria"/>
              </a:rPr>
              <a:t>Romans 2:12-16, 17-24</a:t>
            </a:r>
            <a:endParaRPr lang="en-US" sz="3200" b="1" dirty="0">
              <a:latin typeface="Cambria"/>
              <a:cs typeface="Cambria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mbria"/>
                <a:cs typeface="Cambria"/>
              </a:rPr>
              <a:t>“Be Doers of the Word”</a:t>
            </a:r>
            <a:endParaRPr lang="en-US" b="1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2667"/>
          </a:xfrm>
        </p:spPr>
        <p:txBody>
          <a:bodyPr>
            <a:normAutofit/>
          </a:bodyPr>
          <a:lstStyle/>
          <a:p>
            <a:pPr algn="ctr">
              <a:spcAft>
                <a:spcPts val="1200"/>
              </a:spcAft>
              <a:buNone/>
            </a:pPr>
            <a:r>
              <a:rPr lang="en-US" sz="3500" b="1" i="1" dirty="0" smtClean="0">
                <a:latin typeface="Cambria"/>
                <a:cs typeface="Cambria"/>
              </a:rPr>
              <a:t>Why Is This a Danger?</a:t>
            </a:r>
          </a:p>
          <a:p>
            <a:pPr algn="ctr">
              <a:spcAft>
                <a:spcPts val="600"/>
              </a:spcAft>
              <a:buNone/>
            </a:pPr>
            <a:r>
              <a:rPr lang="en-US" sz="4000" b="1" dirty="0" smtClean="0">
                <a:latin typeface="Cambria"/>
                <a:cs typeface="Cambria"/>
              </a:rPr>
              <a:t>We forget</a:t>
            </a:r>
            <a:r>
              <a:rPr lang="en-US" sz="4000" dirty="0" smtClean="0">
                <a:latin typeface="Cambria"/>
                <a:cs typeface="Cambria"/>
              </a:rPr>
              <a:t> (Jas. 1:24, 25)</a:t>
            </a:r>
          </a:p>
          <a:p>
            <a:pPr algn="ctr">
              <a:spcAft>
                <a:spcPts val="600"/>
              </a:spcAft>
              <a:buNone/>
            </a:pPr>
            <a:r>
              <a:rPr lang="en-US" sz="2800" dirty="0" smtClean="0">
                <a:latin typeface="Cambria"/>
                <a:cs typeface="Cambria"/>
              </a:rPr>
              <a:t>• That’s one reason we need to study together (1 Cor. 4:17; 2 Pet. 1:12-15)</a:t>
            </a:r>
          </a:p>
          <a:p>
            <a:pPr algn="ctr">
              <a:spcAft>
                <a:spcPts val="600"/>
              </a:spcAft>
              <a:buNone/>
            </a:pPr>
            <a:r>
              <a:rPr lang="en-US" sz="4000" b="1" dirty="0" smtClean="0">
                <a:latin typeface="Cambria"/>
                <a:cs typeface="Cambria"/>
              </a:rPr>
              <a:t>We get distracted</a:t>
            </a:r>
            <a:r>
              <a:rPr lang="en-US" sz="4000" dirty="0" smtClean="0">
                <a:latin typeface="Cambria"/>
                <a:cs typeface="Cambria"/>
              </a:rPr>
              <a:t> (Luke 10:38-42)</a:t>
            </a:r>
          </a:p>
          <a:p>
            <a:pPr algn="ctr">
              <a:spcAft>
                <a:spcPts val="600"/>
              </a:spcAft>
              <a:buNone/>
            </a:pPr>
            <a:r>
              <a:rPr lang="en-US" sz="2800" dirty="0" smtClean="0">
                <a:latin typeface="Cambria"/>
                <a:cs typeface="Cambria"/>
              </a:rPr>
              <a:t>• We must stay focused (Heb. 12:1-2).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“Be Doers of the Word”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2667"/>
          </a:xfrm>
        </p:spPr>
        <p:txBody>
          <a:bodyPr>
            <a:normAutofit/>
          </a:bodyPr>
          <a:lstStyle/>
          <a:p>
            <a:pPr algn="ctr">
              <a:spcAft>
                <a:spcPts val="1200"/>
              </a:spcAft>
              <a:buNone/>
            </a:pPr>
            <a:r>
              <a:rPr lang="en-US" sz="3500" b="1" i="1" dirty="0" smtClean="0">
                <a:latin typeface="Cambria"/>
                <a:cs typeface="Cambria"/>
              </a:rPr>
              <a:t>Why Is This a Danger?</a:t>
            </a:r>
          </a:p>
          <a:p>
            <a:pPr algn="ctr">
              <a:spcAft>
                <a:spcPts val="600"/>
              </a:spcAft>
              <a:buNone/>
            </a:pPr>
            <a:r>
              <a:rPr lang="en-US" sz="4000" b="1" dirty="0" smtClean="0">
                <a:latin typeface="Cambria"/>
                <a:cs typeface="Cambria"/>
              </a:rPr>
              <a:t>We fall to temptation</a:t>
            </a:r>
            <a:r>
              <a:rPr lang="en-US" sz="4000" dirty="0" smtClean="0">
                <a:latin typeface="Cambria"/>
                <a:cs typeface="Cambria"/>
              </a:rPr>
              <a:t> (Luke 8:13)</a:t>
            </a:r>
          </a:p>
          <a:p>
            <a:pPr algn="ctr">
              <a:spcAft>
                <a:spcPts val="600"/>
              </a:spcAft>
              <a:buNone/>
            </a:pPr>
            <a:r>
              <a:rPr lang="en-US" sz="2800" dirty="0" smtClean="0">
                <a:latin typeface="Cambria"/>
                <a:cs typeface="Cambria"/>
              </a:rPr>
              <a:t>• God’s word in the heart guards against temptation (Ps. 119:11)</a:t>
            </a:r>
          </a:p>
          <a:p>
            <a:pPr algn="ctr">
              <a:spcAft>
                <a:spcPts val="600"/>
              </a:spcAft>
              <a:buNone/>
            </a:pPr>
            <a:r>
              <a:rPr lang="en-US" sz="4000" b="1" dirty="0" smtClean="0">
                <a:latin typeface="Cambria"/>
                <a:cs typeface="Cambria"/>
              </a:rPr>
              <a:t>We lose faith</a:t>
            </a:r>
            <a:r>
              <a:rPr lang="en-US" sz="4000" dirty="0" smtClean="0">
                <a:latin typeface="Cambria"/>
                <a:cs typeface="Cambria"/>
              </a:rPr>
              <a:t> (Heb. 10:35-39)</a:t>
            </a:r>
          </a:p>
          <a:p>
            <a:pPr algn="ctr">
              <a:spcAft>
                <a:spcPts val="600"/>
              </a:spcAft>
              <a:buNone/>
            </a:pPr>
            <a:r>
              <a:rPr lang="en-US" sz="2800" dirty="0" smtClean="0">
                <a:latin typeface="Cambria"/>
                <a:cs typeface="Cambria"/>
              </a:rPr>
              <a:t>• Faithfulness guards against this (Heb. 10:23-27)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“Be Doers of the Word”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266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sz="4353" b="1" i="1" dirty="0" smtClean="0">
                <a:latin typeface="Cambria"/>
                <a:cs typeface="Cambria"/>
              </a:rPr>
              <a:t>How Can We Avoid This?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sz="3459" b="1" dirty="0" smtClean="0">
                <a:latin typeface="Cambria"/>
                <a:cs typeface="Cambria"/>
              </a:rPr>
              <a:t>Continuing in It</a:t>
            </a:r>
            <a:r>
              <a:rPr lang="en-US" sz="3459" dirty="0" smtClean="0">
                <a:latin typeface="Cambria"/>
                <a:cs typeface="Cambria"/>
              </a:rPr>
              <a:t> (Jas. 1:25)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sz="3459" b="1" dirty="0" smtClean="0">
                <a:latin typeface="Cambria"/>
                <a:cs typeface="Cambria"/>
              </a:rPr>
              <a:t>Constant self-examination</a:t>
            </a:r>
            <a:r>
              <a:rPr lang="en-US" sz="3459" dirty="0" smtClean="0">
                <a:latin typeface="Cambria"/>
                <a:cs typeface="Cambria"/>
              </a:rPr>
              <a:t> (2 Cor. 13:5)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sz="3459" b="1" dirty="0" smtClean="0">
                <a:latin typeface="Cambria"/>
                <a:cs typeface="Cambria"/>
              </a:rPr>
              <a:t>The humility to see when we fall short</a:t>
            </a:r>
            <a:r>
              <a:rPr lang="en-US" sz="3459" dirty="0" smtClean="0">
                <a:latin typeface="Cambria"/>
                <a:cs typeface="Cambria"/>
              </a:rPr>
              <a:t> (1 Sam. 15:24; 2 Sam. 12:13)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sz="3459" b="1" dirty="0" smtClean="0">
                <a:latin typeface="Cambria"/>
                <a:cs typeface="Cambria"/>
              </a:rPr>
              <a:t>Commitment to apply what we find in Scripture</a:t>
            </a:r>
            <a:r>
              <a:rPr lang="en-US" sz="3459" dirty="0" smtClean="0">
                <a:latin typeface="Cambria"/>
                <a:cs typeface="Cambria"/>
              </a:rPr>
              <a:t> (1 Kings 8:61; 2 Tim. 2:15)</a:t>
            </a:r>
          </a:p>
          <a:p>
            <a:pPr algn="ctr">
              <a:spcAft>
                <a:spcPts val="1200"/>
              </a:spcAft>
              <a:buNone/>
            </a:pPr>
            <a:endParaRPr lang="en-US" sz="6000" dirty="0" smtClean="0">
              <a:latin typeface="Cambria"/>
              <a:cs typeface="Cambria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FFFFFF"/>
      </a:dk1>
      <a:lt1>
        <a:srgbClr val="000000"/>
      </a:lt1>
      <a:dk2>
        <a:srgbClr val="7C8F97"/>
      </a:dk2>
      <a:lt2>
        <a:srgbClr val="D1D0C8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108</TotalTime>
  <Words>416</Words>
  <Application>Microsoft Macintosh PowerPoint</Application>
  <PresentationFormat>On-screen Show (4:3)</PresentationFormat>
  <Paragraphs>28</Paragraphs>
  <Slides>6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Capital</vt:lpstr>
      <vt:lpstr>James 1:21-25</vt:lpstr>
      <vt:lpstr>James 1:21-25</vt:lpstr>
      <vt:lpstr>“Be Doers of the Word”</vt:lpstr>
      <vt:lpstr>“Be Doers of the Word”</vt:lpstr>
      <vt:lpstr>“Be Doers of the Word”</vt:lpstr>
      <vt:lpstr>“Be Doers of the Word”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Kyle Pope</dc:creator>
  <cp:lastModifiedBy>Kyle Pope</cp:lastModifiedBy>
  <cp:revision>5</cp:revision>
  <dcterms:created xsi:type="dcterms:W3CDTF">2019-08-23T16:10:03Z</dcterms:created>
  <dcterms:modified xsi:type="dcterms:W3CDTF">2019-08-23T16:10:17Z</dcterms:modified>
</cp:coreProperties>
</file>