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customXml/itemProps1.xml" ContentType="application/vnd.openxmlformats-officedocument.customXmlProperties+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docProps/custom.xml" ContentType="application/vnd.openxmlformats-officedocument.custom-properties+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2"/>
    <p:sldMasterId id="2147483672"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embeddedFontLst>
    <p:embeddedFont>
      <p:font typeface="Tahoma"/>
      <p:regular r:id="rId15"/>
      <p:bold r:id="rId16"/>
    </p:embeddedFont>
    <p:embeddedFont>
      <p:font typeface="Calibri"/>
      <p:regular r:id="rId17"/>
      <p:bold r:id="rId18"/>
      <p:italic r:id="rId19"/>
      <p:boldItalic r:id="rId20"/>
    </p:embeddedFont>
    <p:embeddedFont>
      <p:font typeface="Arial Narrow"/>
      <p:regular r:id="rId21"/>
      <p:bold r:id="rId22"/>
      <p:italic r:id="rId23"/>
      <p:boldItalic r:id="rId2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 Id="rId23" Type="http://schemas.openxmlformats.org/officeDocument/2006/relationships/font" Target="fonts/font9.fntdata"/><Relationship Id="rId24" Type="http://schemas.openxmlformats.org/officeDocument/2006/relationships/font" Target="fonts/font10.fntdata"/><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notesMaster" Target="notesMasters/notesMaster1.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486067F-8C77-45A7-88CC-C545407373A8}" type="datetimeFigureOut">
              <a:rPr lang="en-US"/>
              <a:pPr>
                <a:defRPr/>
              </a:pPr>
              <a:t>7/14/19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F214225-8BC1-4552-96A3-384F7D7B02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4495800" cy="1069975"/>
          </a:xfrm>
        </p:spPr>
        <p:txBody>
          <a:bodyPr>
            <a:normAutofit/>
          </a:bodyPr>
          <a:lstStyle>
            <a:lvl1pPr>
              <a:defRPr sz="3000" b="1">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0" y="3505200"/>
            <a:ext cx="4491318" cy="1275651"/>
          </a:xfrm>
        </p:spPr>
        <p:txBody>
          <a:bodyPr>
            <a:normAutofit/>
          </a:bodyPr>
          <a:lstStyle>
            <a:lvl1pPr marL="0" indent="0" algn="ctr">
              <a:buNone/>
              <a:defRPr sz="26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05CF62F-CE2D-4CC1-8A7D-CEBF65BE89AE}" type="datetimeFigureOut">
              <a:rPr lang="en-US"/>
              <a:pPr>
                <a:defRPr/>
              </a:pPr>
              <a:t>7/14/19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09A07-7BCE-4CD6-A966-C5EBC4F86B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C03695-0676-4ADF-A7D6-EE2D01206BE0}" type="datetimeFigureOut">
              <a:rPr lang="en-US"/>
              <a:pPr>
                <a:defRPr/>
              </a:pPr>
              <a:t>7/14/19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DB058-70F0-440D-BC13-6FB820022E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8CB894-DE0E-4126-B081-0BC22CB3ABAA}" type="datetimeFigureOut">
              <a:rPr lang="en-US"/>
              <a:pPr>
                <a:defRPr/>
              </a:pPr>
              <a:t>7/14/19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FF6477-1382-4AA3-BA25-F5DF31C29F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5F00316-0D6A-4012-BD15-82E5582062F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DB95AB-FE66-4E0D-A6DB-85780395604C}" type="datetimeFigureOut">
              <a:rPr lang="en-US"/>
              <a:pPr>
                <a:defRPr/>
              </a:pPr>
              <a:t>7/14/19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DDF38-DC15-4280-B786-ACFCDCEE77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3146AF-3443-4027-868D-4FDC724522BC}" type="datetimeFigureOut">
              <a:rPr lang="en-US"/>
              <a:pPr>
                <a:defRPr/>
              </a:pPr>
              <a:t>7/14/19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85F746-BBE3-4380-A2ED-35BEFB6D65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5F29B7-30C9-4F57-9658-B894E1B4B6DB}" type="datetimeFigureOut">
              <a:rPr lang="en-US"/>
              <a:pPr>
                <a:defRPr/>
              </a:pPr>
              <a:t>7/14/19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DEBFA0-EC9A-42CA-B9D6-BBB15E96A8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FEAA0DD-F313-4633-BC14-977DE45510F4}" type="datetimeFigureOut">
              <a:rPr lang="en-US"/>
              <a:pPr>
                <a:defRPr/>
              </a:pPr>
              <a:t>7/14/19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473604E-6BFD-4021-B306-71218A14A6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FF45B5-9328-4364-A46D-E478DF83E5EC}" type="datetimeFigureOut">
              <a:rPr lang="en-US"/>
              <a:pPr>
                <a:defRPr/>
              </a:pPr>
              <a:t>7/14/19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5A1467-4A78-4616-98F0-F5844D00D7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A63957-6124-40AF-A203-867CEA436C07}" type="datetimeFigureOut">
              <a:rPr lang="en-US"/>
              <a:pPr>
                <a:defRPr/>
              </a:pPr>
              <a:t>7/14/19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BE30DE-28A6-4A6D-B281-1C5ACBDE031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E0BAA7-FE86-4DC2-BCBE-46E28568F0B1}" type="datetimeFigureOut">
              <a:rPr lang="en-US"/>
              <a:pPr>
                <a:defRPr/>
              </a:pPr>
              <a:t>7/14/19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47C126-D7A0-41FC-B8EF-546DA46B36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3ACC52-5DC9-4795-8A14-7129F9BF4110}" type="datetimeFigureOut">
              <a:rPr lang="en-US"/>
              <a:pPr>
                <a:defRPr/>
              </a:pPr>
              <a:t>7/14/19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CD73EF-BD20-426F-AFBB-D438BF7DF1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4384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C00E2F0-2614-472B-9C61-1E6847DA1461}" type="datetimeFigureOut">
              <a:rPr lang="en-US"/>
              <a:pPr>
                <a:defRPr/>
              </a:pPr>
              <a:t>7/14/19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6AEB03-2208-454F-B28D-E5BDC99018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9088" y="1828800"/>
            <a:ext cx="8824912" cy="5029200"/>
            <a:chOff x="201" y="1152"/>
            <a:chExt cx="5559" cy="3168"/>
          </a:xfrm>
        </p:grpSpPr>
        <p:sp>
          <p:nvSpPr>
            <p:cNvPr id="37891"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eaLnBrk="0" hangingPunct="0"/>
              <a:endParaRPr lang="en-US" smtClean="0">
                <a:solidFill>
                  <a:srgbClr val="FFFFFF"/>
                </a:solidFill>
              </a:endParaRPr>
            </a:p>
          </p:txBody>
        </p:sp>
        <p:sp>
          <p:nvSpPr>
            <p:cNvPr id="37892"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eaLnBrk="0" hangingPunct="0"/>
              <a:endParaRPr lang="en-US" smtClean="0">
                <a:solidFill>
                  <a:srgbClr val="FFFFFF"/>
                </a:solidFill>
              </a:endParaRPr>
            </a:p>
          </p:txBody>
        </p:sp>
        <p:sp>
          <p:nvSpPr>
            <p:cNvPr id="37893"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eaLnBrk="0" hangingPunct="0"/>
              <a:endParaRPr lang="en-US" smtClean="0">
                <a:solidFill>
                  <a:srgbClr val="FFFFFF"/>
                </a:solidFill>
              </a:endParaRPr>
            </a:p>
          </p:txBody>
        </p:sp>
        <p:sp>
          <p:nvSpPr>
            <p:cNvPr id="37894"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5"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6"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7"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sp>
          <p:nvSpPr>
            <p:cNvPr id="37898"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eaLnBrk="0" hangingPunct="0"/>
              <a:endParaRPr lang="en-US" smtClean="0">
                <a:solidFill>
                  <a:srgbClr val="FFFFFF"/>
                </a:solidFill>
              </a:endParaRPr>
            </a:p>
          </p:txBody>
        </p:sp>
      </p:grpSp>
      <p:sp>
        <p:nvSpPr>
          <p:cNvPr id="37899"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smtClean="0">
              <a:solidFill>
                <a:srgbClr val="FFFFFF"/>
              </a:solidFill>
            </a:endParaRPr>
          </a:p>
        </p:txBody>
      </p:sp>
      <p:sp>
        <p:nvSpPr>
          <p:cNvPr id="37900"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smtClean="0">
              <a:solidFill>
                <a:srgbClr val="FFFFFF"/>
              </a:solidFill>
            </a:endParaRPr>
          </a:p>
        </p:txBody>
      </p:sp>
      <p:sp>
        <p:nvSpPr>
          <p:cNvPr id="37901"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CBE72825-AD04-4720-821B-1DF7B65935DE}" type="slidenum">
              <a:rPr lang="en-US" smtClean="0">
                <a:solidFill>
                  <a:srgbClr val="FFFFFF"/>
                </a:solidFill>
              </a:rPr>
              <a:pPr/>
              <a:t>‹#›</a:t>
            </a:fld>
            <a:endParaRPr lang="en-US" smtClean="0">
              <a:solidFill>
                <a:srgbClr val="FFFFFF"/>
              </a:solidFill>
            </a:endParaRPr>
          </a:p>
        </p:txBody>
      </p:sp>
      <p:sp>
        <p:nvSpPr>
          <p:cNvPr id="37902"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903"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3" r:id="rId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47800"/>
            <a:ext cx="4191000" cy="3810000"/>
          </a:xfrm>
        </p:spPr>
        <p:txBody>
          <a:bodyPr rtlCol="0">
            <a:noAutofit/>
          </a:bodyPr>
          <a:lstStyle/>
          <a:p>
            <a:pPr fontAlgn="auto">
              <a:spcAft>
                <a:spcPts val="0"/>
              </a:spcAft>
              <a:defRPr/>
            </a:pPr>
            <a:r>
              <a:rPr lang="en-US" sz="5400" dirty="0" smtClean="0"/>
              <a:t>Should Christians Drink Alcohol?</a:t>
            </a:r>
            <a:endParaRPr lang="en-US" sz="5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marL="688975" indent="-688975">
              <a:buNone/>
            </a:pPr>
            <a:r>
              <a:rPr lang="en-US" sz="3300" b="1" dirty="0" smtClean="0"/>
              <a:t>VII. It Could Cause Others to Stumble              </a:t>
            </a:r>
            <a:r>
              <a:rPr lang="en-US" sz="3300" dirty="0" smtClean="0"/>
              <a:t>(Rom. 14:20-21; Phil. 2:3-4).</a:t>
            </a:r>
          </a:p>
          <a:p>
            <a:pPr marL="798513" indent="-798513">
              <a:buNone/>
            </a:pPr>
            <a:r>
              <a:rPr lang="en-US" sz="3300" b="1" dirty="0" smtClean="0"/>
              <a:t>VIII. It Could Damage Our Influence                 </a:t>
            </a:r>
            <a:r>
              <a:rPr lang="en-US" sz="3300" dirty="0" smtClean="0"/>
              <a:t>(Matt. 5:13-16).</a:t>
            </a:r>
          </a:p>
          <a:p>
            <a:pPr marL="568325" indent="-568325">
              <a:buNone/>
            </a:pPr>
            <a:r>
              <a:rPr lang="en-US" sz="3300" b="1" dirty="0" smtClean="0"/>
              <a:t>IX. Ancient Drinks and Modern Drinks are not the Same </a:t>
            </a:r>
            <a:r>
              <a:rPr lang="en-US" sz="3300" dirty="0" smtClean="0"/>
              <a:t>(John 2:1-10; 1 Tim. 5:23).</a:t>
            </a:r>
          </a:p>
          <a:p>
            <a:pPr>
              <a:buNone/>
            </a:pPr>
            <a:r>
              <a:rPr lang="en-US" sz="3300" b="1" spc="-100" dirty="0" smtClean="0"/>
              <a:t>X. We Have Many Other Choices </a:t>
            </a:r>
            <a:r>
              <a:rPr lang="en-US" sz="3300" spc="-100" dirty="0" smtClean="0"/>
              <a:t>(1 Cor. 10:25-31).</a:t>
            </a:r>
            <a:endParaRPr lang="en-US" sz="2800" spc="-1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1000"/>
                                        <p:tgtEl>
                                          <p:spTgt spid="4099">
                                            <p:txEl>
                                              <p:pRg st="1" end="1"/>
                                            </p:txEl>
                                          </p:spTgt>
                                        </p:tgtEl>
                                      </p:cBhvr>
                                    </p:animEffect>
                                    <p:anim calcmode="lin" valueType="num">
                                      <p:cBhvr>
                                        <p:cTn id="15"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1000"/>
                                        <p:tgtEl>
                                          <p:spTgt spid="4099">
                                            <p:txEl>
                                              <p:pRg st="2" end="2"/>
                                            </p:txEl>
                                          </p:spTgt>
                                        </p:tgtEl>
                                      </p:cBhvr>
                                    </p:animEffect>
                                    <p:anim calcmode="lin" valueType="num">
                                      <p:cBhvr>
                                        <p:cTn id="22"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3" end="3"/>
                                            </p:txEl>
                                          </p:spTgt>
                                        </p:tgtEl>
                                        <p:attrNameLst>
                                          <p:attrName>style.visibility</p:attrName>
                                        </p:attrNameLst>
                                      </p:cBhvr>
                                      <p:to>
                                        <p:strVal val="visible"/>
                                      </p:to>
                                    </p:set>
                                    <p:animEffect transition="in" filter="fade">
                                      <p:cBhvr>
                                        <p:cTn id="28" dur="1000"/>
                                        <p:tgtEl>
                                          <p:spTgt spid="4099">
                                            <p:txEl>
                                              <p:pRg st="3" end="3"/>
                                            </p:txEl>
                                          </p:spTgt>
                                        </p:tgtEl>
                                      </p:cBhvr>
                                    </p:animEffect>
                                    <p:anim calcmode="lin" valueType="num">
                                      <p:cBhvr>
                                        <p:cTn id="29"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I.  Drunkards Will Go to Hell </a:t>
            </a:r>
            <a:r>
              <a:rPr lang="en-US" sz="3300" dirty="0" smtClean="0"/>
              <a:t>(1 Cor. 6:9-11). </a:t>
            </a:r>
          </a:p>
          <a:p>
            <a:pPr marL="460375" indent="-460375">
              <a:buNone/>
            </a:pPr>
            <a:r>
              <a:rPr lang="en-US" sz="3300" b="1" dirty="0" smtClean="0"/>
              <a:t>II. Drunkenness is Not the Only Thing Condemned about Drinking </a:t>
            </a:r>
            <a:r>
              <a:rPr lang="en-US" sz="3300" dirty="0" smtClean="0"/>
              <a:t>(1 Pet. 4:1-5).</a:t>
            </a:r>
          </a:p>
          <a:p>
            <a:pPr lvl="1">
              <a:spcBef>
                <a:spcPts val="1200"/>
              </a:spcBef>
              <a:buFont typeface="Wingdings" pitchFamily="2" charset="2"/>
              <a:buChar char="§"/>
            </a:pPr>
            <a:r>
              <a:rPr lang="en-US" sz="2400" dirty="0" smtClean="0"/>
              <a:t>“Revelries” from Gr. </a:t>
            </a:r>
            <a:r>
              <a:rPr lang="en-US" sz="2400" i="1" dirty="0" err="1" smtClean="0"/>
              <a:t>komos</a:t>
            </a:r>
            <a:r>
              <a:rPr lang="en-US" sz="2400" dirty="0" smtClean="0"/>
              <a:t>  meaning - “a revel, carousel, i.e. in the Greek writers properly a nocturnal and riotous procession of half-drunken and frolicsome fellows who after supper parade through the streets with torches and music in honor of Bacchus [i.e. the god of wine] or some other deity” (Thayer, p. 367).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1000"/>
                                        <p:tgtEl>
                                          <p:spTgt spid="4099">
                                            <p:txEl>
                                              <p:pRg st="1" end="1"/>
                                            </p:txEl>
                                          </p:spTgt>
                                        </p:tgtEl>
                                      </p:cBhvr>
                                    </p:animEffect>
                                    <p:anim calcmode="lin" valueType="num">
                                      <p:cBhvr>
                                        <p:cTn id="22"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099">
                                            <p:txEl>
                                              <p:pRg st="2" end="2"/>
                                            </p:txEl>
                                          </p:spTgt>
                                        </p:tgtEl>
                                        <p:attrNameLst>
                                          <p:attrName>style.visibility</p:attrName>
                                        </p:attrNameLst>
                                      </p:cBhvr>
                                      <p:to>
                                        <p:strVal val="visible"/>
                                      </p:to>
                                    </p:set>
                                    <p:animEffect transition="in" filter="fade">
                                      <p:cBhvr>
                                        <p:cTn id="28"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I.  Drunkards Will Go to Hell </a:t>
            </a:r>
            <a:r>
              <a:rPr lang="en-US" sz="3300" dirty="0" smtClean="0"/>
              <a:t>(1 Cor. 6:9-11). </a:t>
            </a:r>
          </a:p>
          <a:p>
            <a:pPr marL="460375" indent="-460375">
              <a:buNone/>
            </a:pPr>
            <a:r>
              <a:rPr lang="en-US" sz="3300" b="1" dirty="0" smtClean="0"/>
              <a:t>II. Drunkenness is Not the Only Thing Condemned about Drinking </a:t>
            </a:r>
            <a:r>
              <a:rPr lang="en-US" sz="3300" dirty="0" smtClean="0"/>
              <a:t>(1 Pet. 4:1-5).</a:t>
            </a:r>
          </a:p>
          <a:p>
            <a:pPr lvl="1">
              <a:spcBef>
                <a:spcPts val="1200"/>
              </a:spcBef>
              <a:buFont typeface="Wingdings" pitchFamily="2" charset="2"/>
              <a:buChar char="§"/>
            </a:pPr>
            <a:r>
              <a:rPr lang="en-US" sz="3200" dirty="0" smtClean="0"/>
              <a:t>“Drinking parties” from Gr. </a:t>
            </a:r>
            <a:r>
              <a:rPr lang="en-US" sz="3200" i="1" dirty="0" err="1" smtClean="0"/>
              <a:t>potos</a:t>
            </a:r>
            <a:r>
              <a:rPr lang="en-US" sz="3200" dirty="0" smtClean="0"/>
              <a:t>  “a drinking or a carousing” (Thayer, p. 533).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20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a:buNone/>
            </a:pPr>
            <a:r>
              <a:rPr lang="en-US" sz="3300" b="1" dirty="0" smtClean="0"/>
              <a:t>I.  Drunkards Will Go to Hell </a:t>
            </a:r>
            <a:r>
              <a:rPr lang="en-US" sz="3300" dirty="0" smtClean="0"/>
              <a:t>(1 Cor. 6:9-11). </a:t>
            </a:r>
          </a:p>
          <a:p>
            <a:pPr marL="460375" indent="-460375">
              <a:buNone/>
            </a:pPr>
            <a:r>
              <a:rPr lang="en-US" sz="3300" b="1" dirty="0" smtClean="0"/>
              <a:t>II. Drunkenness is Not the Only Thing Condemned about Drinking </a:t>
            </a:r>
            <a:r>
              <a:rPr lang="en-US" sz="3300" dirty="0" smtClean="0"/>
              <a:t>(1 Pet. 4:1-5).</a:t>
            </a:r>
          </a:p>
          <a:p>
            <a:pPr>
              <a:buNone/>
            </a:pPr>
            <a:r>
              <a:rPr lang="en-US" sz="3300" b="1" dirty="0" smtClean="0"/>
              <a:t>III. Christians are Priests </a:t>
            </a:r>
            <a:r>
              <a:rPr lang="en-US" sz="3300" dirty="0" smtClean="0"/>
              <a:t>(1 Peter 2:1-5).</a:t>
            </a:r>
          </a:p>
          <a:p>
            <a:pPr lvl="1">
              <a:buFont typeface="Wingdings" pitchFamily="2" charset="2"/>
              <a:buChar char="§"/>
            </a:pPr>
            <a:r>
              <a:rPr lang="en-US" sz="2800" dirty="0" smtClean="0"/>
              <a:t>Mosaic law concerning priests (Lev. 10:8-11).</a:t>
            </a:r>
            <a:endParaRPr lang="en-US" sz="3300" dirty="0" smtClean="0"/>
          </a:p>
          <a:p>
            <a:pPr>
              <a:buNone/>
            </a:pPr>
            <a:r>
              <a:rPr lang="en-US" sz="3300" b="1" spc="-100" dirty="0" smtClean="0"/>
              <a:t>IV. Christians are Saints </a:t>
            </a:r>
            <a:r>
              <a:rPr lang="en-US" sz="3300" spc="-100" dirty="0" smtClean="0"/>
              <a:t>(1 Cor. 1:2; Eph. 2:17-19).</a:t>
            </a:r>
          </a:p>
          <a:p>
            <a:pPr lvl="1">
              <a:buFont typeface="Wingdings" pitchFamily="2" charset="2"/>
              <a:buChar char="§"/>
            </a:pPr>
            <a:r>
              <a:rPr lang="en-US" sz="2800" dirty="0" smtClean="0"/>
              <a:t>Mosaic law for those “set apart” (Num. 6:1-6).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1000"/>
                                        <p:tgtEl>
                                          <p:spTgt spid="4099">
                                            <p:txEl>
                                              <p:pRg st="2" end="2"/>
                                            </p:txEl>
                                          </p:spTgt>
                                        </p:tgtEl>
                                      </p:cBhvr>
                                    </p:animEffect>
                                    <p:anim calcmode="lin" valueType="num">
                                      <p:cBhvr>
                                        <p:cTn id="8"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xEl>
                                              <p:pRg st="3" end="3"/>
                                            </p:txEl>
                                          </p:spTgt>
                                        </p:tgtEl>
                                        <p:attrNameLst>
                                          <p:attrName>style.visibility</p:attrName>
                                        </p:attrNameLst>
                                      </p:cBhvr>
                                      <p:to>
                                        <p:strVal val="visible"/>
                                      </p:to>
                                    </p:set>
                                    <p:animEffect transition="in" filter="fade">
                                      <p:cBhvr>
                                        <p:cTn id="14" dur="2000"/>
                                        <p:tgtEl>
                                          <p:spTgt spid="409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fade">
                                      <p:cBhvr>
                                        <p:cTn id="19" dur="2000"/>
                                        <p:tgtEl>
                                          <p:spTgt spid="409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99">
                                            <p:txEl>
                                              <p:pRg st="5" end="5"/>
                                            </p:txEl>
                                          </p:spTgt>
                                        </p:tgtEl>
                                        <p:attrNameLst>
                                          <p:attrName>style.visibility</p:attrName>
                                        </p:attrNameLst>
                                      </p:cBhvr>
                                      <p:to>
                                        <p:strVal val="visible"/>
                                      </p:to>
                                    </p:set>
                                    <p:animEffect transition="in" filter="fade">
                                      <p:cBhvr>
                                        <p:cTn id="24" dur="2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xfrm>
            <a:off x="1828800" y="609600"/>
            <a:ext cx="7086600" cy="1524000"/>
          </a:xfrm>
        </p:spPr>
        <p:txBody>
          <a:bodyPr/>
          <a:lstStyle/>
          <a:p>
            <a:r>
              <a:rPr lang="en-US" sz="4300" b="1" dirty="0" smtClean="0">
                <a:latin typeface="Tahoma" pitchFamily="112" charset="0"/>
                <a:cs typeface="Tahoma" pitchFamily="112" charset="0"/>
              </a:rPr>
              <a:t>Ten Reasons Christians Should Not Drink Alcohol</a:t>
            </a:r>
          </a:p>
        </p:txBody>
      </p:sp>
      <p:sp>
        <p:nvSpPr>
          <p:cNvPr id="4099" name="Content Placeholder 2"/>
          <p:cNvSpPr>
            <a:spLocks noGrp="1"/>
          </p:cNvSpPr>
          <p:nvPr>
            <p:ph idx="1"/>
          </p:nvPr>
        </p:nvSpPr>
        <p:spPr>
          <a:xfrm>
            <a:off x="457200" y="2514600"/>
            <a:ext cx="8229600" cy="4191000"/>
          </a:xfrm>
        </p:spPr>
        <p:txBody>
          <a:bodyPr/>
          <a:lstStyle/>
          <a:p>
            <a:pPr marL="398463" indent="-398463">
              <a:buNone/>
            </a:pPr>
            <a:r>
              <a:rPr lang="en-US" sz="3300" b="1" dirty="0" smtClean="0"/>
              <a:t>V. Christians are to be Temperate </a:t>
            </a:r>
            <a:r>
              <a:rPr lang="en-US" sz="3300" dirty="0" smtClean="0"/>
              <a:t>(1 Tim. 3:2, 11; Titus 2:2; 1 Pet. 5:3).</a:t>
            </a:r>
          </a:p>
          <a:p>
            <a:pPr marL="742950" lvl="2" indent="-342900">
              <a:buFont typeface="Wingdings" pitchFamily="2" charset="2"/>
              <a:buChar char="§"/>
            </a:pPr>
            <a:r>
              <a:rPr lang="en-US" sz="3200" dirty="0" smtClean="0"/>
              <a:t>Gr. </a:t>
            </a:r>
            <a:r>
              <a:rPr lang="en-US" sz="3200" i="1" dirty="0" err="1" smtClean="0"/>
              <a:t>nephaleos</a:t>
            </a:r>
            <a:r>
              <a:rPr lang="en-US" sz="3200" dirty="0" smtClean="0"/>
              <a:t> meaning “sober, temperate, abstaining from wine...” (Thayer, p. 425).</a:t>
            </a:r>
            <a:endParaRPr lang="en-US" sz="3300" dirty="0" smtClean="0"/>
          </a:p>
          <a:p>
            <a:pPr marL="568325" indent="-568325">
              <a:buNone/>
            </a:pPr>
            <a:r>
              <a:rPr lang="en-US" sz="3300" b="1" dirty="0" smtClean="0"/>
              <a:t>VI. Even One Drink Impairs Judgment </a:t>
            </a:r>
            <a:r>
              <a:rPr lang="en-US" sz="3300" dirty="0" smtClean="0"/>
              <a:t>(1 Pet. 5:8; Matt. 24:42-44).</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1000"/>
                                        <p:tgtEl>
                                          <p:spTgt spid="4099">
                                            <p:txEl>
                                              <p:pRg st="0" end="0"/>
                                            </p:txEl>
                                          </p:spTgt>
                                        </p:tgtEl>
                                      </p:cBhvr>
                                    </p:animEffect>
                                    <p:anim calcmode="lin" valueType="num">
                                      <p:cBhvr>
                                        <p:cTn id="8"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9">
                                            <p:txEl>
                                              <p:pRg st="1" end="1"/>
                                            </p:txEl>
                                          </p:spTgt>
                                        </p:tgtEl>
                                        <p:attrNameLst>
                                          <p:attrName>style.visibility</p:attrName>
                                        </p:attrNameLst>
                                      </p:cBhvr>
                                      <p:to>
                                        <p:strVal val="visible"/>
                                      </p:to>
                                    </p:set>
                                    <p:animEffect transition="in" filter="fade">
                                      <p:cBhvr>
                                        <p:cTn id="14" dur="2000"/>
                                        <p:tgtEl>
                                          <p:spTgt spid="409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fade">
                                      <p:cBhvr>
                                        <p:cTn id="19" dur="1000"/>
                                        <p:tgtEl>
                                          <p:spTgt spid="4099">
                                            <p:txEl>
                                              <p:pRg st="2" end="2"/>
                                            </p:txEl>
                                          </p:spTgt>
                                        </p:tgtEl>
                                      </p:cBhvr>
                                    </p:animEffect>
                                    <p:anim calcmode="lin" valueType="num">
                                      <p:cBhvr>
                                        <p:cTn id="20" dur="10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0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0"/>
            <a:ext cx="7696200" cy="3535363"/>
          </a:xfrm>
        </p:spPr>
        <p:txBody>
          <a:bodyPr/>
          <a:lstStyle/>
          <a:p>
            <a:r>
              <a:rPr lang="en-US" sz="3900" dirty="0" smtClean="0">
                <a:solidFill>
                  <a:schemeClr val="tx1"/>
                </a:solidFill>
                <a:effectLst/>
                <a:latin typeface="Calibri"/>
                <a:cs typeface="Calibri"/>
              </a:rPr>
              <a:t>Impairment in performance begins at below 0.02% BAC (1 to 1-1/2 drinks can result in this level). </a:t>
            </a:r>
            <a:endParaRPr lang="en-US" sz="3900" dirty="0">
              <a:solidFill>
                <a:schemeClr val="tx1"/>
              </a:solidFill>
              <a:effectLst/>
              <a:latin typeface="Calibri"/>
              <a:cs typeface="Calibri"/>
            </a:endParaRPr>
          </a:p>
        </p:txBody>
      </p:sp>
      <p:sp>
        <p:nvSpPr>
          <p:cNvPr id="4099" name="Rectangle 3"/>
          <p:cNvSpPr>
            <a:spLocks noGrp="1" noRot="1" noChangeArrowheads="1"/>
          </p:cNvSpPr>
          <p:nvPr>
            <p:ph type="body" idx="1"/>
          </p:nvPr>
        </p:nvSpPr>
        <p:spPr>
          <a:xfrm>
            <a:off x="838200" y="5257800"/>
            <a:ext cx="7772400" cy="1020763"/>
          </a:xfrm>
        </p:spPr>
        <p:txBody>
          <a:bodyPr/>
          <a:lstStyle/>
          <a:p>
            <a:pPr indent="-1588">
              <a:buNone/>
            </a:pPr>
            <a:r>
              <a:rPr lang="en-US" sz="2800" b="1" dirty="0" smtClean="0">
                <a:solidFill>
                  <a:schemeClr val="tx2"/>
                </a:solidFill>
                <a:effectLst/>
                <a:latin typeface="Calibri"/>
                <a:cs typeface="Calibri"/>
              </a:rPr>
              <a:t>(NIAAA - Alcohol Problems and Aging: 1998 U.S. Dept. of Health and Human Services).</a:t>
            </a:r>
            <a:endParaRPr lang="en-US" sz="2800" b="1" dirty="0">
              <a:solidFill>
                <a:schemeClr val="tx2"/>
              </a:solidFill>
              <a:effectLst/>
              <a:latin typeface="Calibri"/>
              <a:cs typeface="Calibri"/>
            </a:endParaRPr>
          </a:p>
        </p:txBody>
      </p:sp>
      <p:sp>
        <p:nvSpPr>
          <p:cNvPr id="5" name="Text Box 4"/>
          <p:cNvSpPr txBox="1">
            <a:spLocks noChangeArrowheads="1"/>
          </p:cNvSpPr>
          <p:nvPr/>
        </p:nvSpPr>
        <p:spPr bwMode="auto">
          <a:xfrm>
            <a:off x="533401" y="685800"/>
            <a:ext cx="8610600" cy="892552"/>
          </a:xfrm>
          <a:prstGeom prst="rect">
            <a:avLst/>
          </a:prstGeom>
          <a:noFill/>
          <a:ln w="9525">
            <a:noFill/>
            <a:miter lim="800000"/>
            <a:headEnd/>
            <a:tailEnd/>
          </a:ln>
          <a:effectLst/>
        </p:spPr>
        <p:txBody>
          <a:bodyPr wrap="square">
            <a:spAutoFit/>
          </a:bodyPr>
          <a:lstStyle/>
          <a:p>
            <a:pPr eaLnBrk="0" hangingPunct="0"/>
            <a:r>
              <a:rPr lang="en-US" sz="5200" b="1" spc="-100" dirty="0" smtClean="0">
                <a:solidFill>
                  <a:srgbClr val="FFFFB7"/>
                </a:solidFill>
                <a:latin typeface="Calibri"/>
                <a:cs typeface="Calibri"/>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1"/>
            <a:ext cx="7620000" cy="3276600"/>
          </a:xfrm>
        </p:spPr>
        <p:txBody>
          <a:bodyPr/>
          <a:lstStyle/>
          <a:p>
            <a:pPr>
              <a:lnSpc>
                <a:spcPct val="90000"/>
              </a:lnSpc>
            </a:pPr>
            <a:r>
              <a:rPr lang="en-US" sz="2400" dirty="0" smtClean="0">
                <a:solidFill>
                  <a:schemeClr val="tx1"/>
                </a:solidFill>
                <a:effectLst/>
                <a:latin typeface="Calibri"/>
                <a:cs typeface="Calibri"/>
              </a:rPr>
              <a:t>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a:t>
            </a:r>
            <a:endParaRPr lang="en-US" sz="2400" dirty="0">
              <a:solidFill>
                <a:schemeClr val="tx1"/>
              </a:solidFill>
              <a:effectLst/>
              <a:latin typeface="Calibri"/>
              <a:cs typeface="Calibri"/>
            </a:endParaRPr>
          </a:p>
        </p:txBody>
      </p:sp>
      <p:sp>
        <p:nvSpPr>
          <p:cNvPr id="4099" name="Rectangle 3"/>
          <p:cNvSpPr>
            <a:spLocks noGrp="1" noRot="1" noChangeArrowheads="1"/>
          </p:cNvSpPr>
          <p:nvPr>
            <p:ph type="body" idx="1"/>
          </p:nvPr>
        </p:nvSpPr>
        <p:spPr>
          <a:xfrm>
            <a:off x="838200" y="5257800"/>
            <a:ext cx="7772400" cy="1020763"/>
          </a:xfrm>
        </p:spPr>
        <p:txBody>
          <a:bodyPr/>
          <a:lstStyle/>
          <a:p>
            <a:pPr indent="-1588">
              <a:buNone/>
            </a:pPr>
            <a:r>
              <a:rPr lang="en-US" sz="2800" b="1" dirty="0" smtClean="0">
                <a:solidFill>
                  <a:schemeClr val="tx2"/>
                </a:solidFill>
                <a:effectLst/>
                <a:latin typeface="Calibri"/>
                <a:cs typeface="Calibri"/>
              </a:rPr>
              <a:t>(Department of Health and Human Services in their reports to Congress 1990 and 1993). </a:t>
            </a:r>
            <a:endParaRPr lang="en-US" sz="2800" b="1" dirty="0">
              <a:solidFill>
                <a:schemeClr val="tx2"/>
              </a:solidFill>
              <a:effectLst/>
              <a:latin typeface="Calibri"/>
              <a:cs typeface="Calibri"/>
            </a:endParaRPr>
          </a:p>
        </p:txBody>
      </p:sp>
      <p:sp>
        <p:nvSpPr>
          <p:cNvPr id="5" name="Text Box 4"/>
          <p:cNvSpPr txBox="1">
            <a:spLocks noChangeArrowheads="1"/>
          </p:cNvSpPr>
          <p:nvPr/>
        </p:nvSpPr>
        <p:spPr bwMode="auto">
          <a:xfrm>
            <a:off x="533401" y="685800"/>
            <a:ext cx="8610600" cy="892552"/>
          </a:xfrm>
          <a:prstGeom prst="rect">
            <a:avLst/>
          </a:prstGeom>
          <a:noFill/>
          <a:ln w="9525">
            <a:noFill/>
            <a:miter lim="800000"/>
            <a:headEnd/>
            <a:tailEnd/>
          </a:ln>
          <a:effectLst/>
        </p:spPr>
        <p:txBody>
          <a:bodyPr wrap="square">
            <a:spAutoFit/>
          </a:bodyPr>
          <a:lstStyle/>
          <a:p>
            <a:pPr eaLnBrk="0" hangingPunct="0"/>
            <a:r>
              <a:rPr lang="en-US" sz="5200" b="1" spc="-100" dirty="0" smtClean="0">
                <a:solidFill>
                  <a:srgbClr val="FFFFB7"/>
                </a:solidFill>
                <a:latin typeface="Calibri"/>
                <a:cs typeface="Calibri"/>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1"/>
            <a:ext cx="7543800" cy="3352800"/>
          </a:xfrm>
        </p:spPr>
        <p:txBody>
          <a:bodyPr/>
          <a:lstStyle/>
          <a:p>
            <a:r>
              <a:rPr lang="en-US" sz="3000" dirty="0" smtClean="0">
                <a:solidFill>
                  <a:schemeClr val="tx1"/>
                </a:solidFill>
                <a:effectLst/>
                <a:latin typeface="Calibri"/>
                <a:cs typeface="Calibri"/>
              </a:rPr>
              <a:t>One to two drinks of alcohol impair mental and physical abilities; mental processes such as restraint, awareness, concentration and judgment are affected, reaction time slowed, and an inability to perform complicated tasks.</a:t>
            </a:r>
            <a:endParaRPr lang="en-US" sz="3000" dirty="0">
              <a:solidFill>
                <a:schemeClr val="tx1"/>
              </a:solidFill>
              <a:effectLst/>
              <a:latin typeface="Calibri"/>
              <a:cs typeface="Calibri"/>
            </a:endParaRPr>
          </a:p>
        </p:txBody>
      </p:sp>
      <p:sp>
        <p:nvSpPr>
          <p:cNvPr id="4099" name="Rectangle 3"/>
          <p:cNvSpPr>
            <a:spLocks noGrp="1" noRot="1" noChangeArrowheads="1"/>
          </p:cNvSpPr>
          <p:nvPr>
            <p:ph type="body" idx="1"/>
          </p:nvPr>
        </p:nvSpPr>
        <p:spPr>
          <a:xfrm>
            <a:off x="838200" y="5257800"/>
            <a:ext cx="8305800" cy="1020763"/>
          </a:xfrm>
        </p:spPr>
        <p:txBody>
          <a:bodyPr/>
          <a:lstStyle/>
          <a:p>
            <a:pPr indent="-1588">
              <a:buNone/>
            </a:pPr>
            <a:r>
              <a:rPr lang="en-US" sz="2800" b="1" dirty="0" smtClean="0">
                <a:solidFill>
                  <a:schemeClr val="tx2"/>
                </a:solidFill>
                <a:effectLst/>
                <a:latin typeface="Calibri"/>
                <a:cs typeface="Calibri"/>
              </a:rPr>
              <a:t>(“The Effects of Alcohol and Other Drugs,” Motorcycle Safety Foundation, Irvine, CA, 1991). </a:t>
            </a:r>
            <a:endParaRPr lang="en-US" sz="2800" b="1" dirty="0">
              <a:solidFill>
                <a:schemeClr val="tx2"/>
              </a:solidFill>
              <a:effectLst/>
              <a:latin typeface="Calibri"/>
              <a:cs typeface="Calibri"/>
            </a:endParaRPr>
          </a:p>
        </p:txBody>
      </p:sp>
      <p:sp>
        <p:nvSpPr>
          <p:cNvPr id="5" name="Text Box 4"/>
          <p:cNvSpPr txBox="1">
            <a:spLocks noChangeArrowheads="1"/>
          </p:cNvSpPr>
          <p:nvPr/>
        </p:nvSpPr>
        <p:spPr bwMode="auto">
          <a:xfrm>
            <a:off x="533401" y="685800"/>
            <a:ext cx="8610600" cy="892552"/>
          </a:xfrm>
          <a:prstGeom prst="rect">
            <a:avLst/>
          </a:prstGeom>
          <a:noFill/>
          <a:ln w="9525">
            <a:noFill/>
            <a:miter lim="800000"/>
            <a:headEnd/>
            <a:tailEnd/>
          </a:ln>
          <a:effectLst/>
        </p:spPr>
        <p:txBody>
          <a:bodyPr wrap="square">
            <a:spAutoFit/>
          </a:bodyPr>
          <a:lstStyle/>
          <a:p>
            <a:pPr eaLnBrk="0" hangingPunct="0"/>
            <a:r>
              <a:rPr lang="en-US" sz="5200" b="1" spc="-100" dirty="0" smtClean="0">
                <a:solidFill>
                  <a:srgbClr val="FFFFB7"/>
                </a:solidFill>
                <a:latin typeface="Calibri"/>
                <a:cs typeface="Calibri"/>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1066800" y="1524001"/>
            <a:ext cx="7924800" cy="3352800"/>
          </a:xfrm>
        </p:spPr>
        <p:txBody>
          <a:bodyPr/>
          <a:lstStyle/>
          <a:p>
            <a:r>
              <a:rPr lang="en-US" sz="2800" dirty="0" smtClean="0">
                <a:solidFill>
                  <a:schemeClr val="tx1"/>
                </a:solidFill>
                <a:effectLst/>
                <a:latin typeface="Calibri"/>
                <a:cs typeface="Calibri"/>
              </a:rPr>
              <a:t>Any blood alcohol level, even a BAC of 0.02%, the result of just one drink, increases the risk of a crash. Alcohol impairs nearly every aspect of the brain’s ability to process information, as well as the eye’s ability to focus and react to light.</a:t>
            </a:r>
            <a:endParaRPr lang="en-US" sz="2800" dirty="0">
              <a:solidFill>
                <a:schemeClr val="tx1"/>
              </a:solidFill>
              <a:effectLst/>
              <a:latin typeface="Calibri"/>
              <a:cs typeface="Calibri"/>
            </a:endParaRPr>
          </a:p>
        </p:txBody>
      </p:sp>
      <p:sp>
        <p:nvSpPr>
          <p:cNvPr id="4099" name="Rectangle 3"/>
          <p:cNvSpPr>
            <a:spLocks noGrp="1" noRot="1" noChangeArrowheads="1"/>
          </p:cNvSpPr>
          <p:nvPr>
            <p:ph type="body" idx="1"/>
          </p:nvPr>
        </p:nvSpPr>
        <p:spPr>
          <a:xfrm>
            <a:off x="838200" y="5257800"/>
            <a:ext cx="8305800" cy="1020763"/>
          </a:xfrm>
        </p:spPr>
        <p:txBody>
          <a:bodyPr/>
          <a:lstStyle/>
          <a:p>
            <a:pPr indent="-1588">
              <a:buNone/>
            </a:pPr>
            <a:r>
              <a:rPr lang="en-US" b="1" dirty="0" smtClean="0">
                <a:solidFill>
                  <a:schemeClr val="tx2"/>
                </a:solidFill>
                <a:effectLst/>
                <a:latin typeface="Calibri"/>
                <a:cs typeface="Calibri"/>
              </a:rPr>
              <a:t>(University of California, Berkeley, Wellness Letter, Jan. 1998). </a:t>
            </a:r>
            <a:endParaRPr lang="en-US" b="1" dirty="0">
              <a:solidFill>
                <a:schemeClr val="tx2"/>
              </a:solidFill>
              <a:effectLst/>
              <a:latin typeface="Calibri"/>
              <a:cs typeface="Calibri"/>
            </a:endParaRPr>
          </a:p>
        </p:txBody>
      </p:sp>
      <p:sp>
        <p:nvSpPr>
          <p:cNvPr id="4100" name="Text Box 4"/>
          <p:cNvSpPr txBox="1">
            <a:spLocks noChangeArrowheads="1"/>
          </p:cNvSpPr>
          <p:nvPr/>
        </p:nvSpPr>
        <p:spPr bwMode="auto">
          <a:xfrm>
            <a:off x="533401" y="685800"/>
            <a:ext cx="8610600" cy="892552"/>
          </a:xfrm>
          <a:prstGeom prst="rect">
            <a:avLst/>
          </a:prstGeom>
          <a:noFill/>
          <a:ln w="9525">
            <a:noFill/>
            <a:miter lim="800000"/>
            <a:headEnd/>
            <a:tailEnd/>
          </a:ln>
          <a:effectLst/>
        </p:spPr>
        <p:txBody>
          <a:bodyPr wrap="square">
            <a:spAutoFit/>
          </a:bodyPr>
          <a:lstStyle/>
          <a:p>
            <a:pPr eaLnBrk="0" hangingPunct="0"/>
            <a:r>
              <a:rPr lang="en-US" sz="5200" b="1" spc="-100" dirty="0" smtClean="0">
                <a:solidFill>
                  <a:srgbClr val="FFFFB7"/>
                </a:solidFill>
                <a:latin typeface="Calibri"/>
                <a:cs typeface="Calibri"/>
              </a:rPr>
              <a:t>Effects of Alcohol Consumption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20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TP101984423_template">
  <a:themeElements>
    <a:clrScheme name="alcahol">
      <a:dk1>
        <a:sysClr val="windowText" lastClr="000000"/>
      </a:dk1>
      <a:lt1>
        <a:srgbClr val="000000"/>
      </a:lt1>
      <a:dk2>
        <a:srgbClr val="1F497D"/>
      </a:dk2>
      <a:lt2>
        <a:srgbClr val="FFA132"/>
      </a:lt2>
      <a:accent1>
        <a:srgbClr val="B09747"/>
      </a:accent1>
      <a:accent2>
        <a:srgbClr val="FACD64"/>
      </a:accent2>
      <a:accent3>
        <a:srgbClr val="000000"/>
      </a:accent3>
      <a:accent4>
        <a:srgbClr val="8064A2"/>
      </a:accent4>
      <a:accent5>
        <a:srgbClr val="4BACC6"/>
      </a:accent5>
      <a:accent6>
        <a:srgbClr val="F79646"/>
      </a:accent6>
      <a:hlink>
        <a:srgbClr val="D97806"/>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A245064-21F4-4E40-9003-BB55DD23B5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TP101984423_template</Template>
  <TotalTime>60</TotalTime>
  <Words>760</Words>
  <Application>Microsoft Macintosh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3</vt:i4>
      </vt:variant>
      <vt:variant>
        <vt:lpstr>Design Template</vt:lpstr>
      </vt:variant>
      <vt:variant>
        <vt:i4>2</vt:i4>
      </vt:variant>
      <vt:variant>
        <vt:lpstr>Slide Titles</vt:lpstr>
      </vt:variant>
      <vt:variant>
        <vt:i4>10</vt:i4>
      </vt:variant>
    </vt:vector>
  </HeadingPairs>
  <TitlesOfParts>
    <vt:vector size="15" baseType="lpstr">
      <vt:lpstr>Tahoma</vt:lpstr>
      <vt:lpstr>Calibri</vt:lpstr>
      <vt:lpstr>Arial Narrow</vt:lpstr>
      <vt:lpstr>TP101984423_template</vt:lpstr>
      <vt:lpstr>Glass Layers</vt:lpstr>
      <vt:lpstr>Should Christians Drink Alcohol?</vt:lpstr>
      <vt:lpstr>Ten Reasons Christians Should Not Drink Alcohol</vt:lpstr>
      <vt:lpstr>Ten Reasons Christians Should Not Drink Alcohol</vt:lpstr>
      <vt:lpstr>Ten Reasons Christians Should Not Drink Alcohol</vt:lpstr>
      <vt:lpstr>Ten Reasons Christians Should Not Drink Alcohol</vt:lpstr>
      <vt:lpstr>Impairment in performance begins at below 0.02% BAC (1 to 1-1/2 drinks can result in this level). </vt:lpstr>
      <vt:lpstr>At low doses the effects of alcohol may include alterations in mood, cognition, anxiety level, and motor performance. It may also impair performance several hours after the blood alcohol level has gone down. Even slightly elevated levels result in more fatal accidents, and the majority of individuals who experience a problem related to alcohol use are light and moderate drinkers. </vt:lpstr>
      <vt:lpstr>One to two drinks of alcohol impair mental and physical abilities; mental processes such as restraint, awareness, concentration and judgment are affected, reaction time slowed, and an inability to perform complicated tasks.</vt:lpstr>
      <vt:lpstr>Any blood alcohol level, even a BAC of 0.02%, the result of just one drink, increases the risk of a crash. Alcohol impairs nearly every aspect of the brain’s ability to process information, as well as the eye’s ability to focus and react to light.</vt:lpstr>
      <vt:lpstr>Ten Reasons Christians Should Not Drink Alcohol</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OlsenParkLaptop</dc:creator>
  <cp:keywords/>
  <dc:description/>
  <cp:lastModifiedBy>Kyle Pope</cp:lastModifiedBy>
  <cp:revision>9</cp:revision>
  <dcterms:created xsi:type="dcterms:W3CDTF">2019-07-15T02:02:13Z</dcterms:created>
  <dcterms:modified xsi:type="dcterms:W3CDTF">2019-07-15T02:02:34Z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TC019844249991</vt:lpwstr>
  </property>
</Properties>
</file>