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fntdata" ContentType="application/x-fontdata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embeddedFontLst>
    <p:embeddedFont>
      <p:font typeface="Calibri"/>
      <p:regular r:id="rId6"/>
      <p:bold r:id="rId7"/>
      <p:italic r:id="rId8"/>
      <p:boldItalic r:id="rId9"/>
    </p:embeddedFont>
    <p:embeddedFont>
      <p:font typeface="Cambria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font" Target="fonts/font6.fntdata"/><Relationship Id="rId12" Type="http://schemas.openxmlformats.org/officeDocument/2006/relationships/font" Target="fonts/font7.fntdata"/><Relationship Id="rId13" Type="http://schemas.openxmlformats.org/officeDocument/2006/relationships/font" Target="fonts/font8.fntdata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font" Target="fonts/font1.fntdata"/><Relationship Id="rId7" Type="http://schemas.openxmlformats.org/officeDocument/2006/relationships/font" Target="fonts/font2.fntdata"/><Relationship Id="rId8" Type="http://schemas.openxmlformats.org/officeDocument/2006/relationships/font" Target="fonts/font3.fntdata"/><Relationship Id="rId9" Type="http://schemas.openxmlformats.org/officeDocument/2006/relationships/font" Target="fonts/font4.fntdata"/><Relationship Id="rId1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_vector-banners.jpg"/>
          <p:cNvPicPr>
            <a:picLocks noChangeAspect="1"/>
          </p:cNvPicPr>
          <p:nvPr userDrawn="1"/>
        </p:nvPicPr>
        <p:blipFill>
          <a:blip r:embed="rId2">
            <a:lum bright="-30000" contrast="-10000"/>
          </a:blip>
          <a:srcRect l="1639" t="68264" b="2036"/>
          <a:stretch>
            <a:fillRect/>
          </a:stretch>
        </p:blipFill>
        <p:spPr>
          <a:xfrm>
            <a:off x="0" y="0"/>
            <a:ext cx="9144000" cy="159010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215"/>
            <a:ext cx="8229600" cy="4706288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mbria"/>
                <a:cs typeface="Cambria"/>
              </a:defRPr>
            </a:lvl1pPr>
            <a:lvl2pPr>
              <a:defRPr b="1" i="0">
                <a:solidFill>
                  <a:schemeClr val="bg1"/>
                </a:solidFill>
                <a:latin typeface="Cambria"/>
                <a:cs typeface="Cambria"/>
              </a:defRPr>
            </a:lvl2pPr>
            <a:lvl3pPr>
              <a:defRPr b="1" i="0">
                <a:solidFill>
                  <a:schemeClr val="bg1"/>
                </a:solidFill>
                <a:latin typeface="Cambria"/>
                <a:cs typeface="Cambria"/>
              </a:defRPr>
            </a:lvl3pPr>
            <a:lvl4pPr>
              <a:defRPr b="1" i="0">
                <a:solidFill>
                  <a:schemeClr val="bg1"/>
                </a:solidFill>
                <a:latin typeface="Cambria"/>
                <a:cs typeface="Cambria"/>
              </a:defRPr>
            </a:lvl4pPr>
            <a:lvl5pPr>
              <a:defRPr b="1" i="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1370-213A-1148-A63D-11C4A2F431FD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D799-E74F-6E4A-96C2-E57142F4F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2405" cy="1143000"/>
          </a:xfrm>
        </p:spPr>
        <p:txBody>
          <a:bodyPr>
            <a:normAutofit/>
          </a:bodyPr>
          <a:lstStyle/>
          <a:p>
            <a:pPr algn="r"/>
            <a:r>
              <a:rPr lang="en-US" sz="6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Happiness</a:t>
            </a:r>
            <a:endParaRPr lang="en-US" sz="6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263"/>
            <a:ext cx="8229600" cy="450724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i="1" dirty="0" smtClean="0">
                <a:solidFill>
                  <a:schemeClr val="tx1"/>
                </a:solidFill>
              </a:rPr>
              <a:t>What is Happiness?</a:t>
            </a:r>
          </a:p>
          <a:p>
            <a:pPr algn="ctr">
              <a:lnSpc>
                <a:spcPct val="150000"/>
              </a:lnSpc>
              <a:spcAft>
                <a:spcPts val="768"/>
              </a:spcAft>
              <a:buNone/>
            </a:pPr>
            <a:r>
              <a:rPr lang="en-US" i="1" dirty="0" smtClean="0">
                <a:solidFill>
                  <a:schemeClr val="tx1"/>
                </a:solidFill>
              </a:rPr>
              <a:t>What Brings Happiness?</a:t>
            </a:r>
          </a:p>
          <a:p>
            <a:pPr algn="ctr">
              <a:lnSpc>
                <a:spcPct val="11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Psychology has focused much attention on depression, grief, and unhappiness but until recently little research has been done on the subject of happiness.</a:t>
            </a:r>
          </a:p>
          <a:p>
            <a:pPr algn="ctr">
              <a:lnSpc>
                <a:spcPct val="150000"/>
              </a:lnSpc>
              <a:buNone/>
            </a:pPr>
            <a:r>
              <a:rPr lang="en-US" i="1" dirty="0" smtClean="0">
                <a:solidFill>
                  <a:schemeClr val="tx1"/>
                </a:solidFill>
              </a:rPr>
              <a:t>What Does the Bible Say about Happiness?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2405" cy="1143000"/>
          </a:xfrm>
        </p:spPr>
        <p:txBody>
          <a:bodyPr>
            <a:normAutofit/>
          </a:bodyPr>
          <a:lstStyle/>
          <a:p>
            <a:pPr algn="r"/>
            <a:r>
              <a:rPr lang="en-US" sz="6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Happiness</a:t>
            </a:r>
            <a:endParaRPr lang="en-US" sz="6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263"/>
            <a:ext cx="8229600" cy="4507240"/>
          </a:xfrm>
        </p:spPr>
        <p:txBody>
          <a:bodyPr>
            <a:normAutofit/>
          </a:bodyPr>
          <a:lstStyle/>
          <a:p>
            <a:pPr marL="338138" indent="-338138"/>
            <a:r>
              <a:rPr lang="en-US" sz="3700" dirty="0" smtClean="0">
                <a:solidFill>
                  <a:srgbClr val="FFFFFF"/>
                </a:solidFill>
              </a:rPr>
              <a:t>Comes from a relationship with God (Ps. 146:5).</a:t>
            </a:r>
          </a:p>
          <a:p>
            <a:pPr marL="338138" indent="-338138"/>
            <a:r>
              <a:rPr lang="en-US" sz="3700" dirty="0" smtClean="0">
                <a:solidFill>
                  <a:srgbClr val="FFFFFF"/>
                </a:solidFill>
              </a:rPr>
              <a:t>Comes from trusting the Lord (Prov. 16:20).</a:t>
            </a:r>
          </a:p>
          <a:p>
            <a:pPr marL="338138" indent="-338138"/>
            <a:r>
              <a:rPr lang="en-US" sz="3700" dirty="0" smtClean="0">
                <a:solidFill>
                  <a:srgbClr val="FFFFFF"/>
                </a:solidFill>
              </a:rPr>
              <a:t>Comes from reverence toward God (Prov. 28:14).</a:t>
            </a:r>
            <a:endParaRPr lang="en-US" sz="3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2405" cy="1143000"/>
          </a:xfrm>
        </p:spPr>
        <p:txBody>
          <a:bodyPr>
            <a:normAutofit/>
          </a:bodyPr>
          <a:lstStyle/>
          <a:p>
            <a:pPr algn="r"/>
            <a:r>
              <a:rPr lang="en-US" sz="6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Happiness</a:t>
            </a:r>
            <a:endParaRPr lang="en-US" sz="6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263"/>
            <a:ext cx="8229600" cy="4507240"/>
          </a:xfrm>
        </p:spPr>
        <p:txBody>
          <a:bodyPr>
            <a:normAutofit/>
          </a:bodyPr>
          <a:lstStyle/>
          <a:p>
            <a:pPr marL="338138" indent="-338138"/>
            <a:r>
              <a:rPr lang="en-US" sz="3800" dirty="0" smtClean="0">
                <a:solidFill>
                  <a:srgbClr val="FFFFFF"/>
                </a:solidFill>
              </a:rPr>
              <a:t>Comes from keeping God’s law (Prov. 29:18).</a:t>
            </a:r>
          </a:p>
          <a:p>
            <a:pPr marL="338138" indent="-338138"/>
            <a:r>
              <a:rPr lang="en-US" sz="3800" dirty="0" smtClean="0">
                <a:solidFill>
                  <a:srgbClr val="FFFFFF"/>
                </a:solidFill>
              </a:rPr>
              <a:t>Comes from being corrected by God (Job 5:17).</a:t>
            </a:r>
          </a:p>
          <a:p>
            <a:pPr marL="338138" indent="-338138"/>
            <a:r>
              <a:rPr lang="en-US" sz="3800" dirty="0" smtClean="0">
                <a:solidFill>
                  <a:srgbClr val="FFFFFF"/>
                </a:solidFill>
              </a:rPr>
              <a:t>Comes from eating from the work of our hands (Ps. 128:2).</a:t>
            </a:r>
            <a:endParaRPr lang="en-US" sz="3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2405" cy="1143000"/>
          </a:xfrm>
        </p:spPr>
        <p:txBody>
          <a:bodyPr>
            <a:normAutofit/>
          </a:bodyPr>
          <a:lstStyle/>
          <a:p>
            <a:pPr algn="r"/>
            <a:r>
              <a:rPr lang="en-US" sz="6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Happiness</a:t>
            </a:r>
            <a:endParaRPr lang="en-US" sz="6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263"/>
            <a:ext cx="8229600" cy="4507240"/>
          </a:xfrm>
        </p:spPr>
        <p:txBody>
          <a:bodyPr>
            <a:normAutofit lnSpcReduction="10000"/>
          </a:bodyPr>
          <a:lstStyle/>
          <a:p>
            <a:pPr marL="338138" indent="-338138"/>
            <a:r>
              <a:rPr lang="en-US" sz="3400" dirty="0" smtClean="0">
                <a:solidFill>
                  <a:srgbClr val="FFFFFF"/>
                </a:solidFill>
              </a:rPr>
              <a:t>Comes from the blessing of children (127:5).</a:t>
            </a:r>
          </a:p>
          <a:p>
            <a:pPr marL="338138" indent="-338138"/>
            <a:r>
              <a:rPr lang="en-US" sz="3400" dirty="0" smtClean="0">
                <a:solidFill>
                  <a:srgbClr val="FFFFFF"/>
                </a:solidFill>
              </a:rPr>
              <a:t>Comes from finding wisdom (Prov. 3:13).</a:t>
            </a:r>
          </a:p>
          <a:p>
            <a:pPr marL="338138" indent="-338138"/>
            <a:r>
              <a:rPr lang="en-US" sz="3400" dirty="0" smtClean="0">
                <a:solidFill>
                  <a:srgbClr val="FFFFFF"/>
                </a:solidFill>
              </a:rPr>
              <a:t>Comes from kindness to others (Prov. 14:21).</a:t>
            </a:r>
          </a:p>
          <a:p>
            <a:pPr marL="338138" indent="-338138"/>
            <a:r>
              <a:rPr lang="en-US" sz="3400" dirty="0" smtClean="0">
                <a:solidFill>
                  <a:srgbClr val="FFFFFF"/>
                </a:solidFill>
              </a:rPr>
              <a:t>Comes from guarding what we allow ourselves to “approve” (Rom. 14:22).</a:t>
            </a:r>
          </a:p>
          <a:p>
            <a:pPr marL="0" indent="0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185</Words>
  <Application>Microsoft Macintosh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Cambria</vt:lpstr>
      <vt:lpstr>Office Theme</vt:lpstr>
      <vt:lpstr>Happiness</vt:lpstr>
      <vt:lpstr>Happiness</vt:lpstr>
      <vt:lpstr>Happiness</vt:lpstr>
      <vt:lpstr>Happiness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7</cp:revision>
  <dcterms:created xsi:type="dcterms:W3CDTF">2019-08-05T14:35:02Z</dcterms:created>
  <dcterms:modified xsi:type="dcterms:W3CDTF">2019-08-05T14:35:11Z</dcterms:modified>
</cp:coreProperties>
</file>