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93" r:id="rId15"/>
    <p:sldId id="294" r:id="rId16"/>
    <p:sldId id="295" r:id="rId17"/>
    <p:sldId id="28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3110" autoAdjust="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694E89-C9D2-6047-A0A8-B272098DA8F6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6F166F-2CA0-8240-A0F9-FCA726AC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16" y="274638"/>
            <a:ext cx="8580284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694E89-C9D2-6047-A0A8-B272098DA8F6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6F166F-2CA0-8240-A0F9-FCA726AC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694E89-C9D2-6047-A0A8-B272098DA8F6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6F166F-2CA0-8240-A0F9-FCA726AC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16" y="274638"/>
            <a:ext cx="8580284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694E89-C9D2-6047-A0A8-B272098DA8F6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6F166F-2CA0-8240-A0F9-FCA726AC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694E89-C9D2-6047-A0A8-B272098DA8F6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6F166F-2CA0-8240-A0F9-FCA726AC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16" y="274638"/>
            <a:ext cx="8580284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694E89-C9D2-6047-A0A8-B272098DA8F6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6F166F-2CA0-8240-A0F9-FCA726AC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16" y="274638"/>
            <a:ext cx="8580284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694E89-C9D2-6047-A0A8-B272098DA8F6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6F166F-2CA0-8240-A0F9-FCA726AC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16" y="274638"/>
            <a:ext cx="8580284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694E89-C9D2-6047-A0A8-B272098DA8F6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6F166F-2CA0-8240-A0F9-FCA726AC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694E89-C9D2-6047-A0A8-B272098DA8F6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6F166F-2CA0-8240-A0F9-FCA726AC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694E89-C9D2-6047-A0A8-B272098DA8F6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6F166F-2CA0-8240-A0F9-FCA726AC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694E89-C9D2-6047-A0A8-B272098DA8F6}" type="datetimeFigureOut">
              <a:rPr lang="en-US" smtClean="0"/>
              <a:pPr/>
              <a:t>6/25/17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6F166F-2CA0-8240-A0F9-FCA726ACD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lack Abstract Wallpaper 2835 Hd Wallpapers in Abstract - Imagesci.com.jpg"/>
          <p:cNvPicPr>
            <a:picLocks noChangeAspect="1"/>
          </p:cNvPicPr>
          <p:nvPr userDrawn="1"/>
        </p:nvPicPr>
        <p:blipFill>
          <a:blip r:embed="rId13"/>
          <a:srcRect l="18446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00" y="254000"/>
            <a:ext cx="7454900" cy="6311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254001"/>
            <a:ext cx="7048518" cy="54799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000" dirty="0" smtClean="0"/>
              <a:t>1 Corinthians 11:23-26</a:t>
            </a:r>
            <a:endParaRPr lang="en-US" sz="5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22" y="254000"/>
            <a:ext cx="6773808" cy="5377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i="1" dirty="0" err="1" smtClean="0"/>
              <a:t>Artos</a:t>
            </a:r>
            <a:r>
              <a:rPr lang="en-US" sz="6000" i="1" dirty="0" smtClean="0"/>
              <a:t> </a:t>
            </a:r>
            <a:r>
              <a:rPr lang="en-US" sz="6000" dirty="0" smtClean="0"/>
              <a:t>“Bread”</a:t>
            </a:r>
          </a:p>
          <a:p>
            <a:pPr marL="0" indent="0" algn="ctr">
              <a:buNone/>
            </a:pPr>
            <a:r>
              <a:rPr lang="en-US" sz="4000" dirty="0" smtClean="0"/>
              <a:t>John 6:31 (sing.)</a:t>
            </a:r>
          </a:p>
          <a:p>
            <a:pPr marL="0" indent="0" algn="ctr">
              <a:buNone/>
            </a:pPr>
            <a:r>
              <a:rPr lang="en-US" sz="4000" dirty="0" smtClean="0"/>
              <a:t>Only one loaf?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22" y="254000"/>
            <a:ext cx="6773808" cy="5377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What Does 1 Corinthians 10:17 Mean?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22" y="254000"/>
            <a:ext cx="6773808" cy="5377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“Paul writing to Corinth from Ephesus says that ‘we are all’—Christians in Ephesus and Christians in Corinth—‘we are all partakers of that one bread, of that one loaf.’”</a:t>
            </a:r>
          </a:p>
          <a:p>
            <a:pPr marL="0" indent="0" algn="r">
              <a:buNone/>
            </a:pPr>
            <a:r>
              <a:rPr lang="en-US" sz="2800" dirty="0" smtClean="0"/>
              <a:t>W. Curtis Porter</a:t>
            </a:r>
          </a:p>
          <a:p>
            <a:pPr marL="0" indent="0" algn="r">
              <a:buNone/>
            </a:pPr>
            <a:r>
              <a:rPr lang="en-US" sz="2800" i="1" dirty="0" smtClean="0"/>
              <a:t>Porter-Waters Debate. </a:t>
            </a:r>
            <a:r>
              <a:rPr lang="en-US" sz="2800" dirty="0" smtClean="0"/>
              <a:t>(Murfreesboro, TN: </a:t>
            </a:r>
            <a:r>
              <a:rPr lang="en-US" sz="2800" dirty="0" err="1" smtClean="0"/>
              <a:t>DeHoff</a:t>
            </a:r>
            <a:r>
              <a:rPr lang="en-US" sz="2800" dirty="0" smtClean="0"/>
              <a:t> Publications, 1952) 70.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22" y="500280"/>
            <a:ext cx="6773808" cy="537735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000" dirty="0" smtClean="0"/>
              <a:t>The Cup</a:t>
            </a:r>
          </a:p>
          <a:p>
            <a:pPr marL="0" indent="0" algn="ctr">
              <a:buNone/>
            </a:pPr>
            <a:r>
              <a:rPr lang="en-US" sz="4000" dirty="0" smtClean="0"/>
              <a:t>Matt. 26:27</a:t>
            </a:r>
          </a:p>
          <a:p>
            <a:pPr marL="0" indent="0" algn="ctr">
              <a:buNone/>
            </a:pPr>
            <a:r>
              <a:rPr lang="en-US" sz="4000" dirty="0" smtClean="0"/>
              <a:t>26:29 = “fruit of the vine”</a:t>
            </a:r>
          </a:p>
          <a:p>
            <a:pPr marL="0" indent="0" algn="ctr">
              <a:buNone/>
            </a:pPr>
            <a:r>
              <a:rPr lang="en-US" sz="4000" dirty="0" smtClean="0"/>
              <a:t>Bab. Talmud, “fruit of the vine”=“wine” (</a:t>
            </a:r>
            <a:r>
              <a:rPr lang="en-US" sz="4000" i="1" dirty="0" err="1" smtClean="0"/>
              <a:t>Beracoth</a:t>
            </a:r>
            <a:r>
              <a:rPr lang="en-US" sz="4000" i="1" dirty="0" smtClean="0"/>
              <a:t> </a:t>
            </a:r>
            <a:r>
              <a:rPr lang="en-US" sz="4000" dirty="0" smtClean="0"/>
              <a:t>35a).</a:t>
            </a:r>
          </a:p>
          <a:p>
            <a:pPr marL="0" indent="0" algn="ctr">
              <a:buNone/>
            </a:pPr>
            <a:r>
              <a:rPr lang="en-US" sz="4000" dirty="0" smtClean="0"/>
              <a:t>Bible “wine”= product of grape from grape juice to vinegar (Isa. 65:8; Num. 6:3)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22" y="254000"/>
            <a:ext cx="6773808" cy="5377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“Since fermentation was considered a type of leaven, and all leaven was to be removed from the house during Passover, the implication is this juice was unfermented.”</a:t>
            </a:r>
          </a:p>
          <a:p>
            <a:pPr marL="0" indent="0" algn="r">
              <a:buNone/>
            </a:pPr>
            <a:r>
              <a:rPr lang="en-US" sz="2800" dirty="0" smtClean="0"/>
              <a:t>Kenneth </a:t>
            </a:r>
            <a:r>
              <a:rPr lang="en-US" sz="2800" dirty="0" err="1" smtClean="0"/>
              <a:t>Chumbley</a:t>
            </a:r>
            <a:endParaRPr lang="en-US" sz="2800" dirty="0" smtClean="0"/>
          </a:p>
          <a:p>
            <a:pPr marL="0" indent="0" algn="r">
              <a:buNone/>
            </a:pPr>
            <a:r>
              <a:rPr lang="en-US" sz="2800" i="1" dirty="0" smtClean="0"/>
              <a:t>The Gospel of Matthew </a:t>
            </a:r>
            <a:r>
              <a:rPr lang="en-US" sz="2800" dirty="0" smtClean="0"/>
              <a:t>(Nashville: </a:t>
            </a:r>
            <a:r>
              <a:rPr lang="en-US" sz="2800" dirty="0" err="1" smtClean="0"/>
              <a:t>Selfpublished</a:t>
            </a:r>
            <a:r>
              <a:rPr lang="en-US" sz="2800" dirty="0" smtClean="0"/>
              <a:t>, 1999) 463.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22" y="254000"/>
            <a:ext cx="6773808" cy="537735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000" dirty="0" smtClean="0"/>
              <a:t>Unleavened Wine?</a:t>
            </a:r>
          </a:p>
          <a:p>
            <a:pPr marL="0" indent="0" algn="ctr">
              <a:buNone/>
            </a:pPr>
            <a:r>
              <a:rPr lang="en-US" sz="4000" dirty="0" smtClean="0"/>
              <a:t>Jewish </a:t>
            </a:r>
            <a:r>
              <a:rPr lang="en-US" sz="4000" dirty="0" err="1" smtClean="0"/>
              <a:t>Karaites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2800" dirty="0" smtClean="0"/>
              <a:t>“The Torah states that there are two kinds of leaven, </a:t>
            </a:r>
            <a:r>
              <a:rPr lang="en-US" sz="2800" i="1" dirty="0" err="1" smtClean="0"/>
              <a:t>śeʾōr</a:t>
            </a:r>
            <a:r>
              <a:rPr lang="en-US" sz="2800" dirty="0" smtClean="0"/>
              <a:t> and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ḥamēṣ</a:t>
            </a:r>
            <a:r>
              <a:rPr lang="en-US" sz="2800" dirty="0" smtClean="0"/>
              <a:t>.  The definition of </a:t>
            </a:r>
            <a:r>
              <a:rPr lang="en-US" sz="2800" i="1" dirty="0" err="1" smtClean="0"/>
              <a:t>śeʾōr</a:t>
            </a:r>
            <a:r>
              <a:rPr lang="en-US" sz="2800" dirty="0" smtClean="0"/>
              <a:t> is a leavening or fermenting agent that is an inedible substance, such as yeast and sourdough, which induces fermentation. </a:t>
            </a:r>
            <a:r>
              <a:rPr lang="en-US" sz="2800" i="1" dirty="0" err="1" smtClean="0"/>
              <a:t>Ḥamēṣ</a:t>
            </a:r>
            <a:r>
              <a:rPr lang="en-US" sz="2800" dirty="0" smtClean="0"/>
              <a:t> comes from the Hebrew word meaning sour as is therefore any edible food that has gone through a souring process, in other words any food that has fermented.”</a:t>
            </a:r>
          </a:p>
          <a:p>
            <a:pPr marL="0" indent="0" algn="r">
              <a:buNone/>
            </a:pPr>
            <a:r>
              <a:rPr lang="en-US" sz="2800" dirty="0" err="1" smtClean="0"/>
              <a:t>Rekhavi</a:t>
            </a:r>
            <a:r>
              <a:rPr lang="en-US" sz="2800" dirty="0" smtClean="0"/>
              <a:t>, Meir </a:t>
            </a:r>
            <a:r>
              <a:rPr lang="en-US" sz="2800" dirty="0" err="1" smtClean="0"/>
              <a:t>Yosef</a:t>
            </a:r>
            <a:r>
              <a:rPr lang="en-US" sz="2800" dirty="0" smtClean="0"/>
              <a:t>. </a:t>
            </a:r>
            <a:r>
              <a:rPr lang="en-US" sz="2800" i="1" dirty="0" smtClean="0"/>
              <a:t>The Biblical Passover </a:t>
            </a:r>
            <a:r>
              <a:rPr lang="en-US" sz="2800" i="1" dirty="0" err="1" smtClean="0"/>
              <a:t>Haggadha</a:t>
            </a:r>
            <a:r>
              <a:rPr lang="en-US" sz="2800" dirty="0" smtClean="0"/>
              <a:t>. (Jerusalem: World </a:t>
            </a:r>
            <a:r>
              <a:rPr lang="en-US" sz="2800" dirty="0" err="1" smtClean="0"/>
              <a:t>Karaite</a:t>
            </a:r>
            <a:r>
              <a:rPr lang="en-US" sz="2800" dirty="0" smtClean="0"/>
              <a:t> Movement, 2004) 8.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22" y="254000"/>
            <a:ext cx="6773808" cy="5377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Non-Refrigeration Theory</a:t>
            </a:r>
          </a:p>
          <a:p>
            <a:pPr marL="0" indent="0" algn="ctr">
              <a:buNone/>
            </a:pPr>
            <a:r>
              <a:rPr lang="en-US" sz="4000" dirty="0" smtClean="0"/>
              <a:t>Boiling and Filtering</a:t>
            </a:r>
          </a:p>
          <a:p>
            <a:pPr marL="0" indent="0" algn="ctr">
              <a:buNone/>
            </a:pPr>
            <a:r>
              <a:rPr lang="en-US" sz="4000" dirty="0" smtClean="0"/>
              <a:t>My Test: </a:t>
            </a:r>
          </a:p>
          <a:p>
            <a:pPr marL="0" indent="0" algn="ctr">
              <a:buNone/>
            </a:pPr>
            <a:r>
              <a:rPr lang="en-US" sz="2800" dirty="0" smtClean="0"/>
              <a:t>http://</a:t>
            </a:r>
            <a:r>
              <a:rPr lang="en-US" sz="2800" dirty="0" err="1" smtClean="0"/>
              <a:t>www.ancientroadpublications.com/Studies/BiblicalStudies</a:t>
            </a:r>
            <a:r>
              <a:rPr lang="en-US" sz="2800" dirty="0" smtClean="0"/>
              <a:t>/ </a:t>
            </a:r>
            <a:r>
              <a:rPr lang="en-US" sz="2800" dirty="0" err="1" smtClean="0"/>
              <a:t>GrapeJuiceTest.html</a:t>
            </a: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22" y="254000"/>
            <a:ext cx="6773808" cy="5377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Water and Wine</a:t>
            </a:r>
          </a:p>
          <a:p>
            <a:pPr marL="0" indent="0" algn="ctr">
              <a:buNone/>
            </a:pPr>
            <a:r>
              <a:rPr lang="en-US" sz="3500" dirty="0" smtClean="0"/>
              <a:t>Rabbinical Jews (Mish. </a:t>
            </a:r>
            <a:r>
              <a:rPr lang="en-US" sz="3500" i="1" dirty="0" err="1" smtClean="0"/>
              <a:t>Beracoth</a:t>
            </a:r>
            <a:r>
              <a:rPr lang="en-US" sz="3500" i="1" dirty="0" smtClean="0"/>
              <a:t> </a:t>
            </a:r>
            <a:r>
              <a:rPr lang="en-US" sz="3500" dirty="0" smtClean="0"/>
              <a:t>7.5)</a:t>
            </a:r>
          </a:p>
          <a:p>
            <a:pPr marL="0" indent="0" algn="ctr">
              <a:buNone/>
            </a:pPr>
            <a:r>
              <a:rPr lang="en-US" sz="3500" dirty="0" smtClean="0"/>
              <a:t>2-3 to 1 (Bab. Talmud, </a:t>
            </a:r>
            <a:r>
              <a:rPr lang="en-US" sz="3500" i="1" dirty="0" smtClean="0"/>
              <a:t>Shabbat </a:t>
            </a:r>
            <a:r>
              <a:rPr lang="en-US" sz="3500" dirty="0" smtClean="0"/>
              <a:t>77a)</a:t>
            </a:r>
          </a:p>
          <a:p>
            <a:pPr marL="0" indent="0" algn="ctr">
              <a:buNone/>
            </a:pPr>
            <a:r>
              <a:rPr lang="en-US" sz="3500" dirty="0" smtClean="0"/>
              <a:t>“Cup of wine mixed with water”</a:t>
            </a:r>
          </a:p>
          <a:p>
            <a:pPr marL="0" indent="0" algn="r">
              <a:buNone/>
            </a:pPr>
            <a:r>
              <a:rPr lang="en-US" sz="3500" dirty="0" smtClean="0"/>
              <a:t>150 AD Justin, </a:t>
            </a:r>
            <a:r>
              <a:rPr lang="en-US" sz="3500" i="1" dirty="0" smtClean="0"/>
              <a:t>First Apology</a:t>
            </a:r>
            <a:r>
              <a:rPr lang="en-US" sz="3500" dirty="0" smtClean="0"/>
              <a:t> </a:t>
            </a:r>
            <a:r>
              <a:rPr lang="en-US" sz="3500" i="1" dirty="0" smtClean="0"/>
              <a:t>65</a:t>
            </a:r>
            <a:r>
              <a:rPr lang="en-US" sz="3000" i="1" dirty="0" smtClean="0"/>
              <a:t>.</a:t>
            </a:r>
            <a:endParaRPr lang="en-US" sz="3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22" y="254000"/>
            <a:ext cx="6773808" cy="53388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Elements of the Lord’s Supper</a:t>
            </a:r>
            <a:endParaRPr lang="en-US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22" y="254001"/>
            <a:ext cx="6773808" cy="54030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Context of Establishment</a:t>
            </a:r>
            <a:endParaRPr lang="en-US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22" y="254000"/>
            <a:ext cx="6773808" cy="5377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Passover</a:t>
            </a:r>
          </a:p>
          <a:p>
            <a:pPr marL="0" indent="0" algn="ctr">
              <a:buNone/>
            </a:pPr>
            <a:r>
              <a:rPr lang="en-US" sz="4000" dirty="0" smtClean="0"/>
              <a:t>Luke 22:15</a:t>
            </a:r>
          </a:p>
          <a:p>
            <a:pPr marL="0" indent="0" algn="ctr">
              <a:buNone/>
            </a:pPr>
            <a:r>
              <a:rPr lang="en-US" sz="4000" dirty="0" smtClean="0"/>
              <a:t>Mark 14:12</a:t>
            </a:r>
          </a:p>
          <a:p>
            <a:pPr marL="0" indent="0" algn="ctr">
              <a:buNone/>
            </a:pPr>
            <a:r>
              <a:rPr lang="en-US" sz="4000" dirty="0" smtClean="0"/>
              <a:t>Nisan 14 – Exod. 12:1-20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22" y="254000"/>
            <a:ext cx="6773808" cy="5377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Non-Passover  Theory</a:t>
            </a:r>
          </a:p>
          <a:p>
            <a:pPr marL="0" indent="0" algn="ctr">
              <a:buNone/>
            </a:pPr>
            <a:r>
              <a:rPr lang="en-US" sz="4000" dirty="0" smtClean="0"/>
              <a:t>John 18:28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22" y="254000"/>
            <a:ext cx="6773808" cy="5377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Passover  Terminology</a:t>
            </a:r>
          </a:p>
          <a:p>
            <a:pPr marL="0" indent="0" algn="ctr">
              <a:buNone/>
            </a:pPr>
            <a:r>
              <a:rPr lang="en-US" sz="4000" dirty="0" smtClean="0"/>
              <a:t>Luke 22:1</a:t>
            </a:r>
          </a:p>
          <a:p>
            <a:pPr marL="0" indent="0" algn="ctr">
              <a:buNone/>
            </a:pPr>
            <a:r>
              <a:rPr lang="en-US" sz="4000" dirty="0" smtClean="0"/>
              <a:t>Lev. 23:8</a:t>
            </a:r>
          </a:p>
          <a:p>
            <a:pPr marL="0" indent="0" algn="ctr">
              <a:buNone/>
            </a:pPr>
            <a:r>
              <a:rPr lang="en-US" sz="4000" dirty="0" smtClean="0"/>
              <a:t>Deut. 16:2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22" y="254000"/>
            <a:ext cx="6773808" cy="5377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Unleavened       Bread</a:t>
            </a:r>
          </a:p>
          <a:p>
            <a:pPr marL="0" indent="0" algn="ctr">
              <a:buNone/>
            </a:pPr>
            <a:r>
              <a:rPr lang="en-US" sz="4000" dirty="0" smtClean="0"/>
              <a:t>Exod. 12:15</a:t>
            </a:r>
          </a:p>
          <a:p>
            <a:pPr marL="0" indent="0" algn="ctr">
              <a:buNone/>
            </a:pPr>
            <a:r>
              <a:rPr lang="en-US" sz="4000" dirty="0" smtClean="0"/>
              <a:t>Exod. 29:2, 23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22" y="254000"/>
            <a:ext cx="6773808" cy="5377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One Loaf?</a:t>
            </a:r>
          </a:p>
          <a:p>
            <a:pPr marL="0" indent="0" algn="ctr">
              <a:buNone/>
            </a:pPr>
            <a:r>
              <a:rPr lang="en-US" sz="4000" dirty="0" smtClean="0"/>
              <a:t>1 Cor. 10:16-17</a:t>
            </a:r>
          </a:p>
          <a:p>
            <a:pPr marL="0" indent="0" algn="ctr">
              <a:buNone/>
            </a:pPr>
            <a:r>
              <a:rPr lang="en-US" sz="4000" dirty="0" smtClean="0"/>
              <a:t>Acts 4:4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22" y="254000"/>
            <a:ext cx="6773808" cy="5377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“Jesus took only one loaf, which represented His one body. The Greek word for bread in Matt 26:26 is </a:t>
            </a:r>
            <a:r>
              <a:rPr lang="en-US" sz="2800" i="1" dirty="0" err="1" smtClean="0"/>
              <a:t>artos</a:t>
            </a:r>
            <a:r>
              <a:rPr lang="en-US" sz="2800" dirty="0" smtClean="0"/>
              <a:t> and is singular in number, denoting a loaf. Hence, the use of a plurality of loaves would also be a violation of specific authority—they would violate the one loaf” </a:t>
            </a:r>
          </a:p>
          <a:p>
            <a:pPr marL="0" indent="0" algn="r">
              <a:buNone/>
            </a:pPr>
            <a:r>
              <a:rPr lang="en-US" sz="2800" dirty="0" smtClean="0"/>
              <a:t>Billy Dickinson</a:t>
            </a:r>
          </a:p>
          <a:p>
            <a:pPr marL="0" indent="0" algn="r">
              <a:buNone/>
            </a:pPr>
            <a:r>
              <a:rPr lang="en-US" sz="2800" dirty="0" smtClean="0"/>
              <a:t> “Are Individual Cups an Aid?” </a:t>
            </a:r>
            <a:r>
              <a:rPr lang="en-US" sz="2800" i="1" dirty="0" smtClean="0"/>
              <a:t>Old Paths Advocate</a:t>
            </a:r>
            <a:r>
              <a:rPr lang="en-US" sz="2800" dirty="0" smtClean="0"/>
              <a:t> 58.6 (June 1, 1986) 6.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526</Words>
  <Application>Microsoft Macintosh PowerPoint</Application>
  <PresentationFormat>On-screen Show (4:3)</PresentationFormat>
  <Paragraphs>50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20</cp:revision>
  <dcterms:created xsi:type="dcterms:W3CDTF">2017-06-26T01:06:47Z</dcterms:created>
  <dcterms:modified xsi:type="dcterms:W3CDTF">2017-06-26T01:07:30Z</dcterms:modified>
</cp:coreProperties>
</file>