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8" r:id="rId3"/>
    <p:sldId id="259" r:id="rId4"/>
    <p:sldId id="26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3E4F"/>
    <a:srgbClr val="007C88"/>
    <a:srgbClr val="002937"/>
    <a:srgbClr val="000003"/>
    <a:srgbClr val="003547"/>
    <a:srgbClr val="2A767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2D28E6-1E75-E345-8881-8543ECA68938}" type="datetimeFigureOut">
              <a:rPr lang="en-US" smtClean="0"/>
              <a:pPr/>
              <a:t>6/8/17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E259829-ABA8-1B4F-AA6D-C04AF852EF8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2D28E6-1E75-E345-8881-8543ECA68938}" type="datetimeFigureOut">
              <a:rPr lang="en-US" smtClean="0"/>
              <a:pPr/>
              <a:t>6/8/17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E259829-ABA8-1B4F-AA6D-C04AF852EF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2D28E6-1E75-E345-8881-8543ECA68938}" type="datetimeFigureOut">
              <a:rPr lang="en-US" smtClean="0"/>
              <a:pPr/>
              <a:t>6/8/17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E259829-ABA8-1B4F-AA6D-C04AF852EF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2D28E6-1E75-E345-8881-8543ECA68938}" type="datetimeFigureOut">
              <a:rPr lang="en-US" smtClean="0"/>
              <a:pPr/>
              <a:t>6/8/17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E259829-ABA8-1B4F-AA6D-C04AF852EF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2D28E6-1E75-E345-8881-8543ECA68938}" type="datetimeFigureOut">
              <a:rPr lang="en-US" smtClean="0"/>
              <a:pPr/>
              <a:t>6/8/17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E259829-ABA8-1B4F-AA6D-C04AF852EF8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42D28E6-1E75-E345-8881-8543ECA68938}" type="datetimeFigureOut">
              <a:rPr lang="en-US" smtClean="0"/>
              <a:pPr/>
              <a:t>6/8/17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E259829-ABA8-1B4F-AA6D-C04AF852EF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42D28E6-1E75-E345-8881-8543ECA68938}" type="datetimeFigureOut">
              <a:rPr lang="en-US" smtClean="0"/>
              <a:pPr/>
              <a:t>6/8/17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E259829-ABA8-1B4F-AA6D-C04AF852EF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42D28E6-1E75-E345-8881-8543ECA68938}" type="datetimeFigureOut">
              <a:rPr lang="en-US" smtClean="0"/>
              <a:pPr/>
              <a:t>6/8/17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E259829-ABA8-1B4F-AA6D-C04AF852EF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42D28E6-1E75-E345-8881-8543ECA68938}" type="datetimeFigureOut">
              <a:rPr lang="en-US" smtClean="0"/>
              <a:pPr/>
              <a:t>6/8/17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E259829-ABA8-1B4F-AA6D-C04AF852EF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42D28E6-1E75-E345-8881-8543ECA68938}" type="datetimeFigureOut">
              <a:rPr lang="en-US" smtClean="0"/>
              <a:pPr/>
              <a:t>6/8/17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E259829-ABA8-1B4F-AA6D-C04AF852EF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42D28E6-1E75-E345-8881-8543ECA68938}" type="datetimeFigureOut">
              <a:rPr lang="en-US" smtClean="0"/>
              <a:pPr/>
              <a:t>6/8/17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E259829-ABA8-1B4F-AA6D-C04AF852EF8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lum bright="-16000"/>
          </a:blip>
          <a:stretch>
            <a:fillRect/>
          </a:stretch>
        </p:blipFill>
        <p:spPr>
          <a:xfrm>
            <a:off x="1" y="0"/>
            <a:ext cx="9144000" cy="6858000"/>
          </a:xfrm>
          <a:prstGeom prst="rect">
            <a:avLst/>
          </a:prstGeom>
          <a:ln>
            <a:solidFill>
              <a:srgbClr val="2A7677"/>
            </a:solidFill>
          </a:ln>
        </p:spPr>
      </p:pic>
      <p:sp>
        <p:nvSpPr>
          <p:cNvPr id="2" name="Title Placeholder 1"/>
          <p:cNvSpPr>
            <a:spLocks noGrp="1"/>
          </p:cNvSpPr>
          <p:nvPr>
            <p:ph type="title"/>
          </p:nvPr>
        </p:nvSpPr>
        <p:spPr>
          <a:xfrm>
            <a:off x="3291516" y="274638"/>
            <a:ext cx="5395284"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291516" y="1600200"/>
            <a:ext cx="5395284" cy="486582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kern="1200">
          <a:solidFill>
            <a:schemeClr val="bg1"/>
          </a:solidFill>
          <a:effectLst>
            <a:outerShdw blurRad="50800" dist="38100" dir="2700000">
              <a:srgbClr val="000000">
                <a:alpha val="43000"/>
              </a:srgbClr>
            </a:outerShdw>
          </a:effectLst>
          <a:latin typeface="+mj-lt"/>
          <a:ea typeface="+mj-ea"/>
          <a:cs typeface="+mj-cs"/>
        </a:defRPr>
      </a:lvl1pPr>
    </p:titleStyle>
    <p:bodyStyle>
      <a:lvl1pPr marL="342900" indent="-342900" algn="l" defTabSz="457200" rtl="0" eaLnBrk="1" latinLnBrk="0" hangingPunct="1">
        <a:spcBef>
          <a:spcPct val="20000"/>
        </a:spcBef>
        <a:buFont typeface="Arial"/>
        <a:buChar char="•"/>
        <a:defRPr sz="3200" b="1" kern="1200">
          <a:solidFill>
            <a:schemeClr val="tx2">
              <a:lumMod val="20000"/>
              <a:lumOff val="80000"/>
            </a:schemeClr>
          </a:solidFill>
          <a:effectLst>
            <a:outerShdw blurRad="50800" dist="38100" dir="2700000">
              <a:srgbClr val="000000">
                <a:alpha val="43000"/>
              </a:srgbClr>
            </a:outerShdw>
          </a:effectLst>
          <a:latin typeface="+mn-lt"/>
          <a:ea typeface="+mn-ea"/>
          <a:cs typeface="+mn-cs"/>
        </a:defRPr>
      </a:lvl1pPr>
      <a:lvl2pPr marL="742950" indent="-285750" algn="l" defTabSz="457200" rtl="0" eaLnBrk="1" latinLnBrk="0" hangingPunct="1">
        <a:spcBef>
          <a:spcPct val="20000"/>
        </a:spcBef>
        <a:buFont typeface="Arial"/>
        <a:buChar char="–"/>
        <a:defRPr sz="2800" b="1" kern="1200">
          <a:solidFill>
            <a:schemeClr val="tx2">
              <a:lumMod val="20000"/>
              <a:lumOff val="80000"/>
            </a:schemeClr>
          </a:solidFill>
          <a:effectLst>
            <a:outerShdw blurRad="50800" dist="38100" dir="2700000">
              <a:srgbClr val="000000">
                <a:alpha val="43000"/>
              </a:srgbClr>
            </a:outerShdw>
          </a:effectLst>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2">
              <a:lumMod val="20000"/>
              <a:lumOff val="80000"/>
            </a:schemeClr>
          </a:solidFill>
          <a:effectLst>
            <a:outerShdw blurRad="50800" dist="38100" dir="2700000">
              <a:srgbClr val="000000">
                <a:alpha val="43000"/>
              </a:srgbClr>
            </a:outerShdw>
          </a:effectLst>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2">
              <a:lumMod val="20000"/>
              <a:lumOff val="80000"/>
            </a:schemeClr>
          </a:solidFill>
          <a:effectLst>
            <a:outerShdw blurRad="50800" dist="38100" dir="2700000">
              <a:srgbClr val="000000">
                <a:alpha val="43000"/>
              </a:srgbClr>
            </a:outerShdw>
          </a:effectLst>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2">
              <a:lumMod val="20000"/>
              <a:lumOff val="80000"/>
            </a:schemeClr>
          </a:solidFill>
          <a:effectLst>
            <a:outerShdw blurRad="50800" dist="38100" dir="2700000">
              <a:srgbClr val="000000">
                <a:alpha val="43000"/>
              </a:srgbClr>
            </a:outerShdw>
          </a:effectLst>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t>Luke  9:23-26</a:t>
            </a:r>
            <a:endParaRPr lang="en-US" sz="5000" dirty="0"/>
          </a:p>
        </p:txBody>
      </p:sp>
      <p:sp>
        <p:nvSpPr>
          <p:cNvPr id="3" name="Content Placeholder 2"/>
          <p:cNvSpPr>
            <a:spLocks noGrp="1"/>
          </p:cNvSpPr>
          <p:nvPr>
            <p:ph idx="1"/>
          </p:nvPr>
        </p:nvSpPr>
        <p:spPr/>
        <p:txBody>
          <a:bodyPr>
            <a:noAutofit/>
          </a:bodyPr>
          <a:lstStyle/>
          <a:p>
            <a:pPr marL="0" indent="0">
              <a:lnSpc>
                <a:spcPct val="90000"/>
              </a:lnSpc>
              <a:buNone/>
            </a:pPr>
            <a:r>
              <a:rPr lang="en-US" sz="2500" dirty="0" smtClean="0"/>
              <a:t>“Then He said to them all, ‘If anyone desires to come after Me, let him deny himself, and take up his cross daily, and follow Me. For whoever desires to save his life will lose it, but whoever loses his life for My sake will save it. For what profit is it to a man if he gains the whole world, and is himself destroyed or lost? For whoever is ashamed of Me and My words, of him the Son of Man will be ashamed when He comes in His own glory, and in His Father’s, and of the holy angels’” (NKJV).</a:t>
            </a:r>
            <a:endParaRPr lang="en-US" sz="2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80000"/>
              </a:lnSpc>
            </a:pPr>
            <a:r>
              <a:rPr lang="en-US" sz="4000" dirty="0" smtClean="0"/>
              <a:t>“If Anyone Desires to Come After Me…”</a:t>
            </a:r>
            <a:endParaRPr lang="en-US" sz="4000" dirty="0"/>
          </a:p>
        </p:txBody>
      </p:sp>
      <p:sp>
        <p:nvSpPr>
          <p:cNvPr id="3" name="Content Placeholder 2"/>
          <p:cNvSpPr>
            <a:spLocks noGrp="1"/>
          </p:cNvSpPr>
          <p:nvPr>
            <p:ph idx="1"/>
          </p:nvPr>
        </p:nvSpPr>
        <p:spPr/>
        <p:txBody>
          <a:bodyPr>
            <a:noAutofit/>
          </a:bodyPr>
          <a:lstStyle/>
          <a:p>
            <a:pPr marL="514350" indent="-514350">
              <a:lnSpc>
                <a:spcPct val="90000"/>
              </a:lnSpc>
              <a:buAutoNum type="romanUcPeriod"/>
            </a:pPr>
            <a:r>
              <a:rPr lang="en-US" sz="3600" dirty="0" smtClean="0"/>
              <a:t>“Let Him Deny Himself”</a:t>
            </a:r>
          </a:p>
          <a:p>
            <a:pPr marL="914400" lvl="1" indent="-514350">
              <a:lnSpc>
                <a:spcPct val="90000"/>
              </a:lnSpc>
              <a:buFont typeface="+mj-lt"/>
              <a:buAutoNum type="alphaUcPeriod"/>
            </a:pPr>
            <a:r>
              <a:rPr lang="en-US" dirty="0" smtClean="0"/>
              <a:t>Man cannot guide himself (Jer. 10:23).</a:t>
            </a:r>
          </a:p>
          <a:p>
            <a:pPr marL="914400" lvl="1" indent="-514350">
              <a:lnSpc>
                <a:spcPct val="90000"/>
              </a:lnSpc>
              <a:buFont typeface="+mj-lt"/>
              <a:buAutoNum type="alphaUcPeriod"/>
            </a:pPr>
            <a:r>
              <a:rPr lang="en-US" dirty="0" smtClean="0"/>
              <a:t>God rejects…</a:t>
            </a:r>
          </a:p>
          <a:p>
            <a:pPr marL="1314450" lvl="2" indent="-514350">
              <a:lnSpc>
                <a:spcPct val="90000"/>
              </a:lnSpc>
              <a:buFont typeface="+mj-lt"/>
              <a:buAutoNum type="arabicPeriod"/>
            </a:pPr>
            <a:r>
              <a:rPr lang="en-US" sz="2300" dirty="0" smtClean="0"/>
              <a:t>The “self-seeking” (Rom. 2:5-9).</a:t>
            </a:r>
          </a:p>
          <a:p>
            <a:pPr marL="1314450" lvl="2" indent="-514350">
              <a:lnSpc>
                <a:spcPct val="90000"/>
              </a:lnSpc>
              <a:buFont typeface="+mj-lt"/>
              <a:buAutoNum type="arabicPeriod"/>
            </a:pPr>
            <a:r>
              <a:rPr lang="en-US" sz="2300" dirty="0" smtClean="0"/>
              <a:t>The “self-willed” (2 Pet. 2:9-12).</a:t>
            </a:r>
          </a:p>
          <a:p>
            <a:pPr marL="1314450" lvl="2" indent="-514350">
              <a:lnSpc>
                <a:spcPct val="90000"/>
              </a:lnSpc>
              <a:buFont typeface="+mj-lt"/>
              <a:buAutoNum type="arabicPeriod"/>
            </a:pPr>
            <a:r>
              <a:rPr lang="en-US" sz="2300" dirty="0" smtClean="0"/>
              <a:t>The self-indulgent (Matt. 23:25-28).</a:t>
            </a:r>
          </a:p>
          <a:p>
            <a:pPr marL="914400" lvl="1" indent="-514350">
              <a:lnSpc>
                <a:spcPct val="90000"/>
              </a:lnSpc>
              <a:buFont typeface="+mj-lt"/>
              <a:buAutoNum type="alphaUcPeriod"/>
            </a:pPr>
            <a:r>
              <a:rPr lang="en-US" sz="2700" dirty="0" smtClean="0"/>
              <a:t>Priorities (Matt. 22:37-38).</a:t>
            </a:r>
          </a:p>
          <a:p>
            <a:pPr marL="914400" lvl="1" indent="-514350">
              <a:lnSpc>
                <a:spcPct val="90000"/>
              </a:lnSpc>
              <a:buFont typeface="+mj-lt"/>
              <a:buAutoNum type="alphaUcPeriod"/>
            </a:pPr>
            <a:r>
              <a:rPr lang="en-US" sz="2700" dirty="0" smtClean="0"/>
              <a:t>Self-Control (Gal. 5:22-24).</a:t>
            </a:r>
            <a:endParaRPr lang="en-US" sz="2700" dirty="0"/>
          </a:p>
        </p:txBody>
      </p:sp>
      <p:sp>
        <p:nvSpPr>
          <p:cNvPr id="4" name="TextBox 3"/>
          <p:cNvSpPr txBox="1"/>
          <p:nvPr/>
        </p:nvSpPr>
        <p:spPr>
          <a:xfrm>
            <a:off x="608024" y="1600200"/>
            <a:ext cx="2364536" cy="2893100"/>
          </a:xfrm>
          <a:prstGeom prst="rect">
            <a:avLst/>
          </a:prstGeom>
          <a:solidFill>
            <a:srgbClr val="002937">
              <a:alpha val="65000"/>
            </a:srgbClr>
          </a:solidFill>
        </p:spPr>
        <p:txBody>
          <a:bodyPr wrap="square" lIns="182880" tIns="182880" rIns="182880" bIns="182880" rtlCol="0">
            <a:spAutoFit/>
          </a:bodyPr>
          <a:lstStyle/>
          <a:p>
            <a:pPr algn="ctr">
              <a:spcAft>
                <a:spcPts val="1200"/>
              </a:spcAft>
            </a:pPr>
            <a:r>
              <a:rPr lang="en-US" sz="2400" dirty="0" smtClean="0">
                <a:solidFill>
                  <a:srgbClr val="C6D9F1"/>
                </a:solidFill>
              </a:rPr>
              <a:t>“Let Him Deny Himself”</a:t>
            </a:r>
          </a:p>
          <a:p>
            <a:pPr algn="ctr">
              <a:spcAft>
                <a:spcPts val="1200"/>
              </a:spcAft>
            </a:pPr>
            <a:r>
              <a:rPr lang="en-US" sz="2400" dirty="0" smtClean="0">
                <a:solidFill>
                  <a:srgbClr val="007C88">
                    <a:alpha val="65000"/>
                  </a:srgbClr>
                </a:solidFill>
              </a:rPr>
              <a:t>‘And Take Up His Cross Daily” </a:t>
            </a:r>
          </a:p>
          <a:p>
            <a:pPr algn="ctr">
              <a:spcAft>
                <a:spcPts val="1200"/>
              </a:spcAft>
            </a:pPr>
            <a:r>
              <a:rPr lang="en-US" sz="2400" dirty="0" smtClean="0">
                <a:solidFill>
                  <a:srgbClr val="007C88">
                    <a:alpha val="65000"/>
                  </a:srgbClr>
                </a:solidFill>
              </a:rPr>
              <a:t>“And Follow Me” </a:t>
            </a:r>
            <a:endParaRPr lang="en-US" sz="2400" dirty="0">
              <a:solidFill>
                <a:srgbClr val="007C88">
                  <a:alpha val="65000"/>
                </a:srgb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par>
                                <p:cTn id="13" presetID="29"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1000"/>
                                        <p:tgtEl>
                                          <p:spTgt spid="3">
                                            <p:txEl>
                                              <p:pRg st="5" end="5"/>
                                            </p:txEl>
                                          </p:spTgt>
                                        </p:tgtEl>
                                      </p:cBhvr>
                                    </p:animEffect>
                                    <p:anim calcmode="lin" valueType="num">
                                      <p:cBhvr>
                                        <p:cTn id="5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Effect transition="in" filter="fade">
                                      <p:cBhvr>
                                        <p:cTn id="57" dur="1000"/>
                                        <p:tgtEl>
                                          <p:spTgt spid="3">
                                            <p:txEl>
                                              <p:pRg st="6" end="6"/>
                                            </p:txEl>
                                          </p:spTgt>
                                        </p:tgtEl>
                                      </p:cBhvr>
                                    </p:animEffect>
                                    <p:anim calcmode="lin" valueType="num">
                                      <p:cBhvr>
                                        <p:cTn id="5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animEffect transition="in" filter="fade">
                                      <p:cBhvr>
                                        <p:cTn id="64" dur="1000"/>
                                        <p:tgtEl>
                                          <p:spTgt spid="3">
                                            <p:txEl>
                                              <p:pRg st="7" end="7"/>
                                            </p:txEl>
                                          </p:spTgt>
                                        </p:tgtEl>
                                      </p:cBhvr>
                                    </p:animEffect>
                                    <p:anim calcmode="lin" valueType="num">
                                      <p:cBhvr>
                                        <p:cTn id="6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80000"/>
              </a:lnSpc>
            </a:pPr>
            <a:r>
              <a:rPr lang="en-US" sz="4000" dirty="0" smtClean="0"/>
              <a:t>“If Anyone Desires to Come After Me…”</a:t>
            </a:r>
            <a:endParaRPr lang="en-US" sz="4000" dirty="0"/>
          </a:p>
        </p:txBody>
      </p:sp>
      <p:sp>
        <p:nvSpPr>
          <p:cNvPr id="3" name="Content Placeholder 2"/>
          <p:cNvSpPr>
            <a:spLocks noGrp="1"/>
          </p:cNvSpPr>
          <p:nvPr>
            <p:ph idx="1"/>
          </p:nvPr>
        </p:nvSpPr>
        <p:spPr/>
        <p:txBody>
          <a:bodyPr>
            <a:noAutofit/>
          </a:bodyPr>
          <a:lstStyle/>
          <a:p>
            <a:pPr marL="857250" indent="-857250">
              <a:lnSpc>
                <a:spcPct val="90000"/>
              </a:lnSpc>
              <a:buFont typeface="+mj-lt"/>
              <a:buAutoNum type="romanUcPeriod" startAt="2"/>
            </a:pPr>
            <a:r>
              <a:rPr lang="en-US" sz="3600" dirty="0" smtClean="0"/>
              <a:t>“And Take Up His Cross Daily”</a:t>
            </a:r>
          </a:p>
          <a:p>
            <a:pPr marL="914400" lvl="1" indent="-514350">
              <a:lnSpc>
                <a:spcPct val="90000"/>
              </a:lnSpc>
              <a:buFont typeface="+mj-lt"/>
              <a:buAutoNum type="alphaUcPeriod"/>
            </a:pPr>
            <a:r>
              <a:rPr lang="en-US" dirty="0" smtClean="0"/>
              <a:t>The cross of Jesus (Luke 12:49-50).</a:t>
            </a:r>
          </a:p>
          <a:p>
            <a:pPr marL="914400" lvl="1" indent="-514350">
              <a:lnSpc>
                <a:spcPct val="90000"/>
              </a:lnSpc>
              <a:buFont typeface="+mj-lt"/>
              <a:buAutoNum type="alphaUcPeriod"/>
            </a:pPr>
            <a:r>
              <a:rPr lang="en-US" dirty="0" smtClean="0"/>
              <a:t>The cross of Paul (1 Cor. 9:25-27).</a:t>
            </a:r>
            <a:endParaRPr lang="en-US" sz="2700" dirty="0"/>
          </a:p>
        </p:txBody>
      </p:sp>
      <p:sp>
        <p:nvSpPr>
          <p:cNvPr id="4" name="TextBox 3"/>
          <p:cNvSpPr txBox="1"/>
          <p:nvPr/>
        </p:nvSpPr>
        <p:spPr>
          <a:xfrm>
            <a:off x="608024" y="1600200"/>
            <a:ext cx="2364536" cy="2893100"/>
          </a:xfrm>
          <a:prstGeom prst="rect">
            <a:avLst/>
          </a:prstGeom>
          <a:solidFill>
            <a:srgbClr val="002937">
              <a:alpha val="65000"/>
            </a:srgbClr>
          </a:solidFill>
        </p:spPr>
        <p:txBody>
          <a:bodyPr wrap="square" lIns="182880" tIns="182880" rIns="182880" bIns="182880" rtlCol="0">
            <a:spAutoFit/>
          </a:bodyPr>
          <a:lstStyle/>
          <a:p>
            <a:pPr algn="ctr">
              <a:spcAft>
                <a:spcPts val="1200"/>
              </a:spcAft>
            </a:pPr>
            <a:r>
              <a:rPr lang="en-US" sz="2400" dirty="0" smtClean="0">
                <a:solidFill>
                  <a:srgbClr val="2A7677"/>
                </a:solidFill>
              </a:rPr>
              <a:t>“Let Him Deny Himself”</a:t>
            </a:r>
          </a:p>
          <a:p>
            <a:pPr algn="ctr">
              <a:spcAft>
                <a:spcPts val="1200"/>
              </a:spcAft>
            </a:pPr>
            <a:r>
              <a:rPr lang="en-US" sz="2400" dirty="0" smtClean="0">
                <a:solidFill>
                  <a:schemeClr val="bg1"/>
                </a:solidFill>
              </a:rPr>
              <a:t>‘And Take Up His Cross Daily”</a:t>
            </a:r>
            <a:r>
              <a:rPr lang="en-US" sz="2400" dirty="0" smtClean="0">
                <a:solidFill>
                  <a:srgbClr val="007C88">
                    <a:alpha val="65000"/>
                  </a:srgbClr>
                </a:solidFill>
              </a:rPr>
              <a:t> </a:t>
            </a:r>
          </a:p>
          <a:p>
            <a:pPr algn="ctr">
              <a:spcAft>
                <a:spcPts val="1200"/>
              </a:spcAft>
            </a:pPr>
            <a:r>
              <a:rPr lang="en-US" sz="2400" dirty="0" smtClean="0">
                <a:solidFill>
                  <a:srgbClr val="007C88">
                    <a:alpha val="65000"/>
                  </a:srgbClr>
                </a:solidFill>
              </a:rPr>
              <a:t>“And Follow Me” </a:t>
            </a:r>
            <a:endParaRPr lang="en-US" sz="2400" dirty="0">
              <a:solidFill>
                <a:srgbClr val="007C88">
                  <a:alpha val="65000"/>
                </a:srgb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80000"/>
              </a:lnSpc>
            </a:pPr>
            <a:r>
              <a:rPr lang="en-US" sz="4000" dirty="0" smtClean="0"/>
              <a:t>“If Anyone Desires to Come After Me…”</a:t>
            </a:r>
            <a:endParaRPr lang="en-US" sz="4000" dirty="0"/>
          </a:p>
        </p:txBody>
      </p:sp>
      <p:sp>
        <p:nvSpPr>
          <p:cNvPr id="3" name="Content Placeholder 2"/>
          <p:cNvSpPr>
            <a:spLocks noGrp="1"/>
          </p:cNvSpPr>
          <p:nvPr>
            <p:ph idx="1"/>
          </p:nvPr>
        </p:nvSpPr>
        <p:spPr/>
        <p:txBody>
          <a:bodyPr>
            <a:noAutofit/>
          </a:bodyPr>
          <a:lstStyle/>
          <a:p>
            <a:pPr marL="857250" indent="-857250">
              <a:lnSpc>
                <a:spcPct val="90000"/>
              </a:lnSpc>
              <a:buFont typeface="+mj-lt"/>
              <a:buAutoNum type="romanUcPeriod" startAt="3"/>
            </a:pPr>
            <a:r>
              <a:rPr lang="en-US" sz="3600" dirty="0" smtClean="0"/>
              <a:t>“And Follow Me”</a:t>
            </a:r>
          </a:p>
          <a:p>
            <a:pPr marL="914400" lvl="1" indent="-514350">
              <a:lnSpc>
                <a:spcPct val="90000"/>
              </a:lnSpc>
              <a:buFont typeface="+mj-lt"/>
              <a:buAutoNum type="alphaUcPeriod"/>
            </a:pPr>
            <a:r>
              <a:rPr lang="en-US" dirty="0" smtClean="0"/>
              <a:t>The words of Jesus (John 8:31; 14:21).</a:t>
            </a:r>
          </a:p>
          <a:p>
            <a:pPr marL="914400" lvl="1" indent="-514350">
              <a:lnSpc>
                <a:spcPct val="90000"/>
              </a:lnSpc>
              <a:buFont typeface="+mj-lt"/>
              <a:buAutoNum type="alphaUcPeriod"/>
            </a:pPr>
            <a:r>
              <a:rPr lang="en-US" dirty="0" smtClean="0"/>
              <a:t>The life of Jesus (1 John 2:3-6).</a:t>
            </a:r>
            <a:endParaRPr lang="en-US" sz="2700" dirty="0"/>
          </a:p>
        </p:txBody>
      </p:sp>
      <p:sp>
        <p:nvSpPr>
          <p:cNvPr id="4" name="TextBox 3"/>
          <p:cNvSpPr txBox="1"/>
          <p:nvPr/>
        </p:nvSpPr>
        <p:spPr>
          <a:xfrm>
            <a:off x="608024" y="1600200"/>
            <a:ext cx="2364536" cy="2893100"/>
          </a:xfrm>
          <a:prstGeom prst="rect">
            <a:avLst/>
          </a:prstGeom>
          <a:solidFill>
            <a:srgbClr val="002937">
              <a:alpha val="65000"/>
            </a:srgbClr>
          </a:solidFill>
        </p:spPr>
        <p:txBody>
          <a:bodyPr wrap="square" lIns="182880" tIns="182880" rIns="182880" bIns="182880" rtlCol="0">
            <a:spAutoFit/>
          </a:bodyPr>
          <a:lstStyle/>
          <a:p>
            <a:pPr algn="ctr">
              <a:spcAft>
                <a:spcPts val="1200"/>
              </a:spcAft>
            </a:pPr>
            <a:r>
              <a:rPr lang="en-US" sz="2400" dirty="0" smtClean="0">
                <a:solidFill>
                  <a:srgbClr val="2A7677"/>
                </a:solidFill>
              </a:rPr>
              <a:t>“Let Him Deny Himself”</a:t>
            </a:r>
          </a:p>
          <a:p>
            <a:pPr algn="ctr">
              <a:spcAft>
                <a:spcPts val="1200"/>
              </a:spcAft>
            </a:pPr>
            <a:r>
              <a:rPr lang="en-US" sz="2400" dirty="0" smtClean="0">
                <a:solidFill>
                  <a:srgbClr val="2A7677"/>
                </a:solidFill>
              </a:rPr>
              <a:t>‘And Take Up His Cross Daily” </a:t>
            </a:r>
          </a:p>
          <a:p>
            <a:pPr algn="ctr">
              <a:spcAft>
                <a:spcPts val="1200"/>
              </a:spcAft>
            </a:pPr>
            <a:r>
              <a:rPr lang="en-US" sz="2400" dirty="0" smtClean="0">
                <a:solidFill>
                  <a:schemeClr val="bg1"/>
                </a:solidFill>
              </a:rPr>
              <a:t>“And Follow Me” </a:t>
            </a:r>
            <a:endParaRPr lang="en-US" sz="2400"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116</TotalTime>
  <Words>376</Words>
  <Application>Microsoft Macintosh PowerPoint</Application>
  <PresentationFormat>On-screen Show (4:3)</PresentationFormat>
  <Paragraphs>28</Paragraphs>
  <Slides>4</Slides>
  <Notes>0</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Office Theme</vt:lpstr>
      <vt:lpstr>Luke  9:23-26</vt:lpstr>
      <vt:lpstr>“If Anyone Desires to Come After Me…”</vt:lpstr>
      <vt:lpstr>“If Anyone Desires to Come After Me…”</vt:lpstr>
      <vt:lpstr>“If Anyone Desires to Come After Me…”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Luke  9:23-26</dc:title>
  <dc:creator>Kyle Pope</dc:creator>
  <cp:lastModifiedBy>Kyle Pope</cp:lastModifiedBy>
  <cp:revision>5</cp:revision>
  <dcterms:created xsi:type="dcterms:W3CDTF">2017-06-08T19:51:10Z</dcterms:created>
  <dcterms:modified xsi:type="dcterms:W3CDTF">2017-06-08T19:51:21Z</dcterms:modified>
</cp:coreProperties>
</file>