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08" r:id="rId1"/>
  </p:sldMasterIdLst>
  <p:notesMasterIdLst>
    <p:notesMasterId r:id="rId28"/>
  </p:notesMasterIdLst>
  <p:sldIdLst>
    <p:sldId id="263" r:id="rId2"/>
    <p:sldId id="256" r:id="rId3"/>
    <p:sldId id="269" r:id="rId4"/>
    <p:sldId id="257" r:id="rId5"/>
    <p:sldId id="267" r:id="rId6"/>
    <p:sldId id="268" r:id="rId7"/>
    <p:sldId id="266" r:id="rId8"/>
    <p:sldId id="271" r:id="rId9"/>
    <p:sldId id="272" r:id="rId10"/>
    <p:sldId id="274" r:id="rId11"/>
    <p:sldId id="270" r:id="rId12"/>
    <p:sldId id="275" r:id="rId13"/>
    <p:sldId id="258" r:id="rId14"/>
    <p:sldId id="277" r:id="rId15"/>
    <p:sldId id="279" r:id="rId16"/>
    <p:sldId id="276" r:id="rId17"/>
    <p:sldId id="280" r:id="rId18"/>
    <p:sldId id="281" r:id="rId19"/>
    <p:sldId id="282" r:id="rId20"/>
    <p:sldId id="259" r:id="rId21"/>
    <p:sldId id="284" r:id="rId22"/>
    <p:sldId id="285" r:id="rId23"/>
    <p:sldId id="287" r:id="rId24"/>
    <p:sldId id="286" r:id="rId25"/>
    <p:sldId id="283" r:id="rId26"/>
    <p:sldId id="26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987" autoAdjust="0"/>
    <p:restoredTop sz="84467" autoAdjust="0"/>
  </p:normalViewPr>
  <p:slideViewPr>
    <p:cSldViewPr snapToGrid="0">
      <p:cViewPr varScale="1">
        <p:scale>
          <a:sx n="105" d="100"/>
          <a:sy n="105" d="100"/>
        </p:scale>
        <p:origin x="-320"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C5923-AA95-488A-B51A-1C8FD2588CC8}" type="datetimeFigureOut">
              <a:rPr lang="en-US" smtClean="0"/>
              <a:pPr/>
              <a:t>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D12CA-AF89-41F5-8FE9-50A8574B80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4173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UcPeriod"/>
            </a:pPr>
            <a:r>
              <a:rPr lang="en-US" dirty="0" smtClean="0"/>
              <a:t>The Grace is rooted in the sacrifice of Christ (v. 20).</a:t>
            </a:r>
          </a:p>
          <a:p>
            <a:pPr marL="228600" indent="-228600">
              <a:buAutoNum type="alphaUcPeriod"/>
            </a:pPr>
            <a:endParaRPr lang="en-US" dirty="0" smtClean="0"/>
          </a:p>
          <a:p>
            <a:pPr marL="0" indent="0">
              <a:buNone/>
            </a:pPr>
            <a:r>
              <a:rPr lang="en-US" dirty="0" smtClean="0"/>
              <a:t>B. It is impossible to be saved without the grace of God (Eph. 2:5,8)</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556778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795924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16</a:t>
            </a:r>
            <a:r>
              <a:rPr lang="en-US" dirty="0" smtClean="0"/>
              <a:t> and might reconcile us both to God in one body through the cross, thereby killing the hostility.</a:t>
            </a:r>
            <a:br>
              <a:rPr lang="en-US" dirty="0" smtClean="0"/>
            </a:br>
            <a:r>
              <a:rPr lang="en-US" dirty="0" smtClean="0"/>
              <a:t>Ephesians 2:16</a:t>
            </a:r>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0668611"/>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7959240"/>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16</a:t>
            </a:r>
            <a:r>
              <a:rPr lang="en-US" dirty="0" smtClean="0"/>
              <a:t> and might reconcile us both to God in one body through the cross, thereby killing the hostility.</a:t>
            </a:r>
            <a:br>
              <a:rPr lang="en-US" dirty="0" smtClean="0"/>
            </a:br>
            <a:r>
              <a:rPr lang="en-US" dirty="0" smtClean="0"/>
              <a:t>Ephesians 2:16</a:t>
            </a:r>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066861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C. It is possible to frustrate (“set aside” NKJ; “make void” ASV; "nullify" ESV) the grace of God.    </a:t>
            </a:r>
          </a:p>
          <a:p>
            <a:pPr marL="0" indent="0">
              <a:buNone/>
            </a:pPr>
            <a:endParaRPr lang="en-US" dirty="0" smtClean="0"/>
          </a:p>
          <a:p>
            <a:pPr marL="0" indent="0">
              <a:buNone/>
            </a:pPr>
            <a:r>
              <a:rPr lang="en-US" dirty="0" smtClean="0"/>
              <a:t>    1. To frustrate is to render the death of Christ in vain.</a:t>
            </a:r>
          </a:p>
          <a:p>
            <a:pPr marL="0" indent="0">
              <a:buNone/>
            </a:pPr>
            <a:endParaRPr lang="en-US" dirty="0" smtClean="0"/>
          </a:p>
          <a:p>
            <a:pPr marL="0" indent="0">
              <a:buNone/>
            </a:pPr>
            <a:r>
              <a:rPr lang="en-US" dirty="0" smtClean="0"/>
              <a:t>    2. Several ways that people effectively render the death of Christ in vain:</a:t>
            </a:r>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119984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 To seek salvation without baptism is to seek salvation without death of Christ.        </a:t>
            </a:r>
          </a:p>
          <a:p>
            <a:endParaRPr lang="en-US" dirty="0" smtClean="0"/>
          </a:p>
          <a:p>
            <a:r>
              <a:rPr lang="en-US" dirty="0" smtClean="0"/>
              <a:t>    1. Baptized into death, raised to new life (Rom. 6:3,4)</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374151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Washing away sins occurs in baptism!</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008317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continue in the grace of God unto salvation requires godly living (Tit. 2:11, 12)</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41623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Fellowship with God (salvation) requires walking in the light (1 John 1:7)</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56248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Walking in the light includes applying the blood of Christ to our sins (1 John 1:7,9)</a:t>
            </a:r>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19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116378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 careful attention to yourselves and to all the flock, in which the Holy Spirit has made you overseers, to care for the church of God, which he obtained with his own blood.</a:t>
            </a:r>
            <a:br>
              <a:rPr lang="en-US" dirty="0" smtClean="0"/>
            </a:br>
            <a:r>
              <a:rPr lang="en-US" dirty="0" smtClean="0"/>
              <a:t>Acts 20:28</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7608537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0ED12CA-AF89-41F5-8FE9-50A8574B8090}" type="slidenum">
              <a:rPr lang="en-US" smtClean="0"/>
              <a:pPr/>
              <a:t>21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745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DFD9468E-F8DF-4506-A7B3-07D52F398452}" type="datetimeFigureOut">
              <a:rPr lang="en-US" smtClean="0"/>
              <a:pPr/>
              <a:t>9/20/16</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14153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374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39430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B4D964B6-6C75-4D6C-A67C-7556BDCE3AAF}" type="slidenum">
              <a:rPr lang="en-US" smtClean="0"/>
              <a:pPr/>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0405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5994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FD9468E-F8DF-4506-A7B3-07D52F398452}"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9457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FD9468E-F8DF-4506-A7B3-07D52F398452}"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0974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D9468E-F8DF-4506-A7B3-07D52F398452}"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6175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DFD9468E-F8DF-4506-A7B3-07D52F398452}" type="datetimeFigureOut">
              <a:rPr lang="en-US" smtClean="0"/>
              <a:pPr/>
              <a:t>9/20/16</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425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nchorCtr="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FD9468E-F8DF-4506-A7B3-07D52F398452}" type="datetimeFigureOut">
              <a:rPr lang="en-US" smtClean="0"/>
              <a:pPr/>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15998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DFD9468E-F8DF-4506-A7B3-07D52F398452}" type="datetimeFigureOut">
              <a:rPr lang="en-US" smtClean="0"/>
              <a:pPr/>
              <a:t>9/20/16</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252441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95345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D9468E-F8DF-4506-A7B3-07D52F398452}" type="datetimeFigureOut">
              <a:rPr lang="en-US" smtClean="0"/>
              <a:pPr/>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94328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D9468E-F8DF-4506-A7B3-07D52F398452}" type="datetimeFigureOut">
              <a:rPr lang="en-US" smtClean="0"/>
              <a:pPr/>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71101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FD9468E-F8DF-4506-A7B3-07D52F398452}" type="datetimeFigureOut">
              <a:rPr lang="en-US" smtClean="0"/>
              <a:pPr/>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6069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491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9468E-F8DF-4506-A7B3-07D52F398452}" type="datetimeFigureOut">
              <a:rPr lang="en-US" smtClean="0"/>
              <a:pPr/>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93814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2">
                <a:tint val="96000"/>
                <a:shade val="100000"/>
                <a:hueMod val="270000"/>
                <a:satMod val="200000"/>
                <a:lumMod val="128000"/>
              </a:schemeClr>
            </a:gs>
            <a:gs pos="18000">
              <a:schemeClr val="bg2">
                <a:shade val="100000"/>
                <a:hueMod val="100000"/>
                <a:satMod val="110000"/>
                <a:lumMod val="13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0" y="1"/>
            <a:ext cx="9144000" cy="6858000"/>
          </a:xfrm>
          <a:prstGeom prst="rect">
            <a:avLst/>
          </a:prstGeom>
          <a:extLst>
            <a:ext uri="{909E8E84-426E-40dd-AFC4-6F175D3DCCD1}">
              <a14:hiddenFill xmlns:a="http://schemas.openxmlformats.org/drawingml/2006/main" xmlns:r="http://schemas.openxmlformats.org/officeDocument/2006/relationships" xmlns:p="http://schemas.openxmlformats.org/presentationml/2006/main" xmlns:a14="http://schemas.microsoft.com/office/drawing/2010/main" xmlns="" xmlns:mv="urn:schemas-microsoft-com:mac:vml" xmlns:mc="http://schemas.openxmlformats.org/markup-compatibility/2006">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FD9468E-F8DF-4506-A7B3-07D52F398452}" type="datetimeFigureOut">
              <a:rPr lang="en-US" smtClean="0"/>
              <a:pPr/>
              <a:t>9/20/16</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4D964B6-6C75-4D6C-A67C-7556BDCE3AA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435601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2:21</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“I do not set aside the grace of God; for if righteousness comes through the law, then Christ died in vain.”</a:t>
            </a:r>
            <a:endParaRPr lang="en-US"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4681313"/>
      </p:ext>
    </p:extLst>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6652683" cy="3870733"/>
          </a:xfrm>
        </p:spPr>
        <p:txBody>
          <a:bodyPr>
            <a:normAutofit/>
          </a:bodyPr>
          <a:lstStyle/>
          <a:p>
            <a:pPr marL="0" indent="0">
              <a:buNone/>
            </a:pPr>
            <a:r>
              <a:rPr lang="en-US" sz="3000" dirty="0" smtClean="0"/>
              <a:t>“For by one offering He has perfected forever those who are being sanctified” (Heb. </a:t>
            </a:r>
            <a:r>
              <a:rPr lang="en-US" sz="3000" dirty="0"/>
              <a:t>10:</a:t>
            </a:r>
            <a:r>
              <a:rPr lang="en-US" sz="3000" dirty="0" smtClean="0"/>
              <a:t>14).</a:t>
            </a:r>
            <a:endParaRPr lang="en-US"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9933177"/>
      </p:ext>
    </p:extLst>
  </p:cSld>
  <p:clrMapOvr>
    <a:masterClrMapping/>
  </p:clrMapOvr>
  <p:transition spd="med"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normAutofit/>
          </a:bodyPr>
          <a:lstStyle/>
          <a:p>
            <a:r>
              <a:rPr lang="en-US" sz="3000" dirty="0" smtClean="0"/>
              <a:t>Those who seek justification by the Law are “fallen from grace” (Gal 5:2-4).</a:t>
            </a:r>
            <a:endParaRPr lang="en-US"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15186953"/>
      </p:ext>
    </p:extLst>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lstStyle/>
          <a:p>
            <a:pPr marL="0" indent="0">
              <a:buNone/>
            </a:pPr>
            <a:r>
              <a:rPr lang="en-US" dirty="0" smtClean="0"/>
              <a:t>“Indeed I, Paul, say to you that if you become circumcised, Christ will profit you nothing. 3 And I testify again to every man who becomes circumcised that he is a debtor to keep the whole law. You have become estranged from Christ, you who attempt to be justified by law; you have fallen from grace” (Gal. </a:t>
            </a:r>
            <a:r>
              <a:rPr lang="en-US" dirty="0"/>
              <a:t>5:2-</a:t>
            </a:r>
            <a:r>
              <a:rPr lang="en-US" dirty="0" smtClean="0"/>
              <a:t>4).</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33793142"/>
      </p:ext>
    </p:extLst>
  </p:cSld>
  <p:clrMapOvr>
    <a:masterClrMapping/>
  </p:clrMapOvr>
  <p:transition spd="med"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r>
              <a:rPr lang="en-US" sz="3000" dirty="0" smtClean="0"/>
              <a:t>Salvation without baptism is salvation without the death of Christ (Rom. 6:3-4;  Acts 22:16).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39815483"/>
      </p:ext>
    </p:extLst>
  </p:cSld>
  <p:clrMapOvr>
    <a:masterClrMapping/>
  </p:clrMapOvr>
  <p:transition spd="med"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lstStyle/>
          <a:p>
            <a:pPr marL="0" indent="0">
              <a:buNone/>
            </a:pPr>
            <a:r>
              <a:rPr lang="en-US" dirty="0" smtClean="0"/>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(Rom. </a:t>
            </a:r>
            <a:r>
              <a:rPr lang="en-US" dirty="0"/>
              <a:t>6:3-</a:t>
            </a:r>
            <a:r>
              <a:rPr lang="en-US" dirty="0" smtClean="0"/>
              <a:t>4).</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5101545"/>
      </p:ext>
    </p:extLst>
  </p:cSld>
  <p:clrMapOvr>
    <a:masterClrMapping/>
  </p:clrMapOvr>
  <p:transition spd="med"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257445" cy="3870732"/>
          </a:xfrm>
        </p:spPr>
        <p:txBody>
          <a:bodyPr>
            <a:normAutofit/>
          </a:bodyPr>
          <a:lstStyle/>
          <a:p>
            <a:pPr marL="0" indent="0">
              <a:buNone/>
            </a:pPr>
            <a:r>
              <a:rPr lang="en-US" sz="2800" dirty="0" smtClean="0"/>
              <a:t>“And now why are you waiting? Arise and be baptized, and wash away your sins, calling on the name of the Lord” (Acts </a:t>
            </a:r>
            <a:r>
              <a:rPr lang="en-US" sz="2800" dirty="0"/>
              <a:t>22:</a:t>
            </a:r>
            <a:r>
              <a:rPr lang="en-US" sz="2800" dirty="0" smtClean="0"/>
              <a:t>16).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1377851"/>
      </p:ext>
    </p:extLst>
  </p:cSld>
  <p:clrMapOvr>
    <a:masterClrMapping/>
  </p:clrMapOvr>
  <p:transition spd="med"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r>
              <a:rPr lang="en-US" sz="3000" dirty="0" smtClean="0"/>
              <a:t>To continue in grace of God requires godly living (Titus 2:11-12; 1 John 1:7, 9).</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18735476"/>
      </p:ext>
    </p:extLst>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lstStyle/>
          <a:p>
            <a:pPr marL="0" indent="0">
              <a:buNone/>
            </a:pPr>
            <a:r>
              <a:rPr lang="en-US" dirty="0" smtClean="0"/>
              <a:t>“For the grace of God that brings salvation has appeared to all men, teaching us that, denying ungodliness and worldly lusts, we should live soberly, righteously, and godly in the present age” (Titus </a:t>
            </a:r>
            <a:r>
              <a:rPr lang="en-US" dirty="0"/>
              <a:t>2:11-</a:t>
            </a:r>
            <a:r>
              <a:rPr lang="en-US" dirty="0" smtClean="0"/>
              <a:t>12).</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9405517"/>
      </p:ext>
    </p:extLst>
  </p:cSld>
  <p:clrMapOvr>
    <a:masterClrMapping/>
  </p:clrMapOvr>
  <p:transition spd="med"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pPr marL="0" indent="0">
              <a:buNone/>
            </a:pPr>
            <a:r>
              <a:rPr lang="en-US" sz="2800" dirty="0" smtClean="0"/>
              <a:t>“But if we walk in the light as He is in the light, we have fellowship with one another, and the blood of Jesus Christ His Son cleanses us from all sin” (1 </a:t>
            </a:r>
            <a:r>
              <a:rPr lang="en-US" sz="2800" dirty="0"/>
              <a:t>John 1:</a:t>
            </a:r>
            <a:r>
              <a:rPr lang="en-US" sz="2800" dirty="0" smtClean="0"/>
              <a:t>7).</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7765176"/>
      </p:ext>
    </p:extLst>
  </p:cSld>
  <p:clrMapOvr>
    <a:masterClrMapping/>
  </p:clrMapOvr>
  <p:transition spd="med"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Seeking Salvation Without Obedience</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pPr marL="0" indent="0">
              <a:buNone/>
            </a:pPr>
            <a:r>
              <a:rPr lang="en-US" sz="2800" dirty="0" smtClean="0"/>
              <a:t>“If we confess our sins, He is faithful and just to forgive us our sins and to cleanse us from all unrighteousness” (1 </a:t>
            </a:r>
            <a:r>
              <a:rPr lang="en-US" sz="2800" dirty="0"/>
              <a:t>John 1:</a:t>
            </a:r>
            <a:r>
              <a:rPr lang="en-US" sz="2800" dirty="0" smtClean="0"/>
              <a:t>9).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2841596"/>
      </p:ext>
    </p:extLst>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241" y="2802076"/>
            <a:ext cx="6069268" cy="1373070"/>
          </a:xfrm>
        </p:spPr>
        <p:txBody>
          <a:bodyPr>
            <a:normAutofit fontScale="90000"/>
          </a:bodyPr>
          <a:lstStyle/>
          <a:p>
            <a:r>
              <a:rPr lang="en-US" dirty="0" smtClean="0">
                <a:effectLst>
                  <a:outerShdw blurRad="50800" dist="38100" dir="2700000">
                    <a:srgbClr val="000000">
                      <a:alpha val="43000"/>
                    </a:srgbClr>
                  </a:outerShdw>
                </a:effectLst>
              </a:rPr>
              <a:t>Setting Aside the</a:t>
            </a:r>
            <a:br>
              <a:rPr lang="en-US" dirty="0" smtClean="0">
                <a:effectLst>
                  <a:outerShdw blurRad="50800" dist="38100" dir="2700000">
                    <a:srgbClr val="000000">
                      <a:alpha val="43000"/>
                    </a:srgbClr>
                  </a:outerShdw>
                </a:effectLst>
              </a:rPr>
            </a:br>
            <a:r>
              <a:rPr lang="en-US" sz="7300" dirty="0" smtClean="0">
                <a:solidFill>
                  <a:srgbClr val="C00000"/>
                </a:solidFill>
                <a:effectLst>
                  <a:outerShdw blurRad="50800" dist="38100" dir="2700000">
                    <a:srgbClr val="000000">
                      <a:alpha val="43000"/>
                    </a:srgbClr>
                  </a:outerShdw>
                </a:effectLst>
                <a:latin typeface="Felix Titling" panose="04060505060202020A04" pitchFamily="82" charset="0"/>
              </a:rPr>
              <a:t>Grace</a:t>
            </a:r>
            <a:r>
              <a:rPr lang="en-US" dirty="0" smtClean="0">
                <a:effectLst>
                  <a:outerShdw blurRad="50800" dist="38100" dir="2700000">
                    <a:srgbClr val="000000">
                      <a:alpha val="43000"/>
                    </a:srgbClr>
                  </a:outerShdw>
                </a:effectLst>
              </a:rPr>
              <a:t/>
            </a:r>
            <a:br>
              <a:rPr lang="en-US" dirty="0" smtClean="0">
                <a:effectLst>
                  <a:outerShdw blurRad="50800" dist="38100" dir="2700000">
                    <a:srgbClr val="000000">
                      <a:alpha val="43000"/>
                    </a:srgbClr>
                  </a:outerShdw>
                </a:effectLst>
              </a:rPr>
            </a:br>
            <a:r>
              <a:rPr lang="en-US" dirty="0" smtClean="0">
                <a:effectLst>
                  <a:outerShdw blurRad="50800" dist="38100" dir="2700000">
                    <a:srgbClr val="000000">
                      <a:alpha val="43000"/>
                    </a:srgbClr>
                  </a:outerShdw>
                </a:effectLst>
              </a:rPr>
              <a:t>of God</a:t>
            </a:r>
            <a:endParaRPr lang="en-US" dirty="0">
              <a:effectLst>
                <a:outerShdw blurRad="50800" dist="38100" dir="2700000">
                  <a:srgbClr val="000000">
                    <a:alpha val="43000"/>
                  </a:srgbClr>
                </a:outerShdw>
              </a:effectLst>
            </a:endParaRPr>
          </a:p>
        </p:txBody>
      </p:sp>
      <p:sp>
        <p:nvSpPr>
          <p:cNvPr id="3" name="Subtitle 2"/>
          <p:cNvSpPr>
            <a:spLocks noGrp="1"/>
          </p:cNvSpPr>
          <p:nvPr>
            <p:ph type="subTitle" idx="1"/>
          </p:nvPr>
        </p:nvSpPr>
        <p:spPr/>
        <p:txBody>
          <a:bodyPr/>
          <a:lstStyle/>
          <a:p>
            <a:r>
              <a:rPr lang="en-US" dirty="0" smtClean="0">
                <a:effectLst>
                  <a:outerShdw blurRad="50800" dist="38100" dir="2700000">
                    <a:srgbClr val="000000">
                      <a:alpha val="43000"/>
                    </a:srgbClr>
                  </a:outerShdw>
                </a:effectLst>
              </a:rPr>
              <a:t>Galatians 2:21</a:t>
            </a:r>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2631829"/>
      </p:ext>
    </p:extLst>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r>
              <a:rPr lang="en-US" sz="2800" dirty="0" smtClean="0"/>
              <a:t>Jesus died to save the church—the church is the saved (Acts 20.:28; Eph 5:23-25).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9529762"/>
      </p:ext>
    </p:extLst>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pPr marL="0" indent="0">
              <a:buNone/>
            </a:pPr>
            <a:r>
              <a:rPr lang="en-US" sz="2800" dirty="0" smtClean="0"/>
              <a:t>“Therefore take heed to yourselves and to all the flock, among which the Holy Spirit has made you overseers, to shepherd the church of God which He purchased with His own blood” (Acts </a:t>
            </a:r>
            <a:r>
              <a:rPr lang="en-US" sz="2800" dirty="0"/>
              <a:t>20:</a:t>
            </a:r>
            <a:r>
              <a:rPr lang="en-US" sz="2800" dirty="0" smtClean="0"/>
              <a:t>28).</a:t>
            </a: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6347537"/>
      </p:ext>
    </p:extLst>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886700" cy="3870732"/>
          </a:xfrm>
        </p:spPr>
        <p:txBody>
          <a:bodyPr/>
          <a:lstStyle/>
          <a:p>
            <a:pPr marL="0" indent="0">
              <a:buNone/>
            </a:pPr>
            <a:r>
              <a:rPr lang="en-US" dirty="0" smtClean="0"/>
              <a:t>“For the husband is head of the wife, as also Christ is head of the church; and He is the Savior of the body.  Therefore, just as the church is subject to Christ, so let the wives be to their own husbands in everything.  Husbands, love your wives, just as Christ also loved the church and gave Himself for her” (Eph. </a:t>
            </a:r>
            <a:r>
              <a:rPr lang="en-US" dirty="0"/>
              <a:t>5:23-</a:t>
            </a:r>
            <a:r>
              <a:rPr lang="en-US" dirty="0" smtClean="0"/>
              <a:t>25).</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360427"/>
      </p:ext>
    </p:extLst>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402588" cy="3870732"/>
          </a:xfrm>
        </p:spPr>
        <p:txBody>
          <a:bodyPr/>
          <a:lstStyle/>
          <a:p>
            <a:pPr>
              <a:lnSpc>
                <a:spcPct val="120000"/>
              </a:lnSpc>
            </a:pPr>
            <a:r>
              <a:rPr lang="en-US" sz="2800" dirty="0" smtClean="0"/>
              <a:t>Jesus died to reconcile men to God in ONE BODY by the cross (Eph 2:14-16).</a:t>
            </a:r>
            <a:endParaRPr lang="en-US" sz="24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22984309"/>
      </p:ext>
    </p:extLst>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886700" cy="3870732"/>
          </a:xfrm>
        </p:spPr>
        <p:txBody>
          <a:bodyPr/>
          <a:lstStyle/>
          <a:p>
            <a:pPr marL="0" indent="0">
              <a:buNone/>
            </a:pPr>
            <a:r>
              <a:rPr lang="en-US" dirty="0" smtClean="0"/>
              <a:t>“For He Himself is our peace, who has made both one, and has broken down the middle wall of separation, 15 having abolished in His flesh the enmity, that is, the law of commandments contained in ordinances, so as to create in Himself one new man from the two, thus making peace, 16 and that He might reconcile them both to God in one body through the cross, thereby putting to death the enmity” (Eph. 2:14-16).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360427"/>
      </p:ext>
    </p:extLst>
  </p:cSld>
  <p:clrMapOvr>
    <a:masterClrMapping/>
  </p:clrMapOvr>
  <p:transition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Making the Church Non-Essential</a:t>
            </a:r>
            <a:endParaRPr lang="en-US" dirty="0"/>
          </a:p>
        </p:txBody>
      </p:sp>
      <p:sp>
        <p:nvSpPr>
          <p:cNvPr id="3" name="Content Placeholder 2"/>
          <p:cNvSpPr>
            <a:spLocks noGrp="1"/>
          </p:cNvSpPr>
          <p:nvPr>
            <p:ph idx="1"/>
          </p:nvPr>
        </p:nvSpPr>
        <p:spPr>
          <a:xfrm>
            <a:off x="628650" y="2306230"/>
            <a:ext cx="7499350" cy="3870732"/>
          </a:xfrm>
        </p:spPr>
        <p:txBody>
          <a:bodyPr/>
          <a:lstStyle/>
          <a:p>
            <a:pPr>
              <a:lnSpc>
                <a:spcPct val="120000"/>
              </a:lnSpc>
            </a:pPr>
            <a:r>
              <a:rPr lang="en-US" sz="2800" dirty="0" smtClean="0"/>
              <a:t>Jesus died to reconcile men to God in ONE BODY by the cross (Eph 2.16).</a:t>
            </a:r>
          </a:p>
          <a:p>
            <a:pPr marL="919163" lvl="1" indent="-461963">
              <a:lnSpc>
                <a:spcPct val="120000"/>
              </a:lnSpc>
              <a:buSzPct val="80000"/>
              <a:buFont typeface="Wingdings" charset="2"/>
              <a:buChar char="u"/>
            </a:pPr>
            <a:r>
              <a:rPr lang="en-US" sz="2400" dirty="0" smtClean="0"/>
              <a:t>If “many churches” are acceptable Jesus died in vain.</a:t>
            </a:r>
          </a:p>
          <a:p>
            <a:pPr marL="919163" lvl="1" indent="-461963">
              <a:lnSpc>
                <a:spcPct val="120000"/>
              </a:lnSpc>
              <a:buSzPct val="80000"/>
              <a:buFont typeface="Wingdings" charset="2"/>
              <a:buChar char="u"/>
            </a:pPr>
            <a:r>
              <a:rPr lang="en-US" sz="2400" dirty="0" smtClean="0"/>
              <a:t>If no church is acceptable Jesus died in vain.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22984309"/>
      </p:ext>
    </p:extLst>
  </p:cSld>
  <p:clrMapOvr>
    <a:masterClrMapping/>
  </p:clrMapOvr>
  <p:transition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Continuing in Willful Sin</a:t>
            </a:r>
            <a:endParaRPr lang="en-US" dirty="0"/>
          </a:p>
        </p:txBody>
      </p:sp>
      <p:sp>
        <p:nvSpPr>
          <p:cNvPr id="3" name="Content Placeholder 2"/>
          <p:cNvSpPr>
            <a:spLocks noGrp="1"/>
          </p:cNvSpPr>
          <p:nvPr>
            <p:ph idx="1"/>
          </p:nvPr>
        </p:nvSpPr>
        <p:spPr>
          <a:xfrm>
            <a:off x="628650" y="2306230"/>
            <a:ext cx="7886700" cy="3870732"/>
          </a:xfrm>
        </p:spPr>
        <p:txBody>
          <a:bodyPr>
            <a:normAutofit/>
          </a:bodyPr>
          <a:lstStyle/>
          <a:p>
            <a:pPr>
              <a:lnSpc>
                <a:spcPct val="150000"/>
              </a:lnSpc>
            </a:pPr>
            <a:r>
              <a:rPr lang="en-US" dirty="0" smtClean="0"/>
              <a:t> “If we go on sinning willfully” (Heb 10:25-29, NASB).</a:t>
            </a:r>
          </a:p>
          <a:p>
            <a:pPr>
              <a:lnSpc>
                <a:spcPct val="150000"/>
              </a:lnSpc>
            </a:pPr>
            <a:r>
              <a:rPr lang="en-US" dirty="0" smtClean="0"/>
              <a:t>Similar to “sin unto death” (1 John 5:16-18).</a:t>
            </a:r>
          </a:p>
          <a:p>
            <a:pPr>
              <a:lnSpc>
                <a:spcPct val="150000"/>
              </a:lnSpc>
            </a:pPr>
            <a:r>
              <a:rPr lang="en-US" dirty="0" smtClean="0"/>
              <a:t>Sin from which we have repented and confessed can be forgiven (1 John 1:9).</a:t>
            </a:r>
          </a:p>
          <a:p>
            <a:pPr>
              <a:lnSpc>
                <a:spcPct val="150000"/>
              </a:lnSpc>
            </a:pPr>
            <a:r>
              <a:rPr lang="en-US" dirty="0" smtClean="0"/>
              <a:t>To go on sinning willfully sets aside the sacrifice, blood and grace of Christ.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0773231"/>
      </p:ext>
    </p:extLst>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ffectLst>
                  <a:outerShdw blurRad="50800" dist="38100" dir="2700000">
                    <a:srgbClr val="000000">
                      <a:alpha val="43000"/>
                    </a:srgbClr>
                  </a:outerShdw>
                </a:effectLst>
              </a:rPr>
              <a:t>How to Set Aside the             Grace of God</a:t>
            </a:r>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16060541"/>
      </p:ext>
    </p:extLst>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normAutofit/>
          </a:bodyPr>
          <a:lstStyle/>
          <a:p>
            <a:r>
              <a:rPr lang="en-US" sz="3000" dirty="0" smtClean="0"/>
              <a:t>Christ died to remove the Law (Eph. 2:13-16; Col. 2:13-14).</a:t>
            </a:r>
            <a:endParaRPr lang="en-US"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4259824"/>
      </p:ext>
    </p:extLst>
  </p:cSld>
  <p:clrMapOvr>
    <a:masterClrMapping/>
  </p:clrMapOvr>
  <p:transition spd="med"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lstStyle/>
          <a:p>
            <a:pPr marL="0" indent="0">
              <a:buNone/>
            </a:pPr>
            <a:r>
              <a:rPr lang="en-US" dirty="0" smtClean="0"/>
              <a:t>“But now in Christ Jesus you who once were far off have been brought near by the blood of Christ. For He Himself is our peace, who has made both one, and has broken down the middle wall of separation, having abolished in His flesh the enmity, that is, the law of commandments contained in ordinances, so as to create in Himself one new man from the two, thus making peace, and that He might reconcile them both to God in one body through the cross, thereby putting to death the enmity” (Eph. </a:t>
            </a:r>
            <a:r>
              <a:rPr lang="en-US" dirty="0"/>
              <a:t>2:13-</a:t>
            </a:r>
            <a:r>
              <a:rPr lang="en-US" dirty="0" smtClean="0"/>
              <a:t>16).</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7800885"/>
      </p:ext>
    </p:extLst>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lstStyle/>
          <a:p>
            <a:pPr marL="0" indent="0">
              <a:buNone/>
            </a:pPr>
            <a:r>
              <a:rPr lang="en-US" dirty="0" smtClean="0"/>
              <a:t>“And you, being dead in your trespasses and the </a:t>
            </a:r>
            <a:r>
              <a:rPr lang="en-US" dirty="0" err="1" smtClean="0"/>
              <a:t>uncircumcision</a:t>
            </a:r>
            <a:r>
              <a:rPr lang="en-US" dirty="0" smtClean="0"/>
              <a:t> of your flesh, He has made alive together with Him, having forgiven you all trespasses, 14 having wiped out the handwriting of requirements that was against us, which was contrary to us. And He has taken it out of the way, having nailed it to the cross” (Col. </a:t>
            </a:r>
            <a:r>
              <a:rPr lang="en-US" dirty="0"/>
              <a:t>2:13-</a:t>
            </a:r>
            <a:r>
              <a:rPr lang="en-US" dirty="0" smtClean="0"/>
              <a:t>14).</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26637252"/>
      </p:ext>
    </p:extLst>
  </p:cSld>
  <p:clrMapOvr>
    <a:masterClrMapping/>
  </p:clrMapOvr>
  <p:transition spd="med"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normAutofit/>
          </a:bodyPr>
          <a:lstStyle/>
          <a:p>
            <a:r>
              <a:rPr lang="en-US" sz="3000" dirty="0" smtClean="0"/>
              <a:t>He died in vain if Mosaic Law was enough (Gal. 2:21; Heb 7:11; 10:14).</a:t>
            </a:r>
            <a:endParaRPr lang="en-US" sz="3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5156217"/>
      </p:ext>
    </p:extLst>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normAutofit/>
          </a:bodyPr>
          <a:lstStyle/>
          <a:p>
            <a:pPr marL="0" indent="0">
              <a:buNone/>
            </a:pPr>
            <a:r>
              <a:rPr lang="en-US" sz="2800" dirty="0" smtClean="0"/>
              <a:t>“I do not set aside the grace of God; </a:t>
            </a:r>
            <a:r>
              <a:rPr lang="en-US" sz="2800" cap="small" dirty="0" smtClean="0"/>
              <a:t>for if righteousness comes through the law, then Christ died in vain</a:t>
            </a:r>
            <a:r>
              <a:rPr lang="en-US" sz="2800" dirty="0" smtClean="0"/>
              <a:t>” (Gal. </a:t>
            </a:r>
            <a:r>
              <a:rPr lang="en-US" sz="2800" dirty="0"/>
              <a:t>2:</a:t>
            </a:r>
            <a:r>
              <a:rPr lang="en-US" sz="2800" dirty="0" smtClean="0"/>
              <a:t>21).</a:t>
            </a: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7092136"/>
      </p:ext>
    </p:extLst>
  </p:cSld>
  <p:clrMapOvr>
    <a:masterClrMapping/>
  </p:clrMapOvr>
  <p:transition spd="med"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Binding Old Testament Law</a:t>
            </a:r>
            <a:endParaRPr lang="en-US" dirty="0"/>
          </a:p>
        </p:txBody>
      </p:sp>
      <p:sp>
        <p:nvSpPr>
          <p:cNvPr id="3" name="Content Placeholder 2"/>
          <p:cNvSpPr>
            <a:spLocks noGrp="1"/>
          </p:cNvSpPr>
          <p:nvPr>
            <p:ph idx="1"/>
          </p:nvPr>
        </p:nvSpPr>
        <p:spPr>
          <a:xfrm>
            <a:off x="628650" y="2306229"/>
            <a:ext cx="7886700" cy="3870733"/>
          </a:xfrm>
        </p:spPr>
        <p:txBody>
          <a:bodyPr>
            <a:normAutofit/>
          </a:bodyPr>
          <a:lstStyle/>
          <a:p>
            <a:pPr marL="0" indent="0">
              <a:buNone/>
            </a:pPr>
            <a:r>
              <a:rPr lang="en-US" sz="2800" dirty="0" smtClean="0"/>
              <a:t>“Therefore, if perfection were through the </a:t>
            </a:r>
            <a:r>
              <a:rPr lang="en-US" sz="2800" dirty="0" err="1" smtClean="0"/>
              <a:t>Levitical</a:t>
            </a:r>
            <a:r>
              <a:rPr lang="en-US" sz="2800" dirty="0" smtClean="0"/>
              <a:t> priesthood (for under it the people received the law), what further need was there that another priest should rise according to the order of Melchizedek, and not be called according to the order of Aaron?” (Heb. </a:t>
            </a:r>
            <a:r>
              <a:rPr lang="en-US" sz="2800" dirty="0"/>
              <a:t>7:</a:t>
            </a:r>
            <a:r>
              <a:rPr lang="en-US" sz="2800" dirty="0" smtClean="0"/>
              <a:t>11).</a:t>
            </a: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18875709"/>
      </p:ext>
    </p:extLst>
  </p:cSld>
  <p:clrMapOvr>
    <a:masterClrMapping/>
  </p:clrMapOvr>
  <p:transition spd="med" advClick="0">
    <p:fade/>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2">
      <a:majorFont>
        <a:latin typeface="Calisto MT"/>
        <a:ea typeface=""/>
        <a:cs typeface=""/>
      </a:majorFont>
      <a:minorFont>
        <a:latin typeface="Calibri Light"/>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184</TotalTime>
  <Words>1590</Words>
  <Application>Microsoft Macintosh PowerPoint</Application>
  <PresentationFormat>On-screen Show (4:3)</PresentationFormat>
  <Paragraphs>87</Paragraphs>
  <Slides>26</Slides>
  <Notes>13</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Berlin</vt:lpstr>
      <vt:lpstr>Galatians 2:21</vt:lpstr>
      <vt:lpstr>Setting Aside the Grace of God</vt:lpstr>
      <vt:lpstr>How to Set Aside the             Grace of God</vt:lpstr>
      <vt:lpstr>By Binding Old Testament Law</vt:lpstr>
      <vt:lpstr>By Binding Old Testament Law</vt:lpstr>
      <vt:lpstr>By Binding Old Testament Law</vt:lpstr>
      <vt:lpstr>By Binding Old Testament Law</vt:lpstr>
      <vt:lpstr>By Binding Old Testament Law</vt:lpstr>
      <vt:lpstr>By Binding Old Testament Law</vt:lpstr>
      <vt:lpstr>By Binding Old Testament Law</vt:lpstr>
      <vt:lpstr>By Binding Old Testament Law</vt:lpstr>
      <vt:lpstr>By Binding Old Testament Law</vt:lpstr>
      <vt:lpstr>By Seeking Salvation Without Obedience</vt:lpstr>
      <vt:lpstr>By Seeking Salvation Without Obedience</vt:lpstr>
      <vt:lpstr>By Seeking Salvation Without Obedience</vt:lpstr>
      <vt:lpstr>By Seeking Salvation Without Obedience</vt:lpstr>
      <vt:lpstr>By Seeking Salvation Without Obedience</vt:lpstr>
      <vt:lpstr>By Seeking Salvation Without Obedience</vt:lpstr>
      <vt:lpstr>By Seeking Salvation Without Obedience</vt:lpstr>
      <vt:lpstr>By Making the Church Non-Essential</vt:lpstr>
      <vt:lpstr>By Making the Church Non-Essential</vt:lpstr>
      <vt:lpstr>By Making the Church Non-Essential</vt:lpstr>
      <vt:lpstr>By Making the Church Non-Essential</vt:lpstr>
      <vt:lpstr>By Making the Church Non-Essential</vt:lpstr>
      <vt:lpstr>By Making the Church Non-Essential</vt:lpstr>
      <vt:lpstr>By Continuing in Willful Sin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Nullifying the Grace of God</dc:title>
  <dc:creator>Roger Lindsey</dc:creator>
  <cp:lastModifiedBy>Kyle Pope</cp:lastModifiedBy>
  <cp:revision>28</cp:revision>
  <dcterms:created xsi:type="dcterms:W3CDTF">2016-09-21T01:02:16Z</dcterms:created>
  <dcterms:modified xsi:type="dcterms:W3CDTF">2016-09-21T01:03:09Z</dcterms:modified>
</cp:coreProperties>
</file>