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docProps/custom.xml" ContentType="application/vnd.openxmlformats-officedocument.custom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6"/>
  </p:notesMasterIdLst>
  <p:sldIdLst>
    <p:sldId id="256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1192C5-C1E8-CF4E-A4B0-B48DB57B6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2"/>
            <p:cNvSpPr>
              <a:spLocks noChangeArrowheads="1"/>
            </p:cNvSpPr>
            <p:nvPr userDrawn="1"/>
          </p:nvSpPr>
          <p:spPr bwMode="white">
            <a:xfrm>
              <a:off x="0" y="2352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2"/>
            <p:cNvSpPr>
              <a:spLocks noChangeArrowheads="1"/>
            </p:cNvSpPr>
            <p:nvPr userDrawn="1"/>
          </p:nvSpPr>
          <p:spPr bwMode="white">
            <a:xfrm>
              <a:off x="0" y="720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3"/>
            <p:cNvSpPr>
              <a:spLocks noChangeArrowheads="1"/>
            </p:cNvSpPr>
            <p:nvPr userDrawn="1"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8" name="Picture 11" descr="URBBANND"/>
            <p:cNvPicPr>
              <a:picLocks noChangeAspect="1" noChangeArrowheads="1"/>
            </p:cNvPicPr>
            <p:nvPr userDrawn="1"/>
          </p:nvPicPr>
          <p:blipFill>
            <a:blip r:embed="rId2"/>
            <a:srcRect l="5824" t="8493" r="35922"/>
            <a:stretch>
              <a:fillRect/>
            </a:stretch>
          </p:blipFill>
          <p:spPr bwMode="ltGray">
            <a:xfrm>
              <a:off x="0" y="0"/>
              <a:ext cx="5760" cy="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55E6B-A9E0-5647-B144-D5643DB31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AA500-24A7-DD47-8207-DE9FEE81B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8912D-E71A-844E-B525-00E9E3822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38465-B09D-344D-8803-6CE4B04FA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CA406-D862-254A-BAA7-DD7D81446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36F13-704E-B74A-988E-02C038060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37531-79CD-1C4C-B299-B9785F43D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F91C0-ACBF-E446-80A8-E1B0D6B23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97CBB-02FC-4B47-9D9A-8AF5E1608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A3BD2-9494-C44C-9C2F-3EDA75DD9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FF0A3-90E8-0B45-9F77-84870C2D6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2530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5760" cy="120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4" name="Picture 10" descr="URBBANND"/>
            <p:cNvPicPr>
              <a:picLocks noChangeAspect="1" noChangeArrowheads="1"/>
            </p:cNvPicPr>
            <p:nvPr/>
          </p:nvPicPr>
          <p:blipFill>
            <a:blip r:embed="rId13"/>
            <a:srcRect t="66667"/>
            <a:stretch>
              <a:fillRect/>
            </a:stretch>
          </p:blipFill>
          <p:spPr bwMode="ltGray">
            <a:xfrm>
              <a:off x="0" y="0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C91BF27-60BB-CE47-910D-536F128F2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charset="2"/>
        <a:buChar char="ò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charset="2"/>
        <a:buChar char="u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0"/>
            <a:ext cx="8153400" cy="1676400"/>
          </a:xfrm>
          <a:effectLst/>
        </p:spPr>
        <p:txBody>
          <a:bodyPr/>
          <a:lstStyle/>
          <a:p>
            <a:pPr algn="ctr">
              <a:defRPr/>
            </a:pPr>
            <a:r>
              <a:rPr lang="en-US" sz="5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Calibri"/>
              </a:rPr>
              <a:t>“You’re Just Using Human Reasoning!”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91000"/>
            <a:ext cx="7924800" cy="2286000"/>
          </a:xfrm>
        </p:spPr>
        <p:txBody>
          <a:bodyPr/>
          <a:lstStyle/>
          <a:p>
            <a:pPr marL="404813" indent="-404813" algn="l">
              <a:lnSpc>
                <a:spcPct val="80000"/>
              </a:lnSpc>
            </a:pPr>
            <a:r>
              <a:rPr lang="en-US" sz="2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●  </a:t>
            </a:r>
            <a:r>
              <a:rPr lang="en-US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Leaning on our own understanding. (Proverbs 3:5, cf. Jeremiah 10:23). </a:t>
            </a:r>
          </a:p>
          <a:p>
            <a:pPr marL="404813" indent="-404813" algn="l">
              <a:lnSpc>
                <a:spcPct val="80000"/>
              </a:lnSpc>
            </a:pPr>
            <a:r>
              <a:rPr lang="en-US" sz="2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●</a:t>
            </a:r>
            <a:r>
              <a:rPr lang="en-US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 Trusting in man’s wisdom. (1 Cor 2:13-14).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  <a:effectLst/>
        </p:spPr>
        <p:txBody>
          <a:bodyPr/>
          <a:lstStyle/>
          <a:p>
            <a:pPr algn="ctr"/>
            <a:r>
              <a:rPr lang="en-US" sz="5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“Let Us Reason Together”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sz="4800" b="1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I. God’s Servants Appealed to Reason.</a:t>
            </a: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>
              <a:buFont typeface="Monotype Sorts" charset="2"/>
              <a:buNone/>
            </a:pP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● </a:t>
            </a: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The Prophet Samuel. (I Samuel 12:6-15). </a:t>
            </a:r>
          </a:p>
          <a:p>
            <a:pPr>
              <a:buFont typeface="Monotype Sorts" charset="2"/>
              <a:buNone/>
            </a:pPr>
            <a:r>
              <a:rPr lang="en-US" sz="2200" b="1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● </a:t>
            </a: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The Apostle Paul. (Acts 17:1-3).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sz="4800" b="1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II. Jesus Appealed to Reason.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>
              <a:buFont typeface="Monotype Sorts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	A. “One of the scribes came… having 	heard them reasoning together”  	(Mark 12:28). </a:t>
            </a:r>
          </a:p>
          <a:p>
            <a:pPr>
              <a:buFont typeface="Monotype Sorts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	B.  “So it was, while they conversed and 	reasoned, that Jesus Himself drew near 	and  went with them” (Luke 24:13-27).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  <a:effectLst/>
        </p:spPr>
        <p:txBody>
          <a:bodyPr/>
          <a:lstStyle/>
          <a:p>
            <a:pPr algn="ctr"/>
            <a:r>
              <a:rPr lang="en-US" sz="5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“Let Us Reason Together”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marL="742950" indent="-742950">
              <a:buFont typeface="Monotype Sorts" charset="2"/>
              <a:buNone/>
              <a:defRPr/>
            </a:pPr>
            <a:r>
              <a:rPr lang="en-US" sz="4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III. God the Father appeals to Reason. </a:t>
            </a:r>
            <a:endParaRPr lang="en-US" sz="4400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cs typeface="Calibri"/>
            </a:endParaRPr>
          </a:p>
          <a:p>
            <a:pPr marL="1027113" lvl="1" indent="-627063">
              <a:buFont typeface="Monotype Sorts" charset="2"/>
              <a:buNone/>
              <a:defRPr/>
            </a:pPr>
            <a:r>
              <a:rPr lang="en-US" sz="39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A</a:t>
            </a:r>
            <a:r>
              <a:rPr lang="en-US" sz="39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.  “Come let us reason </a:t>
            </a:r>
            <a:r>
              <a:rPr lang="en-US" sz="39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together, says </a:t>
            </a:r>
            <a:r>
              <a:rPr lang="en-US" sz="39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the Lord.” (</a:t>
            </a:r>
            <a:r>
              <a:rPr lang="en-US" sz="39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Isa. </a:t>
            </a:r>
            <a:r>
              <a:rPr lang="en-US" sz="39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1:16-20).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  <a:effectLst/>
        </p:spPr>
        <p:txBody>
          <a:bodyPr/>
          <a:lstStyle/>
          <a:p>
            <a:pPr algn="ctr"/>
            <a:r>
              <a:rPr lang="en-US" sz="5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“Let Us Reason Together”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theme/theme1.xml><?xml version="1.0" encoding="utf-8"?>
<a:theme xmlns:a="http://schemas.openxmlformats.org/drawingml/2006/main" name="Construction design template">
  <a:themeElements>
    <a:clrScheme name="Construction design template 1">
      <a:dk1>
        <a:srgbClr val="000000"/>
      </a:dk1>
      <a:lt1>
        <a:srgbClr val="EAE8E2"/>
      </a:lt1>
      <a:dk2>
        <a:srgbClr val="5F5F5F"/>
      </a:dk2>
      <a:lt2>
        <a:srgbClr val="FDBC03"/>
      </a:lt2>
      <a:accent1>
        <a:srgbClr val="A7C1CB"/>
      </a:accent1>
      <a:accent2>
        <a:srgbClr val="AFAA9F"/>
      </a:accent2>
      <a:accent3>
        <a:srgbClr val="B6B6B6"/>
      </a:accent3>
      <a:accent4>
        <a:srgbClr val="C8C6C1"/>
      </a:accent4>
      <a:accent5>
        <a:srgbClr val="D0DDE2"/>
      </a:accent5>
      <a:accent6>
        <a:srgbClr val="9E9A90"/>
      </a:accent6>
      <a:hlink>
        <a:srgbClr val="A38D77"/>
      </a:hlink>
      <a:folHlink>
        <a:srgbClr val="73675F"/>
      </a:folHlink>
    </a:clrScheme>
    <a:fontScheme name="Construction design template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Construction design template 1">
        <a:dk1>
          <a:srgbClr val="000000"/>
        </a:dk1>
        <a:lt1>
          <a:srgbClr val="EAE8E2"/>
        </a:lt1>
        <a:dk2>
          <a:srgbClr val="5F5F5F"/>
        </a:dk2>
        <a:lt2>
          <a:srgbClr val="FDBC03"/>
        </a:lt2>
        <a:accent1>
          <a:srgbClr val="A7C1CB"/>
        </a:accent1>
        <a:accent2>
          <a:srgbClr val="AFAA9F"/>
        </a:accent2>
        <a:accent3>
          <a:srgbClr val="B6B6B6"/>
        </a:accent3>
        <a:accent4>
          <a:srgbClr val="C8C6C1"/>
        </a:accent4>
        <a:accent5>
          <a:srgbClr val="D0DDE2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truction design template 2">
        <a:dk1>
          <a:srgbClr val="333333"/>
        </a:dk1>
        <a:lt1>
          <a:srgbClr val="FFFFFF"/>
        </a:lt1>
        <a:dk2>
          <a:srgbClr val="B75E31"/>
        </a:dk2>
        <a:lt2>
          <a:srgbClr val="463828"/>
        </a:lt2>
        <a:accent1>
          <a:srgbClr val="E09F98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EDCDCA"/>
        </a:accent5>
        <a:accent6>
          <a:srgbClr val="878787"/>
        </a:accent6>
        <a:hlink>
          <a:srgbClr val="CDC0A5"/>
        </a:hlink>
        <a:folHlink>
          <a:srgbClr val="E4D8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truction design template 3">
        <a:dk1>
          <a:srgbClr val="333333"/>
        </a:dk1>
        <a:lt1>
          <a:srgbClr val="FFFFFF"/>
        </a:lt1>
        <a:dk2>
          <a:srgbClr val="4D4D4D"/>
        </a:dk2>
        <a:lt2>
          <a:srgbClr val="000000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truction design template 4">
        <a:dk1>
          <a:srgbClr val="000000"/>
        </a:dk1>
        <a:lt1>
          <a:srgbClr val="EAE8E2"/>
        </a:lt1>
        <a:dk2>
          <a:srgbClr val="783A34"/>
        </a:dk2>
        <a:lt2>
          <a:srgbClr val="FFCC99"/>
        </a:lt2>
        <a:accent1>
          <a:srgbClr val="83AAAD"/>
        </a:accent1>
        <a:accent2>
          <a:srgbClr val="C09F8E"/>
        </a:accent2>
        <a:accent3>
          <a:srgbClr val="BEAEAE"/>
        </a:accent3>
        <a:accent4>
          <a:srgbClr val="C8C6C1"/>
        </a:accent4>
        <a:accent5>
          <a:srgbClr val="C1D2D3"/>
        </a:accent5>
        <a:accent6>
          <a:srgbClr val="AE9080"/>
        </a:accent6>
        <a:hlink>
          <a:srgbClr val="766758"/>
        </a:hlink>
        <a:folHlink>
          <a:srgbClr val="A067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truction design template 5">
        <a:dk1>
          <a:srgbClr val="000000"/>
        </a:dk1>
        <a:lt1>
          <a:srgbClr val="EAE8E2"/>
        </a:lt1>
        <a:dk2>
          <a:srgbClr val="246C76"/>
        </a:dk2>
        <a:lt2>
          <a:srgbClr val="FFCC99"/>
        </a:lt2>
        <a:accent1>
          <a:srgbClr val="E09850"/>
        </a:accent1>
        <a:accent2>
          <a:srgbClr val="99AEB5"/>
        </a:accent2>
        <a:accent3>
          <a:srgbClr val="ACBABD"/>
        </a:accent3>
        <a:accent4>
          <a:srgbClr val="C8C6C1"/>
        </a:accent4>
        <a:accent5>
          <a:srgbClr val="EDCAB3"/>
        </a:accent5>
        <a:accent6>
          <a:srgbClr val="8A9DA4"/>
        </a:accent6>
        <a:hlink>
          <a:srgbClr val="70AFBC"/>
        </a:hlink>
        <a:folHlink>
          <a:srgbClr val="72919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truction design template 6">
        <a:dk1>
          <a:srgbClr val="000000"/>
        </a:dk1>
        <a:lt1>
          <a:srgbClr val="EAE8E2"/>
        </a:lt1>
        <a:dk2>
          <a:srgbClr val="50627C"/>
        </a:dk2>
        <a:lt2>
          <a:srgbClr val="FFCC00"/>
        </a:lt2>
        <a:accent1>
          <a:srgbClr val="87B3BD"/>
        </a:accent1>
        <a:accent2>
          <a:srgbClr val="AFAA9F"/>
        </a:accent2>
        <a:accent3>
          <a:srgbClr val="B3B7BF"/>
        </a:accent3>
        <a:accent4>
          <a:srgbClr val="C8C6C1"/>
        </a:accent4>
        <a:accent5>
          <a:srgbClr val="C3D6DB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Construction design template</Template>
  <TotalTime>78</TotalTime>
  <Words>200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Narrow</vt:lpstr>
      <vt:lpstr>ＭＳ Ｐゴシック</vt:lpstr>
      <vt:lpstr>Arial</vt:lpstr>
      <vt:lpstr>Impact</vt:lpstr>
      <vt:lpstr>Monotype Sorts</vt:lpstr>
      <vt:lpstr>Calibri</vt:lpstr>
      <vt:lpstr>Construction design template</vt:lpstr>
      <vt:lpstr>“You’re Just Using Human Reasoning!”</vt:lpstr>
      <vt:lpstr>“Let Us Reason Together”</vt:lpstr>
      <vt:lpstr>“Let Us Reason Together”</vt:lpstr>
      <vt:lpstr>“Let Us Reason Together”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Us Reason Together</dc:title>
  <dc:subject/>
  <dc:creator>Olsen Park church</dc:creator>
  <cp:keywords/>
  <dc:description/>
  <cp:lastModifiedBy>Kyle Pope</cp:lastModifiedBy>
  <cp:revision>7</cp:revision>
  <dcterms:created xsi:type="dcterms:W3CDTF">2016-09-21T00:55:56Z</dcterms:created>
  <dcterms:modified xsi:type="dcterms:W3CDTF">2016-09-21T00:57:45Z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TC010690061033</vt:lpwstr>
  </property>
</Properties>
</file>