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63" r:id="rId3"/>
    <p:sldId id="264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508A-729E-4BB8-A126-78F60FC4F9BD}" type="datetimeFigureOut">
              <a:rPr lang="en-US" smtClean="0"/>
              <a:pPr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CACC-9D7E-4676-93D6-573ECEDC3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122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508A-729E-4BB8-A126-78F60FC4F9BD}" type="datetimeFigureOut">
              <a:rPr lang="en-US" smtClean="0"/>
              <a:pPr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CACC-9D7E-4676-93D6-573ECEDC3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095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508A-729E-4BB8-A126-78F60FC4F9BD}" type="datetimeFigureOut">
              <a:rPr lang="en-US" smtClean="0"/>
              <a:pPr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CACC-9D7E-4676-93D6-573ECEDC3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201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508A-729E-4BB8-A126-78F60FC4F9BD}" type="datetimeFigureOut">
              <a:rPr lang="en-US" smtClean="0"/>
              <a:pPr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CACC-9D7E-4676-93D6-573ECEDC3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730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508A-729E-4BB8-A126-78F60FC4F9BD}" type="datetimeFigureOut">
              <a:rPr lang="en-US" smtClean="0"/>
              <a:pPr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CACC-9D7E-4676-93D6-573ECEDC3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32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508A-729E-4BB8-A126-78F60FC4F9BD}" type="datetimeFigureOut">
              <a:rPr lang="en-US" smtClean="0"/>
              <a:pPr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CACC-9D7E-4676-93D6-573ECEDC3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584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508A-729E-4BB8-A126-78F60FC4F9BD}" type="datetimeFigureOut">
              <a:rPr lang="en-US" smtClean="0"/>
              <a:pPr/>
              <a:t>8/9/16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CACC-9D7E-4676-93D6-573ECEDC3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935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508A-729E-4BB8-A126-78F60FC4F9BD}" type="datetimeFigureOut">
              <a:rPr lang="en-US" smtClean="0"/>
              <a:pPr/>
              <a:t>8/9/16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CACC-9D7E-4676-93D6-573ECEDC3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842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508A-729E-4BB8-A126-78F60FC4F9BD}" type="datetimeFigureOut">
              <a:rPr lang="en-US" smtClean="0"/>
              <a:pPr/>
              <a:t>8/9/16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CACC-9D7E-4676-93D6-573ECEDC3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661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508A-729E-4BB8-A126-78F60FC4F9BD}" type="datetimeFigureOut">
              <a:rPr lang="en-US" smtClean="0"/>
              <a:pPr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CACC-9D7E-4676-93D6-573ECEDC3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34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508A-729E-4BB8-A126-78F60FC4F9BD}" type="datetimeFigureOut">
              <a:rPr lang="en-US" smtClean="0"/>
              <a:pPr/>
              <a:t>8/9/16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CACC-9D7E-4676-93D6-573ECEDC3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869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alphaModFix amt="53000"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7508A-729E-4BB8-A126-78F60FC4F9BD}" type="datetimeFigureOut">
              <a:rPr lang="en-US" smtClean="0"/>
              <a:pPr/>
              <a:t>8/9/16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3CACC-9D7E-4676-93D6-573ECEDC3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251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"/>
            <a:ext cx="8077200" cy="1981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"/>
                <a:cs typeface="Cambria"/>
              </a:rPr>
              <a:t>Psalm 55 </a:t>
            </a:r>
          </a:p>
          <a:p>
            <a:pPr algn="r">
              <a:spcBef>
                <a:spcPts val="1824"/>
              </a:spcBef>
            </a:pPr>
            <a:r>
              <a:rPr lang="en-US" sz="3529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"/>
                <a:cs typeface="Cambria"/>
              </a:rPr>
              <a:t>The Betrayal of a Friend</a:t>
            </a:r>
            <a:endParaRPr lang="en-US" sz="3529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mbria"/>
              <a:cs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296400" cy="74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2286000"/>
            <a:ext cx="822960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I. Possible Background of the Psalm.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The rebellion of Absalom (2 Sam.  15:7-12).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300" b="1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Ahithophel</a:t>
            </a:r>
            <a:r>
              <a:rPr lang="en-US" sz="23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 was David’s trusted counselor             (2 Sam. 16:23).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David learned of his treason (2 Sam. 15:30-34).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300" b="1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Ahithophel</a:t>
            </a:r>
            <a:r>
              <a:rPr lang="en-US" sz="23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  aided  in the rebellion (2 Sam. 16:15).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He advised Absalom (2 Sam. 16:20-21).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He killed himself when his advice was not followed (2 Sam. 17:1, 6-11, 23).</a:t>
            </a:r>
            <a:endParaRPr lang="en-US" sz="23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624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BACKGROUND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624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624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</a:rPr>
              <a:t>LESSONS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94403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 bldLvl="3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"/>
            <a:ext cx="8077200" cy="1981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"/>
                <a:cs typeface="Cambria"/>
              </a:rPr>
              <a:t>Psalm 55 </a:t>
            </a:r>
          </a:p>
          <a:p>
            <a:pPr algn="r">
              <a:spcBef>
                <a:spcPts val="1824"/>
              </a:spcBef>
            </a:pPr>
            <a:r>
              <a:rPr lang="en-US" sz="3529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"/>
                <a:cs typeface="Cambria"/>
              </a:rPr>
              <a:t>The Betrayal of a Friend</a:t>
            </a:r>
            <a:endParaRPr lang="en-US" sz="3529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mbria"/>
              <a:cs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296400" cy="74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2286000"/>
            <a:ext cx="82296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II. Application of the Psalm.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300" b="1" i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HISTORICAL</a:t>
            </a:r>
            <a:r>
              <a:rPr lang="en-US" sz="23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.</a:t>
            </a:r>
          </a:p>
          <a:p>
            <a:pPr marL="1146175" lvl="2" indent="-231775">
              <a:buFont typeface="Arial"/>
              <a:buChar char="•"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Addresses David’s mistreatment.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300" b="1" i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MESSIANIC.</a:t>
            </a:r>
          </a:p>
          <a:p>
            <a:pPr marL="1146175" lvl="2" indent="-231775">
              <a:buFont typeface="Arial"/>
              <a:buChar char="•"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Foreshadows Judas’ betrayal.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300" b="1" i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PERSONAL.</a:t>
            </a:r>
          </a:p>
          <a:p>
            <a:pPr marL="1146175" lvl="2" indent="-231775">
              <a:buFont typeface="Arial"/>
              <a:buChar char="•"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God is with us no matter what we must face. </a:t>
            </a:r>
            <a:endParaRPr lang="en-US" sz="23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624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BACKGROUND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624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APPLICATION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624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</a:rPr>
              <a:t>LESSONS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94403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"/>
            <a:ext cx="8077200" cy="1981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"/>
                <a:cs typeface="Cambria"/>
              </a:rPr>
              <a:t>Psalm 55 </a:t>
            </a:r>
          </a:p>
          <a:p>
            <a:pPr algn="r">
              <a:spcBef>
                <a:spcPts val="1824"/>
              </a:spcBef>
            </a:pPr>
            <a:r>
              <a:rPr lang="en-US" sz="3529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"/>
                <a:cs typeface="Cambria"/>
              </a:rPr>
              <a:t>The Betrayal of a Friend</a:t>
            </a:r>
            <a:endParaRPr lang="en-US" sz="3529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mbria"/>
              <a:cs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296400" cy="74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2286000"/>
            <a:ext cx="8229600" cy="3462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III. Lessons from the Psalm.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God knows and cares about our sorrow and grief.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We can cast our burden on Him (Psa. 55:16-18).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We will not escape the troubles of life, but God helps us through them  (Psa. 55:22-23).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Jesus, our Mediator and Advocate, personally experienced the pain of betrayal (1 Peter 2:21-23).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We can commit ourselves to Him in times of suffering (1 Pet. 4:19). </a:t>
            </a:r>
            <a:endParaRPr lang="en-US" sz="23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624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BACKGROUND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624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624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LESSONS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94403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269</Words>
  <Application>Microsoft Macintosh PowerPoint</Application>
  <PresentationFormat>On-screen Show (4:3)</PresentationFormat>
  <Paragraphs>35</Paragraphs>
  <Slides>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55</dc:title>
  <dc:creator>Heath</dc:creator>
  <cp:lastModifiedBy>Kyle Pope</cp:lastModifiedBy>
  <cp:revision>15</cp:revision>
  <dcterms:created xsi:type="dcterms:W3CDTF">2016-08-10T01:16:29Z</dcterms:created>
  <dcterms:modified xsi:type="dcterms:W3CDTF">2016-08-10T01:16:44Z</dcterms:modified>
</cp:coreProperties>
</file>