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9" r:id="rId2"/>
    <p:sldId id="287" r:id="rId3"/>
    <p:sldId id="273"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260"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30C05"/>
    <a:srgbClr val="4B1008"/>
    <a:srgbClr val="6C150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8703" autoAdjust="0"/>
  </p:normalViewPr>
  <p:slideViewPr>
    <p:cSldViewPr snapToGrid="0" snapToObjects="1">
      <p:cViewPr varScale="1">
        <p:scale>
          <a:sx n="103" d="100"/>
          <a:sy n="103" d="100"/>
        </p:scale>
        <p:origin x="-39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736CC4-F7D5-CB40-A917-6A1834C005C8}" type="datetimeFigureOut">
              <a:rPr lang="en-US" smtClean="0"/>
              <a:pPr/>
              <a:t>7/24/16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161F9-72BD-C541-AEC0-1BDC38E502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736CC4-F7D5-CB40-A917-6A1834C005C8}" type="datetimeFigureOut">
              <a:rPr lang="en-US" smtClean="0"/>
              <a:pPr/>
              <a:t>7/24/16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161F9-72BD-C541-AEC0-1BDC38E502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736CC4-F7D5-CB40-A917-6A1834C005C8}" type="datetimeFigureOut">
              <a:rPr lang="en-US" smtClean="0"/>
              <a:pPr/>
              <a:t>7/24/16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161F9-72BD-C541-AEC0-1BDC38E502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736CC4-F7D5-CB40-A917-6A1834C005C8}" type="datetimeFigureOut">
              <a:rPr lang="en-US" smtClean="0"/>
              <a:pPr/>
              <a:t>7/24/16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161F9-72BD-C541-AEC0-1BDC38E502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736CC4-F7D5-CB40-A917-6A1834C005C8}" type="datetimeFigureOut">
              <a:rPr lang="en-US" smtClean="0"/>
              <a:pPr/>
              <a:t>7/24/16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161F9-72BD-C541-AEC0-1BDC38E502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736CC4-F7D5-CB40-A917-6A1834C005C8}" type="datetimeFigureOut">
              <a:rPr lang="en-US" smtClean="0"/>
              <a:pPr/>
              <a:t>7/24/16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161F9-72BD-C541-AEC0-1BDC38E502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736CC4-F7D5-CB40-A917-6A1834C005C8}" type="datetimeFigureOut">
              <a:rPr lang="en-US" smtClean="0"/>
              <a:pPr/>
              <a:t>7/24/16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161F9-72BD-C541-AEC0-1BDC38E502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736CC4-F7D5-CB40-A917-6A1834C005C8}" type="datetimeFigureOut">
              <a:rPr lang="en-US" smtClean="0"/>
              <a:pPr/>
              <a:t>7/24/16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161F9-72BD-C541-AEC0-1BDC38E502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36CC4-F7D5-CB40-A917-6A1834C005C8}" type="datetimeFigureOut">
              <a:rPr lang="en-US" smtClean="0"/>
              <a:pPr/>
              <a:t>7/24/16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161F9-72BD-C541-AEC0-1BDC38E502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36CC4-F7D5-CB40-A917-6A1834C005C8}" type="datetimeFigureOut">
              <a:rPr lang="en-US" smtClean="0"/>
              <a:pPr/>
              <a:t>7/24/16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161F9-72BD-C541-AEC0-1BDC38E502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36CC4-F7D5-CB40-A917-6A1834C005C8}" type="datetimeFigureOut">
              <a:rPr lang="en-US" smtClean="0"/>
              <a:pPr/>
              <a:t>7/24/16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161F9-72BD-C541-AEC0-1BDC38E502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330C0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382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93900"/>
            <a:ext cx="8229600" cy="41322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36CC4-F7D5-CB40-A917-6A1834C005C8}" type="datetimeFigureOut">
              <a:rPr lang="en-US" smtClean="0"/>
              <a:pPr/>
              <a:t>7/24/16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161F9-72BD-C541-AEC0-1BDC38E502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r" defTabSz="457200" rtl="0" eaLnBrk="1" latinLnBrk="0" hangingPunct="1">
        <a:spcBef>
          <a:spcPct val="0"/>
        </a:spcBef>
        <a:buNone/>
        <a:defRPr sz="4400" b="1" kern="1200">
          <a:solidFill>
            <a:schemeClr val="bg1"/>
          </a:solidFill>
          <a:effectLst>
            <a:outerShdw blurRad="50800" dist="38100" dir="2700000">
              <a:srgbClr val="000000">
                <a:alpha val="43000"/>
              </a:srgbClr>
            </a:outerShdw>
          </a:effectLst>
          <a:latin typeface="Cambria"/>
          <a:ea typeface="+mj-ea"/>
          <a:cs typeface="Cambri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23"/>
          <p:cNvGrpSpPr/>
          <p:nvPr/>
        </p:nvGrpSpPr>
        <p:grpSpPr>
          <a:xfrm>
            <a:off x="4988965" y="3045862"/>
            <a:ext cx="3481526" cy="3106591"/>
            <a:chOff x="2436721" y="2307635"/>
            <a:chExt cx="3481526" cy="3106591"/>
          </a:xfrm>
        </p:grpSpPr>
        <p:pic>
          <p:nvPicPr>
            <p:cNvPr id="8" name="Picture 7" descr="2a8535736cac17e271a02e5a38f3558a.jpg"/>
            <p:cNvPicPr>
              <a:picLocks noChangeAspect="1"/>
            </p:cNvPicPr>
            <p:nvPr/>
          </p:nvPicPr>
          <p:blipFill>
            <a:blip r:embed="rId2"/>
            <a:stretch>
              <a:fillRect/>
            </a:stretch>
          </p:blipFill>
          <p:spPr>
            <a:xfrm>
              <a:off x="2436721" y="2307635"/>
              <a:ext cx="3481526" cy="3106591"/>
            </a:xfrm>
            <a:prstGeom prst="rect">
              <a:avLst/>
            </a:prstGeom>
            <a:effectLst>
              <a:outerShdw blurRad="50800" dist="139700" dir="6540000">
                <a:srgbClr val="000000">
                  <a:alpha val="43000"/>
                </a:srgbClr>
              </a:outerShdw>
            </a:effectLst>
          </p:spPr>
        </p:pic>
        <p:sp>
          <p:nvSpPr>
            <p:cNvPr id="20" name="TextBox 19"/>
            <p:cNvSpPr txBox="1"/>
            <p:nvPr/>
          </p:nvSpPr>
          <p:spPr>
            <a:xfrm>
              <a:off x="2674283" y="2933747"/>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M</a:t>
              </a:r>
              <a:r>
                <a:rPr lang="en-US" sz="3000" b="1" spc="-150" dirty="0" smtClean="0">
                  <a:solidFill>
                    <a:srgbClr val="FFFFFF"/>
                  </a:solidFill>
                  <a:effectLst>
                    <a:outerShdw blurRad="50800" dist="38100" dir="2700000">
                      <a:srgbClr val="000000">
                        <a:alpha val="43000"/>
                      </a:srgbClr>
                    </a:outerShdw>
                  </a:effectLst>
                  <a:latin typeface="Cambria"/>
                  <a:cs typeface="Cambria"/>
                </a:rPr>
                <a:t>odern</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C</a:t>
              </a:r>
              <a:r>
                <a:rPr lang="en-US" sz="3000" b="1" spc="-150" dirty="0" smtClean="0">
                  <a:solidFill>
                    <a:srgbClr val="FFFFFF"/>
                  </a:solidFill>
                  <a:effectLst>
                    <a:outerShdw blurRad="50800" dist="38100" dir="2700000">
                      <a:srgbClr val="000000">
                        <a:alpha val="43000"/>
                      </a:srgbClr>
                    </a:outerShdw>
                  </a:effectLst>
                  <a:latin typeface="Cambria"/>
                  <a:cs typeface="Cambria"/>
                </a:rPr>
                <a:t>haracteristics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3" name="Picture 22"/>
            <p:cNvPicPr>
              <a:picLocks noChangeAspect="1"/>
            </p:cNvPicPr>
            <p:nvPr/>
          </p:nvPicPr>
          <p:blipFill>
            <a:blip r:embed="rId3">
              <a:lum bright="100000" contrast="-70000"/>
            </a:blip>
            <a:stretch>
              <a:fillRect/>
            </a:stretch>
          </p:blipFill>
          <p:spPr>
            <a:xfrm>
              <a:off x="2820615" y="4364908"/>
              <a:ext cx="561939" cy="561939"/>
            </a:xfrm>
            <a:prstGeom prst="rect">
              <a:avLst/>
            </a:prstGeom>
            <a:effectLst>
              <a:outerShdw blurRad="50800" dist="38100" dir="2700000">
                <a:srgbClr val="000000">
                  <a:alpha val="43000"/>
                </a:srgbClr>
              </a:outerShdw>
            </a:effectLst>
          </p:spPr>
        </p:pic>
      </p:grpSp>
      <p:grpSp>
        <p:nvGrpSpPr>
          <p:cNvPr id="11" name="Group 21"/>
          <p:cNvGrpSpPr/>
          <p:nvPr/>
        </p:nvGrpSpPr>
        <p:grpSpPr>
          <a:xfrm>
            <a:off x="4247575" y="3388963"/>
            <a:ext cx="3341344" cy="2927003"/>
            <a:chOff x="3945498" y="3383175"/>
            <a:chExt cx="3341344" cy="2927003"/>
          </a:xfrm>
        </p:grpSpPr>
        <p:pic>
          <p:nvPicPr>
            <p:cNvPr id="9" name="Picture 8" descr="mlq8Sis.jpg"/>
            <p:cNvPicPr>
              <a:picLocks noChangeAspect="1"/>
            </p:cNvPicPr>
            <p:nvPr/>
          </p:nvPicPr>
          <p:blipFill>
            <a:blip r:embed="rId4"/>
            <a:stretch>
              <a:fillRect/>
            </a:stretch>
          </p:blipFill>
          <p:spPr>
            <a:xfrm rot="5400000">
              <a:off x="4152668" y="3176005"/>
              <a:ext cx="2927003" cy="3341344"/>
            </a:xfrm>
            <a:prstGeom prst="rect">
              <a:avLst/>
            </a:prstGeom>
            <a:effectLst>
              <a:outerShdw blurRad="50800" dist="127000" dir="2700000">
                <a:srgbClr val="000000">
                  <a:alpha val="43000"/>
                </a:srgbClr>
              </a:outerShdw>
            </a:effectLst>
          </p:spPr>
        </p:pic>
        <p:sp>
          <p:nvSpPr>
            <p:cNvPr id="19" name="TextBox 18"/>
            <p:cNvSpPr txBox="1"/>
            <p:nvPr/>
          </p:nvSpPr>
          <p:spPr>
            <a:xfrm>
              <a:off x="4118114" y="3895960"/>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P</a:t>
              </a:r>
              <a:r>
                <a:rPr lang="en-US" sz="3000" b="1" spc="-150" dirty="0" smtClean="0">
                  <a:solidFill>
                    <a:srgbClr val="FFFFFF"/>
                  </a:solidFill>
                  <a:effectLst>
                    <a:outerShdw blurRad="50800" dist="38100" dir="2700000">
                      <a:srgbClr val="000000">
                        <a:alpha val="43000"/>
                      </a:srgbClr>
                    </a:outerShdw>
                  </a:effectLst>
                  <a:latin typeface="Cambria"/>
                  <a:cs typeface="Cambria"/>
                </a:rPr>
                <a:t>ositive </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D</a:t>
              </a:r>
              <a:r>
                <a:rPr lang="en-US" sz="3000" b="1" spc="-150" dirty="0" smtClean="0">
                  <a:solidFill>
                    <a:srgbClr val="FFFFFF"/>
                  </a:solidFill>
                  <a:effectLst>
                    <a:outerShdw blurRad="50800" dist="38100" dir="2700000">
                      <a:srgbClr val="000000">
                        <a:alpha val="43000"/>
                      </a:srgbClr>
                    </a:outerShdw>
                  </a:effectLst>
                  <a:latin typeface="Cambria"/>
                  <a:cs typeface="Cambria"/>
                </a:rPr>
                <a:t>evelopments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1" name="Picture 20"/>
            <p:cNvPicPr>
              <a:picLocks noChangeAspect="1"/>
            </p:cNvPicPr>
            <p:nvPr/>
          </p:nvPicPr>
          <p:blipFill>
            <a:blip r:embed="rId5">
              <a:lum bright="100000" contrast="-70000"/>
            </a:blip>
            <a:stretch>
              <a:fillRect/>
            </a:stretch>
          </p:blipFill>
          <p:spPr>
            <a:xfrm>
              <a:off x="4276639" y="5393655"/>
              <a:ext cx="600161" cy="600161"/>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7703790" cy="523220"/>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Increasing Division.</a:t>
            </a:r>
          </a:p>
        </p:txBody>
      </p:sp>
      <p:sp>
        <p:nvSpPr>
          <p:cNvPr id="25" name="TextBox 24"/>
          <p:cNvSpPr txBox="1"/>
          <p:nvPr/>
        </p:nvSpPr>
        <p:spPr>
          <a:xfrm>
            <a:off x="826090" y="2823338"/>
            <a:ext cx="3033100" cy="2877711"/>
          </a:xfrm>
          <a:prstGeom prst="rect">
            <a:avLst/>
          </a:prstGeom>
          <a:noFill/>
        </p:spPr>
        <p:txBody>
          <a:bodyPr wrap="square" rtlCol="0">
            <a:spAutoFit/>
          </a:bodyPr>
          <a:lstStyle/>
          <a:p>
            <a:pPr>
              <a:spcAft>
                <a:spcPts val="1200"/>
              </a:spcAft>
            </a:pPr>
            <a:r>
              <a:rPr lang="en-US" sz="2400" b="1" dirty="0" smtClean="0">
                <a:solidFill>
                  <a:srgbClr val="FFFFFF"/>
                </a:solidFill>
                <a:effectLst>
                  <a:outerShdw blurRad="50800" dist="38100" dir="2700000">
                    <a:srgbClr val="000000">
                      <a:alpha val="43000"/>
                    </a:srgbClr>
                  </a:outerShdw>
                </a:effectLst>
                <a:latin typeface="Cambria"/>
                <a:cs typeface="Cambria"/>
              </a:rPr>
              <a:t>• 1900—1,600</a:t>
            </a:r>
          </a:p>
          <a:p>
            <a:pPr>
              <a:spcAft>
                <a:spcPts val="1200"/>
              </a:spcAft>
            </a:pPr>
            <a:r>
              <a:rPr lang="en-US" sz="2400" b="1" dirty="0" smtClean="0">
                <a:solidFill>
                  <a:srgbClr val="FFFFFF"/>
                </a:solidFill>
                <a:effectLst>
                  <a:outerShdw blurRad="50800" dist="38100" dir="2700000">
                    <a:srgbClr val="000000">
                      <a:alpha val="43000"/>
                    </a:srgbClr>
                  </a:outerShdw>
                </a:effectLst>
                <a:latin typeface="Cambria"/>
                <a:cs typeface="Cambria"/>
              </a:rPr>
              <a:t>• 1970—18,800.</a:t>
            </a:r>
          </a:p>
          <a:p>
            <a:pPr>
              <a:spcAft>
                <a:spcPts val="1200"/>
              </a:spcAft>
            </a:pPr>
            <a:r>
              <a:rPr lang="en-US" sz="2400" b="1" dirty="0" smtClean="0">
                <a:solidFill>
                  <a:srgbClr val="FFFFFF"/>
                </a:solidFill>
                <a:effectLst>
                  <a:outerShdw blurRad="50800" dist="38100" dir="2700000">
                    <a:srgbClr val="000000">
                      <a:alpha val="43000"/>
                    </a:srgbClr>
                  </a:outerShdw>
                </a:effectLst>
                <a:latin typeface="Cambria"/>
                <a:cs typeface="Cambria"/>
              </a:rPr>
              <a:t>• 2000—34,200.</a:t>
            </a:r>
          </a:p>
          <a:p>
            <a:pPr>
              <a:spcAft>
                <a:spcPts val="1200"/>
              </a:spcAft>
            </a:pPr>
            <a:r>
              <a:rPr lang="en-US" sz="2400" b="1" dirty="0" smtClean="0">
                <a:solidFill>
                  <a:srgbClr val="FFFFFF"/>
                </a:solidFill>
                <a:effectLst>
                  <a:outerShdw blurRad="50800" dist="38100" dir="2700000">
                    <a:srgbClr val="000000">
                      <a:alpha val="43000"/>
                    </a:srgbClr>
                  </a:outerShdw>
                </a:effectLst>
                <a:latin typeface="Cambria"/>
                <a:cs typeface="Cambria"/>
              </a:rPr>
              <a:t>• 2015—45,000!</a:t>
            </a:r>
          </a:p>
          <a:p>
            <a:pPr algn="r">
              <a:spcAft>
                <a:spcPts val="1200"/>
              </a:spcAft>
            </a:pPr>
            <a:r>
              <a:rPr lang="en-US" sz="1500" b="1" dirty="0" smtClean="0">
                <a:solidFill>
                  <a:srgbClr val="FFFFFF"/>
                </a:solidFill>
                <a:effectLst>
                  <a:outerShdw blurRad="50800" dist="38100" dir="2700000">
                    <a:srgbClr val="000000">
                      <a:alpha val="43000"/>
                    </a:srgbClr>
                  </a:outerShdw>
                </a:effectLst>
                <a:latin typeface="Cambria"/>
                <a:cs typeface="Cambria"/>
              </a:rPr>
              <a:t>(Center for the Study of Global Christianity at Gordon-Criswell Theological Seminary) </a:t>
            </a:r>
          </a:p>
        </p:txBody>
      </p:sp>
      <p:pic>
        <p:nvPicPr>
          <p:cNvPr id="17" name="Picture 16"/>
          <p:cNvPicPr>
            <a:picLocks noChangeAspect="1"/>
          </p:cNvPicPr>
          <p:nvPr/>
        </p:nvPicPr>
        <p:blipFill>
          <a:blip r:embed="rId6">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8"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5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Scale>
                                      <p:cBhvr>
                                        <p:cTn id="1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1"/>
                                        </p:tgtEl>
                                        <p:attrNameLst>
                                          <p:attrName>ppt_x</p:attrName>
                                          <p:attrName>ppt_y</p:attrName>
                                        </p:attrNameLst>
                                      </p:cBhvr>
                                    </p:animMotion>
                                    <p:animEffect transition="in" filter="fade">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000"/>
                                        <p:tgtEl>
                                          <p:spTgt spid="11"/>
                                        </p:tgtEl>
                                      </p:cBhvr>
                                    </p:animEffect>
                                    <p:set>
                                      <p:cBhvr>
                                        <p:cTn id="24" dur="1" fill="hold">
                                          <p:stCondLst>
                                            <p:cond delay="1999"/>
                                          </p:stCondLst>
                                        </p:cTn>
                                        <p:tgtEl>
                                          <p:spTgt spid="11"/>
                                        </p:tgtEl>
                                        <p:attrNameLst>
                                          <p:attrName>style.visibility</p:attrName>
                                        </p:attrNameLst>
                                      </p:cBhvr>
                                      <p:to>
                                        <p:strVal val="hidden"/>
                                      </p:to>
                                    </p:set>
                                  </p:childTnLst>
                                </p:cTn>
                              </p:par>
                              <p:par>
                                <p:cTn id="25" presetID="5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Scale>
                                      <p:cBhvr>
                                        <p:cTn id="2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gtEl>
                                        <p:attrNameLst>
                                          <p:attrName>ppt_x</p:attrName>
                                          <p:attrName>ppt_y</p:attrName>
                                        </p:attrNameLst>
                                      </p:cBhvr>
                                    </p:animMotion>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 calcmode="lin" valueType="num">
                                      <p:cBhvr>
                                        <p:cTn id="34" dur="1000" fill="hold"/>
                                        <p:tgtEl>
                                          <p:spTgt spid="24">
                                            <p:txEl>
                                              <p:pRg st="0" end="0"/>
                                            </p:txEl>
                                          </p:spTgt>
                                        </p:tgtEl>
                                        <p:attrNameLst>
                                          <p:attrName>ppt_w</p:attrName>
                                        </p:attrNameLst>
                                      </p:cBhvr>
                                      <p:tavLst>
                                        <p:tav tm="0">
                                          <p:val>
                                            <p:strVal val="#ppt_w*0.70"/>
                                          </p:val>
                                        </p:tav>
                                        <p:tav tm="100000">
                                          <p:val>
                                            <p:strVal val="#ppt_w"/>
                                          </p:val>
                                        </p:tav>
                                      </p:tavLst>
                                    </p:anim>
                                    <p:anim calcmode="lin" valueType="num">
                                      <p:cBhvr>
                                        <p:cTn id="35" dur="1000" fill="hold"/>
                                        <p:tgtEl>
                                          <p:spTgt spid="24">
                                            <p:txEl>
                                              <p:pRg st="0" end="0"/>
                                            </p:txEl>
                                          </p:spTgt>
                                        </p:tgtEl>
                                        <p:attrNameLst>
                                          <p:attrName>ppt_h</p:attrName>
                                        </p:attrNameLst>
                                      </p:cBhvr>
                                      <p:tavLst>
                                        <p:tav tm="0">
                                          <p:val>
                                            <p:strVal val="#ppt_h"/>
                                          </p:val>
                                        </p:tav>
                                        <p:tav tm="100000">
                                          <p:val>
                                            <p:strVal val="#ppt_h"/>
                                          </p:val>
                                        </p:tav>
                                      </p:tavLst>
                                    </p:anim>
                                    <p:animEffect transition="in" filter="fade">
                                      <p:cBhvr>
                                        <p:cTn id="36" dur="1000"/>
                                        <p:tgtEl>
                                          <p:spTgt spid="2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xEl>
                                              <p:pRg st="0" end="0"/>
                                            </p:txEl>
                                          </p:spTgt>
                                        </p:tgtEl>
                                        <p:attrNameLst>
                                          <p:attrName>style.visibility</p:attrName>
                                        </p:attrNameLst>
                                      </p:cBhvr>
                                      <p:to>
                                        <p:strVal val="visible"/>
                                      </p:to>
                                    </p:set>
                                    <p:animEffect transition="in" filter="fade">
                                      <p:cBhvr>
                                        <p:cTn id="41" dur="1000"/>
                                        <p:tgtEl>
                                          <p:spTgt spid="25">
                                            <p:txEl>
                                              <p:pRg st="0" end="0"/>
                                            </p:txEl>
                                          </p:spTgt>
                                        </p:tgtEl>
                                      </p:cBhvr>
                                    </p:animEffect>
                                    <p:anim calcmode="lin" valueType="num">
                                      <p:cBhvr>
                                        <p:cTn id="42"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5">
                                            <p:txEl>
                                              <p:pRg st="1" end="1"/>
                                            </p:txEl>
                                          </p:spTgt>
                                        </p:tgtEl>
                                        <p:attrNameLst>
                                          <p:attrName>style.visibility</p:attrName>
                                        </p:attrNameLst>
                                      </p:cBhvr>
                                      <p:to>
                                        <p:strVal val="visible"/>
                                      </p:to>
                                    </p:set>
                                    <p:animEffect transition="in" filter="fade">
                                      <p:cBhvr>
                                        <p:cTn id="48" dur="1000"/>
                                        <p:tgtEl>
                                          <p:spTgt spid="25">
                                            <p:txEl>
                                              <p:pRg st="1" end="1"/>
                                            </p:txEl>
                                          </p:spTgt>
                                        </p:tgtEl>
                                      </p:cBhvr>
                                    </p:animEffect>
                                    <p:anim calcmode="lin" valueType="num">
                                      <p:cBhvr>
                                        <p:cTn id="49"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5">
                                            <p:txEl>
                                              <p:pRg st="2" end="2"/>
                                            </p:txEl>
                                          </p:spTgt>
                                        </p:tgtEl>
                                        <p:attrNameLst>
                                          <p:attrName>style.visibility</p:attrName>
                                        </p:attrNameLst>
                                      </p:cBhvr>
                                      <p:to>
                                        <p:strVal val="visible"/>
                                      </p:to>
                                    </p:set>
                                    <p:animEffect transition="in" filter="fade">
                                      <p:cBhvr>
                                        <p:cTn id="55" dur="1000"/>
                                        <p:tgtEl>
                                          <p:spTgt spid="25">
                                            <p:txEl>
                                              <p:pRg st="2" end="2"/>
                                            </p:txEl>
                                          </p:spTgt>
                                        </p:tgtEl>
                                      </p:cBhvr>
                                    </p:animEffect>
                                    <p:anim calcmode="lin" valueType="num">
                                      <p:cBhvr>
                                        <p:cTn id="56" dur="10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5">
                                            <p:txEl>
                                              <p:pRg st="3" end="3"/>
                                            </p:txEl>
                                          </p:spTgt>
                                        </p:tgtEl>
                                        <p:attrNameLst>
                                          <p:attrName>style.visibility</p:attrName>
                                        </p:attrNameLst>
                                      </p:cBhvr>
                                      <p:to>
                                        <p:strVal val="visible"/>
                                      </p:to>
                                    </p:set>
                                    <p:animEffect transition="in" filter="fade">
                                      <p:cBhvr>
                                        <p:cTn id="62" dur="1000"/>
                                        <p:tgtEl>
                                          <p:spTgt spid="25">
                                            <p:txEl>
                                              <p:pRg st="3" end="3"/>
                                            </p:txEl>
                                          </p:spTgt>
                                        </p:tgtEl>
                                      </p:cBhvr>
                                    </p:animEffect>
                                    <p:anim calcmode="lin" valueType="num">
                                      <p:cBhvr>
                                        <p:cTn id="63"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64" dur="1000" fill="hold"/>
                                        <p:tgtEl>
                                          <p:spTgt spid="25">
                                            <p:txEl>
                                              <p:pRg st="3" end="3"/>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5">
                                            <p:txEl>
                                              <p:pRg st="4" end="4"/>
                                            </p:txEl>
                                          </p:spTgt>
                                        </p:tgtEl>
                                        <p:attrNameLst>
                                          <p:attrName>style.visibility</p:attrName>
                                        </p:attrNameLst>
                                      </p:cBhvr>
                                      <p:to>
                                        <p:strVal val="visible"/>
                                      </p:to>
                                    </p:set>
                                    <p:animEffect transition="in" filter="fade">
                                      <p:cBhvr>
                                        <p:cTn id="67" dur="1000"/>
                                        <p:tgtEl>
                                          <p:spTgt spid="25">
                                            <p:txEl>
                                              <p:pRg st="4" end="4"/>
                                            </p:txEl>
                                          </p:spTgt>
                                        </p:tgtEl>
                                      </p:cBhvr>
                                    </p:animEffect>
                                    <p:anim calcmode="lin" valueType="num">
                                      <p:cBhvr>
                                        <p:cTn id="68"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69"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2"/>
      <p:bldP spid="25" grpId="0" build="p" bldLvl="2"/>
      <p:bldP spid="18"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3"/>
          <p:cNvGrpSpPr/>
          <p:nvPr/>
        </p:nvGrpSpPr>
        <p:grpSpPr>
          <a:xfrm>
            <a:off x="4988965" y="3045862"/>
            <a:ext cx="3481526" cy="3106591"/>
            <a:chOff x="2436721" y="2307635"/>
            <a:chExt cx="3481526" cy="3106591"/>
          </a:xfrm>
        </p:grpSpPr>
        <p:pic>
          <p:nvPicPr>
            <p:cNvPr id="8" name="Picture 7" descr="2a8535736cac17e271a02e5a38f3558a.jpg"/>
            <p:cNvPicPr>
              <a:picLocks noChangeAspect="1"/>
            </p:cNvPicPr>
            <p:nvPr/>
          </p:nvPicPr>
          <p:blipFill>
            <a:blip r:embed="rId2"/>
            <a:stretch>
              <a:fillRect/>
            </a:stretch>
          </p:blipFill>
          <p:spPr>
            <a:xfrm>
              <a:off x="2436721" y="2307635"/>
              <a:ext cx="3481526" cy="3106591"/>
            </a:xfrm>
            <a:prstGeom prst="rect">
              <a:avLst/>
            </a:prstGeom>
            <a:effectLst>
              <a:outerShdw blurRad="50800" dist="139700" dir="6540000">
                <a:srgbClr val="000000">
                  <a:alpha val="43000"/>
                </a:srgbClr>
              </a:outerShdw>
            </a:effectLst>
          </p:spPr>
        </p:pic>
        <p:sp>
          <p:nvSpPr>
            <p:cNvPr id="20" name="TextBox 19"/>
            <p:cNvSpPr txBox="1"/>
            <p:nvPr/>
          </p:nvSpPr>
          <p:spPr>
            <a:xfrm>
              <a:off x="2674283" y="2933747"/>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M</a:t>
              </a:r>
              <a:r>
                <a:rPr lang="en-US" sz="3000" b="1" spc="-150" dirty="0" smtClean="0">
                  <a:solidFill>
                    <a:srgbClr val="FFFFFF"/>
                  </a:solidFill>
                  <a:effectLst>
                    <a:outerShdw blurRad="50800" dist="38100" dir="2700000">
                      <a:srgbClr val="000000">
                        <a:alpha val="43000"/>
                      </a:srgbClr>
                    </a:outerShdw>
                  </a:effectLst>
                  <a:latin typeface="Cambria"/>
                  <a:cs typeface="Cambria"/>
                </a:rPr>
                <a:t>odern</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C</a:t>
              </a:r>
              <a:r>
                <a:rPr lang="en-US" sz="3000" b="1" spc="-150" dirty="0" smtClean="0">
                  <a:solidFill>
                    <a:srgbClr val="FFFFFF"/>
                  </a:solidFill>
                  <a:effectLst>
                    <a:outerShdw blurRad="50800" dist="38100" dir="2700000">
                      <a:srgbClr val="000000">
                        <a:alpha val="43000"/>
                      </a:srgbClr>
                    </a:outerShdw>
                  </a:effectLst>
                  <a:latin typeface="Cambria"/>
                  <a:cs typeface="Cambria"/>
                </a:rPr>
                <a:t>haracteristics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3" name="Picture 22"/>
            <p:cNvPicPr>
              <a:picLocks noChangeAspect="1"/>
            </p:cNvPicPr>
            <p:nvPr/>
          </p:nvPicPr>
          <p:blipFill>
            <a:blip r:embed="rId3">
              <a:lum bright="100000" contrast="-70000"/>
            </a:blip>
            <a:stretch>
              <a:fillRect/>
            </a:stretch>
          </p:blipFill>
          <p:spPr>
            <a:xfrm>
              <a:off x="2820615" y="4364908"/>
              <a:ext cx="561939" cy="561939"/>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7703790" cy="892552"/>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Redefining Terms.</a:t>
            </a:r>
          </a:p>
          <a:p>
            <a:pPr lvl="1">
              <a:buFont typeface="Arial"/>
              <a:buChar char="•"/>
            </a:pPr>
            <a:r>
              <a:rPr lang="en-US" sz="2400" dirty="0" smtClean="0">
                <a:solidFill>
                  <a:srgbClr val="FFFFFF"/>
                </a:solidFill>
                <a:effectLst>
                  <a:outerShdw blurRad="50800" dist="38100" dir="2700000">
                    <a:srgbClr val="000000">
                      <a:alpha val="43000"/>
                    </a:srgbClr>
                  </a:outerShdw>
                </a:effectLst>
                <a:latin typeface="Cambria"/>
                <a:cs typeface="Cambria"/>
              </a:rPr>
              <a:t>  </a:t>
            </a:r>
            <a:r>
              <a:rPr lang="en-US" sz="2400" i="1" dirty="0" smtClean="0">
                <a:solidFill>
                  <a:srgbClr val="FFFFFF"/>
                </a:solidFill>
                <a:effectLst>
                  <a:outerShdw blurRad="50800" dist="38100" dir="2700000">
                    <a:srgbClr val="000000">
                      <a:alpha val="43000"/>
                    </a:srgbClr>
                  </a:outerShdw>
                </a:effectLst>
                <a:latin typeface="Cambria"/>
                <a:cs typeface="Cambria"/>
              </a:rPr>
              <a:t>The Distinctiveness of Being a Christian.</a:t>
            </a:r>
          </a:p>
        </p:txBody>
      </p:sp>
      <p:sp>
        <p:nvSpPr>
          <p:cNvPr id="25" name="TextBox 24"/>
          <p:cNvSpPr txBox="1"/>
          <p:nvPr/>
        </p:nvSpPr>
        <p:spPr>
          <a:xfrm>
            <a:off x="457201" y="3671973"/>
            <a:ext cx="4298503" cy="1569660"/>
          </a:xfrm>
          <a:prstGeom prst="rect">
            <a:avLst/>
          </a:prstGeom>
          <a:noFill/>
        </p:spPr>
        <p:txBody>
          <a:bodyPr wrap="square" rtlCol="0">
            <a:spAutoFit/>
          </a:bodyPr>
          <a:lstStyle/>
          <a:p>
            <a:pPr algn="ctr">
              <a:spcAft>
                <a:spcPts val="1200"/>
              </a:spcAft>
            </a:pPr>
            <a:r>
              <a:rPr lang="en-US" sz="2400" b="1" i="1" dirty="0" smtClean="0">
                <a:solidFill>
                  <a:srgbClr val="FFFFFF"/>
                </a:solidFill>
                <a:effectLst>
                  <a:outerShdw blurRad="50800" dist="38100" dir="2700000">
                    <a:srgbClr val="000000">
                      <a:alpha val="43000"/>
                    </a:srgbClr>
                  </a:outerShdw>
                </a:effectLst>
                <a:latin typeface="Cambria"/>
                <a:cs typeface="Cambria"/>
              </a:rPr>
              <a:t>Paul was a Christian—accepting his message determined if one was or was not a Christian.</a:t>
            </a:r>
            <a:endParaRPr lang="en-US" sz="2400" b="1" i="1" dirty="0">
              <a:solidFill>
                <a:srgbClr val="FFFFFF"/>
              </a:solidFill>
              <a:effectLst>
                <a:outerShdw blurRad="50800" dist="38100" dir="2700000">
                  <a:srgbClr val="000000">
                    <a:alpha val="43000"/>
                  </a:srgbClr>
                </a:outerShdw>
              </a:effectLst>
              <a:latin typeface="Cambria"/>
              <a:cs typeface="Cambria"/>
            </a:endParaRPr>
          </a:p>
        </p:txBody>
      </p:sp>
      <p:pic>
        <p:nvPicPr>
          <p:cNvPr id="17" name="Picture 16"/>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8"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p:cTn id="7" dur="1000" fill="hold"/>
                                        <p:tgtEl>
                                          <p:spTgt spid="2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bldLvl="2"/>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3"/>
          <p:cNvGrpSpPr/>
          <p:nvPr/>
        </p:nvGrpSpPr>
        <p:grpSpPr>
          <a:xfrm>
            <a:off x="4988965" y="3045862"/>
            <a:ext cx="3481526" cy="3106591"/>
            <a:chOff x="2436721" y="2307635"/>
            <a:chExt cx="3481526" cy="3106591"/>
          </a:xfrm>
        </p:grpSpPr>
        <p:pic>
          <p:nvPicPr>
            <p:cNvPr id="8" name="Picture 7" descr="2a8535736cac17e271a02e5a38f3558a.jpg"/>
            <p:cNvPicPr>
              <a:picLocks noChangeAspect="1"/>
            </p:cNvPicPr>
            <p:nvPr/>
          </p:nvPicPr>
          <p:blipFill>
            <a:blip r:embed="rId2"/>
            <a:stretch>
              <a:fillRect/>
            </a:stretch>
          </p:blipFill>
          <p:spPr>
            <a:xfrm>
              <a:off x="2436721" y="2307635"/>
              <a:ext cx="3481526" cy="3106591"/>
            </a:xfrm>
            <a:prstGeom prst="rect">
              <a:avLst/>
            </a:prstGeom>
            <a:effectLst>
              <a:outerShdw blurRad="50800" dist="139700" dir="6540000">
                <a:srgbClr val="000000">
                  <a:alpha val="43000"/>
                </a:srgbClr>
              </a:outerShdw>
            </a:effectLst>
          </p:spPr>
        </p:pic>
        <p:sp>
          <p:nvSpPr>
            <p:cNvPr id="20" name="TextBox 19"/>
            <p:cNvSpPr txBox="1"/>
            <p:nvPr/>
          </p:nvSpPr>
          <p:spPr>
            <a:xfrm>
              <a:off x="2674283" y="2933747"/>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M</a:t>
              </a:r>
              <a:r>
                <a:rPr lang="en-US" sz="3000" b="1" spc="-150" dirty="0" smtClean="0">
                  <a:solidFill>
                    <a:srgbClr val="FFFFFF"/>
                  </a:solidFill>
                  <a:effectLst>
                    <a:outerShdw blurRad="50800" dist="38100" dir="2700000">
                      <a:srgbClr val="000000">
                        <a:alpha val="43000"/>
                      </a:srgbClr>
                    </a:outerShdw>
                  </a:effectLst>
                  <a:latin typeface="Cambria"/>
                  <a:cs typeface="Cambria"/>
                </a:rPr>
                <a:t>odern</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C</a:t>
              </a:r>
              <a:r>
                <a:rPr lang="en-US" sz="3000" b="1" spc="-150" dirty="0" smtClean="0">
                  <a:solidFill>
                    <a:srgbClr val="FFFFFF"/>
                  </a:solidFill>
                  <a:effectLst>
                    <a:outerShdw blurRad="50800" dist="38100" dir="2700000">
                      <a:srgbClr val="000000">
                        <a:alpha val="43000"/>
                      </a:srgbClr>
                    </a:outerShdw>
                  </a:effectLst>
                  <a:latin typeface="Cambria"/>
                  <a:cs typeface="Cambria"/>
                </a:rPr>
                <a:t>haracteristics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3" name="Picture 22"/>
            <p:cNvPicPr>
              <a:picLocks noChangeAspect="1"/>
            </p:cNvPicPr>
            <p:nvPr/>
          </p:nvPicPr>
          <p:blipFill>
            <a:blip r:embed="rId3">
              <a:lum bright="100000" contrast="-70000"/>
            </a:blip>
            <a:stretch>
              <a:fillRect/>
            </a:stretch>
          </p:blipFill>
          <p:spPr>
            <a:xfrm>
              <a:off x="2820615" y="4364908"/>
              <a:ext cx="561939" cy="561939"/>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7703790" cy="892552"/>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Redefining Terms.</a:t>
            </a:r>
          </a:p>
          <a:p>
            <a:pPr lvl="1">
              <a:buFont typeface="Arial"/>
              <a:buChar char="•"/>
            </a:pPr>
            <a:r>
              <a:rPr lang="en-US" sz="2400" dirty="0" smtClean="0">
                <a:solidFill>
                  <a:srgbClr val="FFFFFF"/>
                </a:solidFill>
                <a:effectLst>
                  <a:outerShdw blurRad="50800" dist="38100" dir="2700000">
                    <a:srgbClr val="000000">
                      <a:alpha val="43000"/>
                    </a:srgbClr>
                  </a:outerShdw>
                </a:effectLst>
                <a:latin typeface="Cambria"/>
                <a:cs typeface="Cambria"/>
              </a:rPr>
              <a:t>  </a:t>
            </a:r>
            <a:r>
              <a:rPr lang="en-US" sz="2400" i="1" dirty="0" smtClean="0">
                <a:solidFill>
                  <a:srgbClr val="FFFFFF"/>
                </a:solidFill>
                <a:effectLst>
                  <a:outerShdw blurRad="50800" dist="38100" dir="2700000">
                    <a:srgbClr val="000000">
                      <a:alpha val="43000"/>
                    </a:srgbClr>
                  </a:outerShdw>
                </a:effectLst>
                <a:latin typeface="Cambria"/>
                <a:cs typeface="Cambria"/>
              </a:rPr>
              <a:t>The Distinctiveness of Being a Christian.</a:t>
            </a:r>
          </a:p>
        </p:txBody>
      </p:sp>
      <p:sp>
        <p:nvSpPr>
          <p:cNvPr id="25" name="TextBox 24"/>
          <p:cNvSpPr txBox="1"/>
          <p:nvPr/>
        </p:nvSpPr>
        <p:spPr>
          <a:xfrm>
            <a:off x="457201" y="3045862"/>
            <a:ext cx="4298503" cy="3508653"/>
          </a:xfrm>
          <a:prstGeom prst="rect">
            <a:avLst/>
          </a:prstGeom>
          <a:noFill/>
        </p:spPr>
        <p:txBody>
          <a:bodyPr wrap="square" rtlCol="0">
            <a:spAutoFit/>
          </a:bodyPr>
          <a:lstStyle/>
          <a:p>
            <a:pPr marL="284163" indent="-284163">
              <a:spcAft>
                <a:spcPts val="1200"/>
              </a:spcAft>
              <a:buFont typeface="Arial"/>
              <a:buChar char="•"/>
            </a:pPr>
            <a:r>
              <a:rPr lang="en-US" sz="2400" b="1" dirty="0" smtClean="0">
                <a:solidFill>
                  <a:srgbClr val="FFFFFF"/>
                </a:solidFill>
                <a:effectLst>
                  <a:outerShdw blurRad="50800" dist="38100" dir="2700000">
                    <a:srgbClr val="000000">
                      <a:alpha val="43000"/>
                    </a:srgbClr>
                  </a:outerShdw>
                </a:effectLst>
                <a:latin typeface="Cambria"/>
                <a:cs typeface="Cambria"/>
              </a:rPr>
              <a:t>“If anyone suffers as a Christian, let him not be ashamed” (1 Pet. 4:16).</a:t>
            </a:r>
          </a:p>
          <a:p>
            <a:pPr marL="284163" indent="-284163">
              <a:spcAft>
                <a:spcPts val="1200"/>
              </a:spcAft>
              <a:buFont typeface="Arial"/>
              <a:buChar char="•"/>
            </a:pPr>
            <a:r>
              <a:rPr lang="en-US" sz="2400" b="1" dirty="0" smtClean="0">
                <a:solidFill>
                  <a:srgbClr val="FFFFFF"/>
                </a:solidFill>
                <a:effectLst>
                  <a:outerShdw blurRad="50800" dist="38100" dir="2700000">
                    <a:srgbClr val="000000">
                      <a:alpha val="43000"/>
                    </a:srgbClr>
                  </a:outerShdw>
                </a:effectLst>
                <a:latin typeface="Cambria"/>
                <a:cs typeface="Cambria"/>
              </a:rPr>
              <a:t>“Reproached for the name of Christ” (4:14).</a:t>
            </a:r>
          </a:p>
          <a:p>
            <a:pPr marL="284163" indent="-284163">
              <a:spcAft>
                <a:spcPts val="1200"/>
              </a:spcAft>
              <a:buFont typeface="Arial"/>
              <a:buChar char="•"/>
            </a:pPr>
            <a:r>
              <a:rPr lang="en-US" sz="2400" b="1" dirty="0" smtClean="0">
                <a:solidFill>
                  <a:srgbClr val="FFFFFF"/>
                </a:solidFill>
                <a:effectLst>
                  <a:outerShdw blurRad="50800" dist="38100" dir="2700000">
                    <a:srgbClr val="000000">
                      <a:alpha val="43000"/>
                    </a:srgbClr>
                  </a:outerShdw>
                </a:effectLst>
                <a:latin typeface="Cambria"/>
                <a:cs typeface="Cambria"/>
              </a:rPr>
              <a:t>Not an “evil doer” (4:15).</a:t>
            </a:r>
          </a:p>
          <a:p>
            <a:pPr marL="284163" indent="-284163">
              <a:spcAft>
                <a:spcPts val="1200"/>
              </a:spcAft>
              <a:buFont typeface="Arial"/>
              <a:buChar char="•"/>
            </a:pPr>
            <a:r>
              <a:rPr lang="en-US" sz="2400" b="1" dirty="0" smtClean="0">
                <a:solidFill>
                  <a:srgbClr val="FFFFFF"/>
                </a:solidFill>
                <a:effectLst>
                  <a:outerShdw blurRad="50800" dist="38100" dir="2700000">
                    <a:srgbClr val="000000">
                      <a:alpha val="43000"/>
                    </a:srgbClr>
                  </a:outerShdw>
                </a:effectLst>
                <a:latin typeface="Cambria"/>
                <a:cs typeface="Cambria"/>
              </a:rPr>
              <a:t>Member of the “house of God” (4:17). </a:t>
            </a:r>
            <a:endParaRPr lang="en-US" sz="2400" b="1" dirty="0">
              <a:solidFill>
                <a:srgbClr val="FFFFFF"/>
              </a:solidFill>
              <a:effectLst>
                <a:outerShdw blurRad="50800" dist="38100" dir="2700000">
                  <a:srgbClr val="000000">
                    <a:alpha val="43000"/>
                  </a:srgbClr>
                </a:outerShdw>
              </a:effectLst>
              <a:latin typeface="Cambria"/>
              <a:cs typeface="Cambria"/>
            </a:endParaRPr>
          </a:p>
        </p:txBody>
      </p:sp>
      <p:pic>
        <p:nvPicPr>
          <p:cNvPr id="17" name="Picture 16"/>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8"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xEl>
                                              <p:pRg st="1" end="1"/>
                                            </p:txEl>
                                          </p:spTgt>
                                        </p:tgtEl>
                                        <p:attrNameLst>
                                          <p:attrName>style.visibility</p:attrName>
                                        </p:attrNameLst>
                                      </p:cBhvr>
                                      <p:to>
                                        <p:strVal val="visible"/>
                                      </p:to>
                                    </p:set>
                                    <p:animEffect transition="in" filter="fade">
                                      <p:cBhvr>
                                        <p:cTn id="14" dur="1000"/>
                                        <p:tgtEl>
                                          <p:spTgt spid="25">
                                            <p:txEl>
                                              <p:pRg st="1" end="1"/>
                                            </p:txEl>
                                          </p:spTgt>
                                        </p:tgtEl>
                                      </p:cBhvr>
                                    </p:animEffect>
                                    <p:anim calcmode="lin" valueType="num">
                                      <p:cBhvr>
                                        <p:cTn id="15"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xEl>
                                              <p:pRg st="2" end="2"/>
                                            </p:txEl>
                                          </p:spTgt>
                                        </p:tgtEl>
                                        <p:attrNameLst>
                                          <p:attrName>style.visibility</p:attrName>
                                        </p:attrNameLst>
                                      </p:cBhvr>
                                      <p:to>
                                        <p:strVal val="visible"/>
                                      </p:to>
                                    </p:set>
                                    <p:animEffect transition="in" filter="fade">
                                      <p:cBhvr>
                                        <p:cTn id="21" dur="1000"/>
                                        <p:tgtEl>
                                          <p:spTgt spid="25">
                                            <p:txEl>
                                              <p:pRg st="2" end="2"/>
                                            </p:txEl>
                                          </p:spTgt>
                                        </p:tgtEl>
                                      </p:cBhvr>
                                    </p:animEffect>
                                    <p:anim calcmode="lin" valueType="num">
                                      <p:cBhvr>
                                        <p:cTn id="22" dur="10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xEl>
                                              <p:pRg st="3" end="3"/>
                                            </p:txEl>
                                          </p:spTgt>
                                        </p:tgtEl>
                                        <p:attrNameLst>
                                          <p:attrName>style.visibility</p:attrName>
                                        </p:attrNameLst>
                                      </p:cBhvr>
                                      <p:to>
                                        <p:strVal val="visible"/>
                                      </p:to>
                                    </p:set>
                                    <p:animEffect transition="in" filter="fade">
                                      <p:cBhvr>
                                        <p:cTn id="28" dur="1000"/>
                                        <p:tgtEl>
                                          <p:spTgt spid="25">
                                            <p:txEl>
                                              <p:pRg st="3" end="3"/>
                                            </p:txEl>
                                          </p:spTgt>
                                        </p:tgtEl>
                                      </p:cBhvr>
                                    </p:animEffect>
                                    <p:anim calcmode="lin" valueType="num">
                                      <p:cBhvr>
                                        <p:cTn id="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bldLvl="2"/>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3"/>
          <p:cNvGrpSpPr/>
          <p:nvPr/>
        </p:nvGrpSpPr>
        <p:grpSpPr>
          <a:xfrm>
            <a:off x="4988965" y="3045862"/>
            <a:ext cx="3481526" cy="3106591"/>
            <a:chOff x="2436721" y="2307635"/>
            <a:chExt cx="3481526" cy="3106591"/>
          </a:xfrm>
        </p:grpSpPr>
        <p:pic>
          <p:nvPicPr>
            <p:cNvPr id="8" name="Picture 7" descr="2a8535736cac17e271a02e5a38f3558a.jpg"/>
            <p:cNvPicPr>
              <a:picLocks noChangeAspect="1"/>
            </p:cNvPicPr>
            <p:nvPr/>
          </p:nvPicPr>
          <p:blipFill>
            <a:blip r:embed="rId2"/>
            <a:stretch>
              <a:fillRect/>
            </a:stretch>
          </p:blipFill>
          <p:spPr>
            <a:xfrm>
              <a:off x="2436721" y="2307635"/>
              <a:ext cx="3481526" cy="3106591"/>
            </a:xfrm>
            <a:prstGeom prst="rect">
              <a:avLst/>
            </a:prstGeom>
            <a:effectLst>
              <a:outerShdw blurRad="50800" dist="139700" dir="6540000">
                <a:srgbClr val="000000">
                  <a:alpha val="43000"/>
                </a:srgbClr>
              </a:outerShdw>
            </a:effectLst>
          </p:spPr>
        </p:pic>
        <p:sp>
          <p:nvSpPr>
            <p:cNvPr id="20" name="TextBox 19"/>
            <p:cNvSpPr txBox="1"/>
            <p:nvPr/>
          </p:nvSpPr>
          <p:spPr>
            <a:xfrm>
              <a:off x="2674283" y="2933747"/>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M</a:t>
              </a:r>
              <a:r>
                <a:rPr lang="en-US" sz="3000" b="1" spc="-150" dirty="0" smtClean="0">
                  <a:solidFill>
                    <a:srgbClr val="FFFFFF"/>
                  </a:solidFill>
                  <a:effectLst>
                    <a:outerShdw blurRad="50800" dist="38100" dir="2700000">
                      <a:srgbClr val="000000">
                        <a:alpha val="43000"/>
                      </a:srgbClr>
                    </a:outerShdw>
                  </a:effectLst>
                  <a:latin typeface="Cambria"/>
                  <a:cs typeface="Cambria"/>
                </a:rPr>
                <a:t>odern</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C</a:t>
              </a:r>
              <a:r>
                <a:rPr lang="en-US" sz="3000" b="1" spc="-150" dirty="0" smtClean="0">
                  <a:solidFill>
                    <a:srgbClr val="FFFFFF"/>
                  </a:solidFill>
                  <a:effectLst>
                    <a:outerShdw blurRad="50800" dist="38100" dir="2700000">
                      <a:srgbClr val="000000">
                        <a:alpha val="43000"/>
                      </a:srgbClr>
                    </a:outerShdw>
                  </a:effectLst>
                  <a:latin typeface="Cambria"/>
                  <a:cs typeface="Cambria"/>
                </a:rPr>
                <a:t>haracteristics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3" name="Picture 22"/>
            <p:cNvPicPr>
              <a:picLocks noChangeAspect="1"/>
            </p:cNvPicPr>
            <p:nvPr/>
          </p:nvPicPr>
          <p:blipFill>
            <a:blip r:embed="rId3">
              <a:lum bright="100000" contrast="-70000"/>
            </a:blip>
            <a:stretch>
              <a:fillRect/>
            </a:stretch>
          </p:blipFill>
          <p:spPr>
            <a:xfrm>
              <a:off x="2820615" y="4364908"/>
              <a:ext cx="561939" cy="561939"/>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7703790" cy="892552"/>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Redefining Terms.</a:t>
            </a:r>
          </a:p>
          <a:p>
            <a:pPr lvl="1">
              <a:buFont typeface="Arial"/>
              <a:buChar char="•"/>
            </a:pPr>
            <a:r>
              <a:rPr lang="en-US" sz="2400" dirty="0" smtClean="0">
                <a:solidFill>
                  <a:srgbClr val="FFFFFF"/>
                </a:solidFill>
                <a:effectLst>
                  <a:outerShdw blurRad="50800" dist="38100" dir="2700000">
                    <a:srgbClr val="000000">
                      <a:alpha val="43000"/>
                    </a:srgbClr>
                  </a:outerShdw>
                </a:effectLst>
                <a:latin typeface="Cambria"/>
                <a:cs typeface="Cambria"/>
              </a:rPr>
              <a:t>  </a:t>
            </a:r>
            <a:r>
              <a:rPr lang="en-US" sz="2400" i="1" dirty="0" smtClean="0">
                <a:solidFill>
                  <a:srgbClr val="FFFFFF"/>
                </a:solidFill>
                <a:effectLst>
                  <a:outerShdw blurRad="50800" dist="38100" dir="2700000">
                    <a:srgbClr val="000000">
                      <a:alpha val="43000"/>
                    </a:srgbClr>
                  </a:outerShdw>
                </a:effectLst>
                <a:latin typeface="Cambria"/>
                <a:cs typeface="Cambria"/>
              </a:rPr>
              <a:t>The Distinctiveness of Being a Christian.</a:t>
            </a:r>
          </a:p>
        </p:txBody>
      </p:sp>
      <p:sp>
        <p:nvSpPr>
          <p:cNvPr id="25" name="TextBox 24"/>
          <p:cNvSpPr txBox="1"/>
          <p:nvPr/>
        </p:nvSpPr>
        <p:spPr>
          <a:xfrm>
            <a:off x="813759" y="3671973"/>
            <a:ext cx="3941945" cy="1569660"/>
          </a:xfrm>
          <a:prstGeom prst="rect">
            <a:avLst/>
          </a:prstGeom>
          <a:noFill/>
        </p:spPr>
        <p:txBody>
          <a:bodyPr wrap="square" rtlCol="0">
            <a:spAutoFit/>
          </a:bodyPr>
          <a:lstStyle/>
          <a:p>
            <a:pPr algn="ctr">
              <a:spcAft>
                <a:spcPts val="1200"/>
              </a:spcAft>
            </a:pPr>
            <a:r>
              <a:rPr lang="en-US" sz="2400" b="1" i="1" dirty="0" smtClean="0">
                <a:solidFill>
                  <a:srgbClr val="FFFFFF"/>
                </a:solidFill>
                <a:effectLst>
                  <a:outerShdw blurRad="50800" dist="38100" dir="2700000">
                    <a:srgbClr val="000000">
                      <a:alpha val="43000"/>
                    </a:srgbClr>
                  </a:outerShdw>
                </a:effectLst>
                <a:latin typeface="Cambria"/>
                <a:cs typeface="Cambria"/>
              </a:rPr>
              <a:t>A Christian bears the name of Christ, should not be an “evildoer,” and is part of the “house of God.”</a:t>
            </a:r>
            <a:endParaRPr lang="en-US" sz="2400" b="1" i="1" dirty="0">
              <a:solidFill>
                <a:srgbClr val="FFFFFF"/>
              </a:solidFill>
              <a:effectLst>
                <a:outerShdw blurRad="50800" dist="38100" dir="2700000">
                  <a:srgbClr val="000000">
                    <a:alpha val="43000"/>
                  </a:srgbClr>
                </a:outerShdw>
              </a:effectLst>
              <a:latin typeface="Cambria"/>
              <a:cs typeface="Cambria"/>
            </a:endParaRPr>
          </a:p>
        </p:txBody>
      </p:sp>
      <p:pic>
        <p:nvPicPr>
          <p:cNvPr id="17" name="Picture 16"/>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8"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p:cTn id="7" dur="1000" fill="hold"/>
                                        <p:tgtEl>
                                          <p:spTgt spid="2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bldLvl="2"/>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3"/>
          <p:cNvGrpSpPr/>
          <p:nvPr/>
        </p:nvGrpSpPr>
        <p:grpSpPr>
          <a:xfrm>
            <a:off x="4988965" y="3045862"/>
            <a:ext cx="3481526" cy="3106591"/>
            <a:chOff x="2436721" y="2307635"/>
            <a:chExt cx="3481526" cy="3106591"/>
          </a:xfrm>
        </p:grpSpPr>
        <p:pic>
          <p:nvPicPr>
            <p:cNvPr id="8" name="Picture 7" descr="2a8535736cac17e271a02e5a38f3558a.jpg"/>
            <p:cNvPicPr>
              <a:picLocks noChangeAspect="1"/>
            </p:cNvPicPr>
            <p:nvPr/>
          </p:nvPicPr>
          <p:blipFill>
            <a:blip r:embed="rId2"/>
            <a:stretch>
              <a:fillRect/>
            </a:stretch>
          </p:blipFill>
          <p:spPr>
            <a:xfrm>
              <a:off x="2436721" y="2307635"/>
              <a:ext cx="3481526" cy="3106591"/>
            </a:xfrm>
            <a:prstGeom prst="rect">
              <a:avLst/>
            </a:prstGeom>
            <a:effectLst>
              <a:outerShdw blurRad="50800" dist="139700" dir="6540000">
                <a:srgbClr val="000000">
                  <a:alpha val="43000"/>
                </a:srgbClr>
              </a:outerShdw>
            </a:effectLst>
          </p:spPr>
        </p:pic>
        <p:sp>
          <p:nvSpPr>
            <p:cNvPr id="20" name="TextBox 19"/>
            <p:cNvSpPr txBox="1"/>
            <p:nvPr/>
          </p:nvSpPr>
          <p:spPr>
            <a:xfrm>
              <a:off x="2674283" y="2933747"/>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M</a:t>
              </a:r>
              <a:r>
                <a:rPr lang="en-US" sz="3000" b="1" spc="-150" dirty="0" smtClean="0">
                  <a:solidFill>
                    <a:srgbClr val="FFFFFF"/>
                  </a:solidFill>
                  <a:effectLst>
                    <a:outerShdw blurRad="50800" dist="38100" dir="2700000">
                      <a:srgbClr val="000000">
                        <a:alpha val="43000"/>
                      </a:srgbClr>
                    </a:outerShdw>
                  </a:effectLst>
                  <a:latin typeface="Cambria"/>
                  <a:cs typeface="Cambria"/>
                </a:rPr>
                <a:t>odern</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C</a:t>
              </a:r>
              <a:r>
                <a:rPr lang="en-US" sz="3000" b="1" spc="-150" dirty="0" smtClean="0">
                  <a:solidFill>
                    <a:srgbClr val="FFFFFF"/>
                  </a:solidFill>
                  <a:effectLst>
                    <a:outerShdw blurRad="50800" dist="38100" dir="2700000">
                      <a:srgbClr val="000000">
                        <a:alpha val="43000"/>
                      </a:srgbClr>
                    </a:outerShdw>
                  </a:effectLst>
                  <a:latin typeface="Cambria"/>
                  <a:cs typeface="Cambria"/>
                </a:rPr>
                <a:t>haracteristics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3" name="Picture 22"/>
            <p:cNvPicPr>
              <a:picLocks noChangeAspect="1"/>
            </p:cNvPicPr>
            <p:nvPr/>
          </p:nvPicPr>
          <p:blipFill>
            <a:blip r:embed="rId3">
              <a:lum bright="100000" contrast="-70000"/>
            </a:blip>
            <a:stretch>
              <a:fillRect/>
            </a:stretch>
          </p:blipFill>
          <p:spPr>
            <a:xfrm>
              <a:off x="2820615" y="4364908"/>
              <a:ext cx="561939" cy="561939"/>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7703790" cy="892552"/>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Redefining Terms.</a:t>
            </a:r>
          </a:p>
          <a:p>
            <a:pPr lvl="1">
              <a:buFont typeface="Arial"/>
              <a:buChar char="•"/>
            </a:pPr>
            <a:r>
              <a:rPr lang="en-US" sz="2400" dirty="0" smtClean="0">
                <a:solidFill>
                  <a:srgbClr val="FFFFFF"/>
                </a:solidFill>
                <a:effectLst>
                  <a:outerShdw blurRad="50800" dist="38100" dir="2700000">
                    <a:srgbClr val="000000">
                      <a:alpha val="43000"/>
                    </a:srgbClr>
                  </a:outerShdw>
                </a:effectLst>
                <a:latin typeface="Cambria"/>
                <a:cs typeface="Cambria"/>
              </a:rPr>
              <a:t>  </a:t>
            </a:r>
            <a:r>
              <a:rPr lang="en-US" sz="2400" i="1" dirty="0" smtClean="0">
                <a:solidFill>
                  <a:srgbClr val="FFFFFF"/>
                </a:solidFill>
                <a:effectLst>
                  <a:outerShdw blurRad="50800" dist="38100" dir="2700000">
                    <a:srgbClr val="000000">
                      <a:alpha val="43000"/>
                    </a:srgbClr>
                  </a:outerShdw>
                </a:effectLst>
                <a:latin typeface="Cambria"/>
                <a:cs typeface="Cambria"/>
              </a:rPr>
              <a:t>The Distinctiveness of Being a Christian.</a:t>
            </a:r>
          </a:p>
        </p:txBody>
      </p:sp>
      <p:sp>
        <p:nvSpPr>
          <p:cNvPr id="25" name="TextBox 24"/>
          <p:cNvSpPr txBox="1"/>
          <p:nvPr/>
        </p:nvSpPr>
        <p:spPr>
          <a:xfrm>
            <a:off x="457201" y="3671974"/>
            <a:ext cx="4298503" cy="1569660"/>
          </a:xfrm>
          <a:prstGeom prst="rect">
            <a:avLst/>
          </a:prstGeom>
          <a:noFill/>
        </p:spPr>
        <p:txBody>
          <a:bodyPr wrap="square" rtlCol="0">
            <a:spAutoFit/>
          </a:bodyPr>
          <a:lstStyle/>
          <a:p>
            <a:pPr marL="284163" indent="-284163">
              <a:spcAft>
                <a:spcPts val="1200"/>
              </a:spcAft>
              <a:buFont typeface="Arial"/>
              <a:buChar char="•"/>
            </a:pPr>
            <a:r>
              <a:rPr lang="en-US" sz="2400" b="1" dirty="0" smtClean="0">
                <a:solidFill>
                  <a:srgbClr val="FFFFFF"/>
                </a:solidFill>
                <a:effectLst>
                  <a:outerShdw blurRad="50800" dist="38100" dir="2700000">
                    <a:srgbClr val="000000">
                      <a:alpha val="43000"/>
                    </a:srgbClr>
                  </a:outerShdw>
                </a:effectLst>
                <a:latin typeface="Cambria"/>
                <a:cs typeface="Cambria"/>
              </a:rPr>
              <a:t>Disciples are made by teaching them the gospel and baptizing them into Christ (Matt. 28:19-20).  </a:t>
            </a:r>
            <a:endParaRPr lang="en-US" sz="2400" b="1" dirty="0">
              <a:solidFill>
                <a:srgbClr val="FFFFFF"/>
              </a:solidFill>
              <a:effectLst>
                <a:outerShdw blurRad="50800" dist="38100" dir="2700000">
                  <a:srgbClr val="000000">
                    <a:alpha val="43000"/>
                  </a:srgbClr>
                </a:outerShdw>
              </a:effectLst>
              <a:latin typeface="Cambria"/>
              <a:cs typeface="Cambria"/>
            </a:endParaRPr>
          </a:p>
        </p:txBody>
      </p:sp>
      <p:pic>
        <p:nvPicPr>
          <p:cNvPr id="17" name="Picture 16"/>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8"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bldLvl="2"/>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3"/>
          <p:cNvGrpSpPr/>
          <p:nvPr/>
        </p:nvGrpSpPr>
        <p:grpSpPr>
          <a:xfrm>
            <a:off x="4988965" y="3045862"/>
            <a:ext cx="3481526" cy="3106591"/>
            <a:chOff x="2436721" y="2307635"/>
            <a:chExt cx="3481526" cy="3106591"/>
          </a:xfrm>
        </p:grpSpPr>
        <p:pic>
          <p:nvPicPr>
            <p:cNvPr id="8" name="Picture 7" descr="2a8535736cac17e271a02e5a38f3558a.jpg"/>
            <p:cNvPicPr>
              <a:picLocks noChangeAspect="1"/>
            </p:cNvPicPr>
            <p:nvPr/>
          </p:nvPicPr>
          <p:blipFill>
            <a:blip r:embed="rId2"/>
            <a:stretch>
              <a:fillRect/>
            </a:stretch>
          </p:blipFill>
          <p:spPr>
            <a:xfrm>
              <a:off x="2436721" y="2307635"/>
              <a:ext cx="3481526" cy="3106591"/>
            </a:xfrm>
            <a:prstGeom prst="rect">
              <a:avLst/>
            </a:prstGeom>
            <a:effectLst>
              <a:outerShdw blurRad="50800" dist="139700" dir="6540000">
                <a:srgbClr val="000000">
                  <a:alpha val="43000"/>
                </a:srgbClr>
              </a:outerShdw>
            </a:effectLst>
          </p:spPr>
        </p:pic>
        <p:sp>
          <p:nvSpPr>
            <p:cNvPr id="20" name="TextBox 19"/>
            <p:cNvSpPr txBox="1"/>
            <p:nvPr/>
          </p:nvSpPr>
          <p:spPr>
            <a:xfrm>
              <a:off x="2674283" y="2933747"/>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M</a:t>
              </a:r>
              <a:r>
                <a:rPr lang="en-US" sz="3000" b="1" spc="-150" dirty="0" smtClean="0">
                  <a:solidFill>
                    <a:srgbClr val="FFFFFF"/>
                  </a:solidFill>
                  <a:effectLst>
                    <a:outerShdw blurRad="50800" dist="38100" dir="2700000">
                      <a:srgbClr val="000000">
                        <a:alpha val="43000"/>
                      </a:srgbClr>
                    </a:outerShdw>
                  </a:effectLst>
                  <a:latin typeface="Cambria"/>
                  <a:cs typeface="Cambria"/>
                </a:rPr>
                <a:t>odern</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C</a:t>
              </a:r>
              <a:r>
                <a:rPr lang="en-US" sz="3000" b="1" spc="-150" dirty="0" smtClean="0">
                  <a:solidFill>
                    <a:srgbClr val="FFFFFF"/>
                  </a:solidFill>
                  <a:effectLst>
                    <a:outerShdw blurRad="50800" dist="38100" dir="2700000">
                      <a:srgbClr val="000000">
                        <a:alpha val="43000"/>
                      </a:srgbClr>
                    </a:outerShdw>
                  </a:effectLst>
                  <a:latin typeface="Cambria"/>
                  <a:cs typeface="Cambria"/>
                </a:rPr>
                <a:t>haracteristics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3" name="Picture 22"/>
            <p:cNvPicPr>
              <a:picLocks noChangeAspect="1"/>
            </p:cNvPicPr>
            <p:nvPr/>
          </p:nvPicPr>
          <p:blipFill>
            <a:blip r:embed="rId3">
              <a:lum bright="100000" contrast="-70000"/>
            </a:blip>
            <a:stretch>
              <a:fillRect/>
            </a:stretch>
          </p:blipFill>
          <p:spPr>
            <a:xfrm>
              <a:off x="2820615" y="4364908"/>
              <a:ext cx="561939" cy="561939"/>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7703790" cy="892552"/>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Redefining Terms.</a:t>
            </a:r>
          </a:p>
          <a:p>
            <a:pPr lvl="1">
              <a:buFont typeface="Arial"/>
              <a:buChar char="•"/>
            </a:pPr>
            <a:r>
              <a:rPr lang="en-US" sz="2400" dirty="0" smtClean="0">
                <a:solidFill>
                  <a:srgbClr val="FFFFFF"/>
                </a:solidFill>
                <a:effectLst>
                  <a:outerShdw blurRad="50800" dist="38100" dir="2700000">
                    <a:srgbClr val="000000">
                      <a:alpha val="43000"/>
                    </a:srgbClr>
                  </a:outerShdw>
                </a:effectLst>
                <a:latin typeface="Cambria"/>
                <a:cs typeface="Cambria"/>
              </a:rPr>
              <a:t>  </a:t>
            </a:r>
            <a:r>
              <a:rPr lang="en-US" sz="2400" i="1" dirty="0" smtClean="0">
                <a:solidFill>
                  <a:srgbClr val="FFFFFF"/>
                </a:solidFill>
                <a:effectLst>
                  <a:outerShdw blurRad="50800" dist="38100" dir="2700000">
                    <a:srgbClr val="000000">
                      <a:alpha val="43000"/>
                    </a:srgbClr>
                  </a:outerShdw>
                </a:effectLst>
                <a:latin typeface="Cambria"/>
                <a:cs typeface="Cambria"/>
              </a:rPr>
              <a:t>The Distinctiveness of Being a Christian.</a:t>
            </a:r>
          </a:p>
        </p:txBody>
      </p:sp>
      <p:sp>
        <p:nvSpPr>
          <p:cNvPr id="25" name="TextBox 24"/>
          <p:cNvSpPr txBox="1"/>
          <p:nvPr/>
        </p:nvSpPr>
        <p:spPr>
          <a:xfrm>
            <a:off x="457201" y="3671974"/>
            <a:ext cx="4298503" cy="1569660"/>
          </a:xfrm>
          <a:prstGeom prst="rect">
            <a:avLst/>
          </a:prstGeom>
          <a:noFill/>
        </p:spPr>
        <p:txBody>
          <a:bodyPr wrap="square" rtlCol="0">
            <a:spAutoFit/>
          </a:bodyPr>
          <a:lstStyle/>
          <a:p>
            <a:pPr marL="284163" indent="-284163">
              <a:spcAft>
                <a:spcPts val="1200"/>
              </a:spcAft>
              <a:buFont typeface="Arial"/>
              <a:buChar char="•"/>
            </a:pPr>
            <a:r>
              <a:rPr lang="en-US" sz="2400" b="1" dirty="0" smtClean="0">
                <a:solidFill>
                  <a:srgbClr val="FFFFFF"/>
                </a:solidFill>
                <a:effectLst>
                  <a:outerShdw blurRad="50800" dist="38100" dir="2700000">
                    <a:srgbClr val="000000">
                      <a:alpha val="43000"/>
                    </a:srgbClr>
                  </a:outerShdw>
                </a:effectLst>
                <a:latin typeface="Cambria"/>
                <a:cs typeface="Cambria"/>
              </a:rPr>
              <a:t>“House of God”=Christ’s church—Christians are part of His church (1 Tim. 3:15). </a:t>
            </a:r>
            <a:endParaRPr lang="en-US" sz="2400" b="1" dirty="0">
              <a:solidFill>
                <a:srgbClr val="FFFFFF"/>
              </a:solidFill>
              <a:effectLst>
                <a:outerShdw blurRad="50800" dist="38100" dir="2700000">
                  <a:srgbClr val="000000">
                    <a:alpha val="43000"/>
                  </a:srgbClr>
                </a:outerShdw>
              </a:effectLst>
              <a:latin typeface="Cambria"/>
              <a:cs typeface="Cambria"/>
            </a:endParaRPr>
          </a:p>
        </p:txBody>
      </p:sp>
      <p:pic>
        <p:nvPicPr>
          <p:cNvPr id="17" name="Picture 16"/>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8"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bldLvl="2"/>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3"/>
          <p:cNvGrpSpPr/>
          <p:nvPr/>
        </p:nvGrpSpPr>
        <p:grpSpPr>
          <a:xfrm>
            <a:off x="4988965" y="3045862"/>
            <a:ext cx="3481526" cy="3106591"/>
            <a:chOff x="2436721" y="2307635"/>
            <a:chExt cx="3481526" cy="3106591"/>
          </a:xfrm>
        </p:grpSpPr>
        <p:pic>
          <p:nvPicPr>
            <p:cNvPr id="8" name="Picture 7" descr="2a8535736cac17e271a02e5a38f3558a.jpg"/>
            <p:cNvPicPr>
              <a:picLocks noChangeAspect="1"/>
            </p:cNvPicPr>
            <p:nvPr/>
          </p:nvPicPr>
          <p:blipFill>
            <a:blip r:embed="rId2"/>
            <a:stretch>
              <a:fillRect/>
            </a:stretch>
          </p:blipFill>
          <p:spPr>
            <a:xfrm>
              <a:off x="2436721" y="2307635"/>
              <a:ext cx="3481526" cy="3106591"/>
            </a:xfrm>
            <a:prstGeom prst="rect">
              <a:avLst/>
            </a:prstGeom>
            <a:effectLst>
              <a:outerShdw blurRad="50800" dist="139700" dir="6540000">
                <a:srgbClr val="000000">
                  <a:alpha val="43000"/>
                </a:srgbClr>
              </a:outerShdw>
            </a:effectLst>
          </p:spPr>
        </p:pic>
        <p:sp>
          <p:nvSpPr>
            <p:cNvPr id="20" name="TextBox 19"/>
            <p:cNvSpPr txBox="1"/>
            <p:nvPr/>
          </p:nvSpPr>
          <p:spPr>
            <a:xfrm>
              <a:off x="2674283" y="2933747"/>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M</a:t>
              </a:r>
              <a:r>
                <a:rPr lang="en-US" sz="3000" b="1" spc="-150" dirty="0" smtClean="0">
                  <a:solidFill>
                    <a:srgbClr val="FFFFFF"/>
                  </a:solidFill>
                  <a:effectLst>
                    <a:outerShdw blurRad="50800" dist="38100" dir="2700000">
                      <a:srgbClr val="000000">
                        <a:alpha val="43000"/>
                      </a:srgbClr>
                    </a:outerShdw>
                  </a:effectLst>
                  <a:latin typeface="Cambria"/>
                  <a:cs typeface="Cambria"/>
                </a:rPr>
                <a:t>odern</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C</a:t>
              </a:r>
              <a:r>
                <a:rPr lang="en-US" sz="3000" b="1" spc="-150" dirty="0" smtClean="0">
                  <a:solidFill>
                    <a:srgbClr val="FFFFFF"/>
                  </a:solidFill>
                  <a:effectLst>
                    <a:outerShdw blurRad="50800" dist="38100" dir="2700000">
                      <a:srgbClr val="000000">
                        <a:alpha val="43000"/>
                      </a:srgbClr>
                    </a:outerShdw>
                  </a:effectLst>
                  <a:latin typeface="Cambria"/>
                  <a:cs typeface="Cambria"/>
                </a:rPr>
                <a:t>haracteristics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3" name="Picture 22"/>
            <p:cNvPicPr>
              <a:picLocks noChangeAspect="1"/>
            </p:cNvPicPr>
            <p:nvPr/>
          </p:nvPicPr>
          <p:blipFill>
            <a:blip r:embed="rId3">
              <a:lum bright="100000" contrast="-70000"/>
            </a:blip>
            <a:stretch>
              <a:fillRect/>
            </a:stretch>
          </p:blipFill>
          <p:spPr>
            <a:xfrm>
              <a:off x="2820615" y="4364908"/>
              <a:ext cx="561939" cy="561939"/>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7703790" cy="892552"/>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Redefining Terms.</a:t>
            </a:r>
          </a:p>
          <a:p>
            <a:pPr lvl="1">
              <a:buFont typeface="Arial"/>
              <a:buChar char="•"/>
            </a:pPr>
            <a:r>
              <a:rPr lang="en-US" sz="2400" dirty="0" smtClean="0">
                <a:solidFill>
                  <a:srgbClr val="FFFFFF"/>
                </a:solidFill>
                <a:effectLst>
                  <a:outerShdw blurRad="50800" dist="38100" dir="2700000">
                    <a:srgbClr val="000000">
                      <a:alpha val="43000"/>
                    </a:srgbClr>
                  </a:outerShdw>
                </a:effectLst>
                <a:latin typeface="Cambria"/>
                <a:cs typeface="Cambria"/>
              </a:rPr>
              <a:t>  </a:t>
            </a:r>
            <a:r>
              <a:rPr lang="en-US" sz="2400" i="1" dirty="0" smtClean="0">
                <a:solidFill>
                  <a:srgbClr val="FFFFFF"/>
                </a:solidFill>
                <a:effectLst>
                  <a:outerShdw blurRad="50800" dist="38100" dir="2700000">
                    <a:srgbClr val="000000">
                      <a:alpha val="43000"/>
                    </a:srgbClr>
                  </a:outerShdw>
                </a:effectLst>
                <a:latin typeface="Cambria"/>
                <a:cs typeface="Cambria"/>
              </a:rPr>
              <a:t>The Distinctiveness of Being a Christian.</a:t>
            </a:r>
          </a:p>
        </p:txBody>
      </p:sp>
      <p:sp>
        <p:nvSpPr>
          <p:cNvPr id="25" name="TextBox 24"/>
          <p:cNvSpPr txBox="1"/>
          <p:nvPr/>
        </p:nvSpPr>
        <p:spPr>
          <a:xfrm>
            <a:off x="457201" y="3353485"/>
            <a:ext cx="4298503" cy="2308324"/>
          </a:xfrm>
          <a:prstGeom prst="rect">
            <a:avLst/>
          </a:prstGeom>
          <a:noFill/>
        </p:spPr>
        <p:txBody>
          <a:bodyPr wrap="square" rtlCol="0">
            <a:spAutoFit/>
          </a:bodyPr>
          <a:lstStyle/>
          <a:p>
            <a:pPr marL="284163" indent="-284163">
              <a:spcAft>
                <a:spcPts val="1200"/>
              </a:spcAft>
              <a:buFont typeface="Arial"/>
              <a:buChar char="•"/>
            </a:pPr>
            <a:r>
              <a:rPr lang="en-US" sz="2400" b="1" dirty="0" smtClean="0">
                <a:solidFill>
                  <a:srgbClr val="FFFFFF"/>
                </a:solidFill>
                <a:effectLst>
                  <a:outerShdw blurRad="50800" dist="38100" dir="2700000">
                    <a:srgbClr val="000000">
                      <a:alpha val="43000"/>
                    </a:srgbClr>
                  </a:outerShdw>
                </a:effectLst>
                <a:latin typeface="Cambria"/>
                <a:cs typeface="Cambria"/>
              </a:rPr>
              <a:t>One becomes a Christian by accepting the message of the gospel—a Christian upholds, obeys, and abides in the word of the gospel (John 8:31).  </a:t>
            </a:r>
            <a:endParaRPr lang="en-US" sz="2400" b="1" dirty="0">
              <a:solidFill>
                <a:srgbClr val="FFFFFF"/>
              </a:solidFill>
              <a:effectLst>
                <a:outerShdw blurRad="50800" dist="38100" dir="2700000">
                  <a:srgbClr val="000000">
                    <a:alpha val="43000"/>
                  </a:srgbClr>
                </a:outerShdw>
              </a:effectLst>
              <a:latin typeface="Cambria"/>
              <a:cs typeface="Cambria"/>
            </a:endParaRPr>
          </a:p>
        </p:txBody>
      </p:sp>
      <p:pic>
        <p:nvPicPr>
          <p:cNvPr id="17" name="Picture 16"/>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8"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bldLvl="2"/>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3"/>
          <p:cNvGrpSpPr/>
          <p:nvPr/>
        </p:nvGrpSpPr>
        <p:grpSpPr>
          <a:xfrm>
            <a:off x="4988965" y="3045862"/>
            <a:ext cx="3481526" cy="3106591"/>
            <a:chOff x="2436721" y="2307635"/>
            <a:chExt cx="3481526" cy="3106591"/>
          </a:xfrm>
        </p:grpSpPr>
        <p:pic>
          <p:nvPicPr>
            <p:cNvPr id="8" name="Picture 7" descr="2a8535736cac17e271a02e5a38f3558a.jpg"/>
            <p:cNvPicPr>
              <a:picLocks noChangeAspect="1"/>
            </p:cNvPicPr>
            <p:nvPr/>
          </p:nvPicPr>
          <p:blipFill>
            <a:blip r:embed="rId2"/>
            <a:stretch>
              <a:fillRect/>
            </a:stretch>
          </p:blipFill>
          <p:spPr>
            <a:xfrm>
              <a:off x="2436721" y="2307635"/>
              <a:ext cx="3481526" cy="3106591"/>
            </a:xfrm>
            <a:prstGeom prst="rect">
              <a:avLst/>
            </a:prstGeom>
            <a:effectLst>
              <a:outerShdw blurRad="50800" dist="139700" dir="6540000">
                <a:srgbClr val="000000">
                  <a:alpha val="43000"/>
                </a:srgbClr>
              </a:outerShdw>
            </a:effectLst>
          </p:spPr>
        </p:pic>
        <p:sp>
          <p:nvSpPr>
            <p:cNvPr id="20" name="TextBox 19"/>
            <p:cNvSpPr txBox="1"/>
            <p:nvPr/>
          </p:nvSpPr>
          <p:spPr>
            <a:xfrm>
              <a:off x="2674283" y="2933747"/>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M</a:t>
              </a:r>
              <a:r>
                <a:rPr lang="en-US" sz="3000" b="1" spc="-150" dirty="0" smtClean="0">
                  <a:solidFill>
                    <a:srgbClr val="FFFFFF"/>
                  </a:solidFill>
                  <a:effectLst>
                    <a:outerShdw blurRad="50800" dist="38100" dir="2700000">
                      <a:srgbClr val="000000">
                        <a:alpha val="43000"/>
                      </a:srgbClr>
                    </a:outerShdw>
                  </a:effectLst>
                  <a:latin typeface="Cambria"/>
                  <a:cs typeface="Cambria"/>
                </a:rPr>
                <a:t>odern</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C</a:t>
              </a:r>
              <a:r>
                <a:rPr lang="en-US" sz="3000" b="1" spc="-150" dirty="0" smtClean="0">
                  <a:solidFill>
                    <a:srgbClr val="FFFFFF"/>
                  </a:solidFill>
                  <a:effectLst>
                    <a:outerShdw blurRad="50800" dist="38100" dir="2700000">
                      <a:srgbClr val="000000">
                        <a:alpha val="43000"/>
                      </a:srgbClr>
                    </a:outerShdw>
                  </a:effectLst>
                  <a:latin typeface="Cambria"/>
                  <a:cs typeface="Cambria"/>
                </a:rPr>
                <a:t>haracteristics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3" name="Picture 22"/>
            <p:cNvPicPr>
              <a:picLocks noChangeAspect="1"/>
            </p:cNvPicPr>
            <p:nvPr/>
          </p:nvPicPr>
          <p:blipFill>
            <a:blip r:embed="rId3">
              <a:lum bright="100000" contrast="-70000"/>
            </a:blip>
            <a:stretch>
              <a:fillRect/>
            </a:stretch>
          </p:blipFill>
          <p:spPr>
            <a:xfrm>
              <a:off x="2820615" y="4364908"/>
              <a:ext cx="561939" cy="561939"/>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7703790" cy="892552"/>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Redefining Terms.</a:t>
            </a:r>
          </a:p>
          <a:p>
            <a:pPr lvl="1">
              <a:buFont typeface="Arial"/>
              <a:buChar char="•"/>
            </a:pPr>
            <a:r>
              <a:rPr lang="en-US" sz="2400" dirty="0" smtClean="0">
                <a:solidFill>
                  <a:srgbClr val="FFFFFF"/>
                </a:solidFill>
                <a:effectLst>
                  <a:outerShdw blurRad="50800" dist="38100" dir="2700000">
                    <a:srgbClr val="000000">
                      <a:alpha val="43000"/>
                    </a:srgbClr>
                  </a:outerShdw>
                </a:effectLst>
                <a:latin typeface="Cambria"/>
                <a:cs typeface="Cambria"/>
              </a:rPr>
              <a:t>  </a:t>
            </a:r>
            <a:r>
              <a:rPr lang="en-US" sz="2400" i="1" dirty="0" smtClean="0">
                <a:solidFill>
                  <a:srgbClr val="FFFFFF"/>
                </a:solidFill>
                <a:effectLst>
                  <a:outerShdw blurRad="50800" dist="38100" dir="2700000">
                    <a:srgbClr val="000000">
                      <a:alpha val="43000"/>
                    </a:srgbClr>
                  </a:outerShdw>
                </a:effectLst>
                <a:latin typeface="Cambria"/>
                <a:cs typeface="Cambria"/>
              </a:rPr>
              <a:t>The Distinctiveness of Being a Christian.</a:t>
            </a:r>
          </a:p>
        </p:txBody>
      </p:sp>
      <p:sp>
        <p:nvSpPr>
          <p:cNvPr id="25" name="TextBox 24"/>
          <p:cNvSpPr txBox="1"/>
          <p:nvPr/>
        </p:nvSpPr>
        <p:spPr>
          <a:xfrm>
            <a:off x="863078" y="3353485"/>
            <a:ext cx="3674245" cy="1938992"/>
          </a:xfrm>
          <a:prstGeom prst="rect">
            <a:avLst/>
          </a:prstGeom>
          <a:noFill/>
        </p:spPr>
        <p:txBody>
          <a:bodyPr wrap="square" rtlCol="0">
            <a:spAutoFit/>
          </a:bodyPr>
          <a:lstStyle/>
          <a:p>
            <a:pPr marL="284163" indent="-284163">
              <a:spcAft>
                <a:spcPts val="1200"/>
              </a:spcAft>
              <a:buFont typeface="Arial"/>
              <a:buChar char="•"/>
            </a:pPr>
            <a:r>
              <a:rPr lang="en-US" sz="2400" b="1" dirty="0" smtClean="0">
                <a:solidFill>
                  <a:srgbClr val="FFFFFF"/>
                </a:solidFill>
                <a:effectLst>
                  <a:outerShdw blurRad="50800" dist="38100" dir="2700000">
                    <a:srgbClr val="000000">
                      <a:alpha val="43000"/>
                    </a:srgbClr>
                  </a:outerShdw>
                </a:effectLst>
                <a:latin typeface="Cambria"/>
                <a:cs typeface="Cambria"/>
              </a:rPr>
              <a:t>“If in this life only we have hope in Christ, we are of all men the most pitiable” (1 Cor. 15:19).</a:t>
            </a:r>
            <a:endParaRPr lang="en-US" sz="2400" b="1" dirty="0">
              <a:solidFill>
                <a:srgbClr val="FFFFFF"/>
              </a:solidFill>
              <a:effectLst>
                <a:outerShdw blurRad="50800" dist="38100" dir="2700000">
                  <a:srgbClr val="000000">
                    <a:alpha val="43000"/>
                  </a:srgbClr>
                </a:outerShdw>
              </a:effectLst>
              <a:latin typeface="Cambria"/>
              <a:cs typeface="Cambria"/>
            </a:endParaRPr>
          </a:p>
        </p:txBody>
      </p:sp>
      <p:pic>
        <p:nvPicPr>
          <p:cNvPr id="17" name="Picture 16"/>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8"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bldLvl="2"/>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3"/>
          <p:cNvGrpSpPr/>
          <p:nvPr/>
        </p:nvGrpSpPr>
        <p:grpSpPr>
          <a:xfrm>
            <a:off x="4988965" y="3045862"/>
            <a:ext cx="3481526" cy="3106591"/>
            <a:chOff x="2436721" y="2307635"/>
            <a:chExt cx="3481526" cy="3106591"/>
          </a:xfrm>
        </p:grpSpPr>
        <p:pic>
          <p:nvPicPr>
            <p:cNvPr id="8" name="Picture 7" descr="2a8535736cac17e271a02e5a38f3558a.jpg"/>
            <p:cNvPicPr>
              <a:picLocks noChangeAspect="1"/>
            </p:cNvPicPr>
            <p:nvPr/>
          </p:nvPicPr>
          <p:blipFill>
            <a:blip r:embed="rId2"/>
            <a:stretch>
              <a:fillRect/>
            </a:stretch>
          </p:blipFill>
          <p:spPr>
            <a:xfrm>
              <a:off x="2436721" y="2307635"/>
              <a:ext cx="3481526" cy="3106591"/>
            </a:xfrm>
            <a:prstGeom prst="rect">
              <a:avLst/>
            </a:prstGeom>
            <a:effectLst>
              <a:outerShdw blurRad="50800" dist="139700" dir="6540000">
                <a:srgbClr val="000000">
                  <a:alpha val="43000"/>
                </a:srgbClr>
              </a:outerShdw>
            </a:effectLst>
          </p:spPr>
        </p:pic>
        <p:sp>
          <p:nvSpPr>
            <p:cNvPr id="20" name="TextBox 19"/>
            <p:cNvSpPr txBox="1"/>
            <p:nvPr/>
          </p:nvSpPr>
          <p:spPr>
            <a:xfrm>
              <a:off x="2674283" y="2933747"/>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M</a:t>
              </a:r>
              <a:r>
                <a:rPr lang="en-US" sz="3000" b="1" spc="-150" dirty="0" smtClean="0">
                  <a:solidFill>
                    <a:srgbClr val="FFFFFF"/>
                  </a:solidFill>
                  <a:effectLst>
                    <a:outerShdw blurRad="50800" dist="38100" dir="2700000">
                      <a:srgbClr val="000000">
                        <a:alpha val="43000"/>
                      </a:srgbClr>
                    </a:outerShdw>
                  </a:effectLst>
                  <a:latin typeface="Cambria"/>
                  <a:cs typeface="Cambria"/>
                </a:rPr>
                <a:t>odern</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C</a:t>
              </a:r>
              <a:r>
                <a:rPr lang="en-US" sz="3000" b="1" spc="-150" dirty="0" smtClean="0">
                  <a:solidFill>
                    <a:srgbClr val="FFFFFF"/>
                  </a:solidFill>
                  <a:effectLst>
                    <a:outerShdw blurRad="50800" dist="38100" dir="2700000">
                      <a:srgbClr val="000000">
                        <a:alpha val="43000"/>
                      </a:srgbClr>
                    </a:outerShdw>
                  </a:effectLst>
                  <a:latin typeface="Cambria"/>
                  <a:cs typeface="Cambria"/>
                </a:rPr>
                <a:t>haracteristics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3" name="Picture 22"/>
            <p:cNvPicPr>
              <a:picLocks noChangeAspect="1"/>
            </p:cNvPicPr>
            <p:nvPr/>
          </p:nvPicPr>
          <p:blipFill>
            <a:blip r:embed="rId3">
              <a:lum bright="100000" contrast="-70000"/>
            </a:blip>
            <a:stretch>
              <a:fillRect/>
            </a:stretch>
          </p:blipFill>
          <p:spPr>
            <a:xfrm>
              <a:off x="2820615" y="4364908"/>
              <a:ext cx="561939" cy="561939"/>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7703790" cy="523220"/>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Made to </a:t>
            </a:r>
            <a:r>
              <a:rPr lang="en-US" sz="2800" b="1" smtClean="0">
                <a:solidFill>
                  <a:srgbClr val="FFFFFF"/>
                </a:solidFill>
                <a:effectLst>
                  <a:outerShdw blurRad="50800" dist="38100" dir="2700000">
                    <a:srgbClr val="000000">
                      <a:alpha val="43000"/>
                    </a:srgbClr>
                  </a:outerShdw>
                </a:effectLst>
                <a:latin typeface="Cambria"/>
                <a:cs typeface="Cambria"/>
              </a:rPr>
              <a:t>Order Religion.</a:t>
            </a:r>
            <a:endParaRPr lang="en-US" sz="2800" b="1" dirty="0" smtClean="0">
              <a:solidFill>
                <a:srgbClr val="FFFFFF"/>
              </a:solidFill>
              <a:effectLst>
                <a:outerShdw blurRad="50800" dist="38100" dir="2700000">
                  <a:srgbClr val="000000">
                    <a:alpha val="43000"/>
                  </a:srgbClr>
                </a:outerShdw>
              </a:effectLst>
              <a:latin typeface="Cambria"/>
              <a:cs typeface="Cambria"/>
            </a:endParaRPr>
          </a:p>
        </p:txBody>
      </p:sp>
      <p:sp>
        <p:nvSpPr>
          <p:cNvPr id="25" name="TextBox 24"/>
          <p:cNvSpPr txBox="1"/>
          <p:nvPr/>
        </p:nvSpPr>
        <p:spPr>
          <a:xfrm>
            <a:off x="1282288" y="3356750"/>
            <a:ext cx="3033100" cy="2308324"/>
          </a:xfrm>
          <a:prstGeom prst="rect">
            <a:avLst/>
          </a:prstGeom>
          <a:noFill/>
        </p:spPr>
        <p:txBody>
          <a:bodyPr wrap="square" rtlCol="0">
            <a:spAutoFit/>
          </a:bodyPr>
          <a:lstStyle/>
          <a:p>
            <a:pPr>
              <a:spcAft>
                <a:spcPts val="1200"/>
              </a:spcAft>
            </a:pPr>
            <a:r>
              <a:rPr lang="en-US" sz="2400" b="1" dirty="0" smtClean="0">
                <a:solidFill>
                  <a:srgbClr val="FFFFFF"/>
                </a:solidFill>
                <a:effectLst>
                  <a:outerShdw blurRad="50800" dist="38100" dir="2700000">
                    <a:srgbClr val="000000">
                      <a:alpha val="43000"/>
                    </a:srgbClr>
                  </a:outerShdw>
                </a:effectLst>
                <a:latin typeface="Cambria"/>
                <a:cs typeface="Cambria"/>
              </a:rPr>
              <a:t>• Israel was warned not to just do what one thought was “right in his own eyes” (Deut. 12:8; Judg. 17:6; 21:25).</a:t>
            </a:r>
            <a:endParaRPr lang="en-US" sz="1500" b="1" dirty="0" smtClean="0">
              <a:solidFill>
                <a:srgbClr val="FFFFFF"/>
              </a:solidFill>
              <a:effectLst>
                <a:outerShdw blurRad="50800" dist="38100" dir="2700000">
                  <a:srgbClr val="000000">
                    <a:alpha val="43000"/>
                  </a:srgbClr>
                </a:outerShdw>
              </a:effectLst>
              <a:latin typeface="Cambria"/>
              <a:cs typeface="Cambria"/>
            </a:endParaRPr>
          </a:p>
        </p:txBody>
      </p:sp>
      <p:pic>
        <p:nvPicPr>
          <p:cNvPr id="17" name="Picture 16"/>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8"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p:cTn id="7" dur="1000" fill="hold"/>
                                        <p:tgtEl>
                                          <p:spTgt spid="2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fade">
                                      <p:cBhvr>
                                        <p:cTn id="14" dur="1000"/>
                                        <p:tgtEl>
                                          <p:spTgt spid="25">
                                            <p:txEl>
                                              <p:pRg st="0" end="0"/>
                                            </p:txEl>
                                          </p:spTgt>
                                        </p:tgtEl>
                                      </p:cBhvr>
                                    </p:animEffect>
                                    <p:anim calcmode="lin" valueType="num">
                                      <p:cBhvr>
                                        <p:cTn id="15"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2"/>
      <p:bldP spid="25" grpId="0" build="p" bldLvl="2"/>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3"/>
          <p:cNvGrpSpPr/>
          <p:nvPr/>
        </p:nvGrpSpPr>
        <p:grpSpPr>
          <a:xfrm>
            <a:off x="4988965" y="3045862"/>
            <a:ext cx="3481526" cy="3106591"/>
            <a:chOff x="2436721" y="2307635"/>
            <a:chExt cx="3481526" cy="3106591"/>
          </a:xfrm>
        </p:grpSpPr>
        <p:pic>
          <p:nvPicPr>
            <p:cNvPr id="8" name="Picture 7" descr="2a8535736cac17e271a02e5a38f3558a.jpg"/>
            <p:cNvPicPr>
              <a:picLocks noChangeAspect="1"/>
            </p:cNvPicPr>
            <p:nvPr/>
          </p:nvPicPr>
          <p:blipFill>
            <a:blip r:embed="rId2"/>
            <a:stretch>
              <a:fillRect/>
            </a:stretch>
          </p:blipFill>
          <p:spPr>
            <a:xfrm>
              <a:off x="2436721" y="2307635"/>
              <a:ext cx="3481526" cy="3106591"/>
            </a:xfrm>
            <a:prstGeom prst="rect">
              <a:avLst/>
            </a:prstGeom>
            <a:effectLst>
              <a:outerShdw blurRad="50800" dist="139700" dir="6540000">
                <a:srgbClr val="000000">
                  <a:alpha val="43000"/>
                </a:srgbClr>
              </a:outerShdw>
            </a:effectLst>
          </p:spPr>
        </p:pic>
        <p:sp>
          <p:nvSpPr>
            <p:cNvPr id="20" name="TextBox 19"/>
            <p:cNvSpPr txBox="1"/>
            <p:nvPr/>
          </p:nvSpPr>
          <p:spPr>
            <a:xfrm>
              <a:off x="2674283" y="2933747"/>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M</a:t>
              </a:r>
              <a:r>
                <a:rPr lang="en-US" sz="3000" b="1" spc="-150" dirty="0" smtClean="0">
                  <a:solidFill>
                    <a:srgbClr val="FFFFFF"/>
                  </a:solidFill>
                  <a:effectLst>
                    <a:outerShdw blurRad="50800" dist="38100" dir="2700000">
                      <a:srgbClr val="000000">
                        <a:alpha val="43000"/>
                      </a:srgbClr>
                    </a:outerShdw>
                  </a:effectLst>
                  <a:latin typeface="Cambria"/>
                  <a:cs typeface="Cambria"/>
                </a:rPr>
                <a:t>odern</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C</a:t>
              </a:r>
              <a:r>
                <a:rPr lang="en-US" sz="3000" b="1" spc="-150" dirty="0" smtClean="0">
                  <a:solidFill>
                    <a:srgbClr val="FFFFFF"/>
                  </a:solidFill>
                  <a:effectLst>
                    <a:outerShdw blurRad="50800" dist="38100" dir="2700000">
                      <a:srgbClr val="000000">
                        <a:alpha val="43000"/>
                      </a:srgbClr>
                    </a:outerShdw>
                  </a:effectLst>
                  <a:latin typeface="Cambria"/>
                  <a:cs typeface="Cambria"/>
                </a:rPr>
                <a:t>haracteristics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3" name="Picture 22"/>
            <p:cNvPicPr>
              <a:picLocks noChangeAspect="1"/>
            </p:cNvPicPr>
            <p:nvPr/>
          </p:nvPicPr>
          <p:blipFill>
            <a:blip r:embed="rId3">
              <a:lum bright="100000" contrast="-70000"/>
            </a:blip>
            <a:stretch>
              <a:fillRect/>
            </a:stretch>
          </p:blipFill>
          <p:spPr>
            <a:xfrm>
              <a:off x="2820615" y="4364908"/>
              <a:ext cx="561939" cy="561939"/>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7703790" cy="892552"/>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Made to Order Religion.</a:t>
            </a:r>
          </a:p>
          <a:p>
            <a:pPr lvl="1">
              <a:buFont typeface="Arial"/>
              <a:buChar char="•"/>
            </a:pPr>
            <a:r>
              <a:rPr lang="en-US" sz="2400" dirty="0" smtClean="0">
                <a:solidFill>
                  <a:srgbClr val="FFFFFF"/>
                </a:solidFill>
                <a:effectLst>
                  <a:outerShdw blurRad="50800" dist="38100" dir="2700000">
                    <a:srgbClr val="000000">
                      <a:alpha val="43000"/>
                    </a:srgbClr>
                  </a:outerShdw>
                </a:effectLst>
                <a:latin typeface="Cambria"/>
                <a:cs typeface="Cambria"/>
              </a:rPr>
              <a:t>  </a:t>
            </a:r>
            <a:r>
              <a:rPr lang="en-US" sz="2400" i="1" dirty="0" smtClean="0">
                <a:solidFill>
                  <a:srgbClr val="FFFFFF"/>
                </a:solidFill>
                <a:effectLst>
                  <a:outerShdw blurRad="50800" dist="38100" dir="2700000">
                    <a:srgbClr val="000000">
                      <a:alpha val="43000"/>
                    </a:srgbClr>
                  </a:outerShdw>
                </a:effectLst>
                <a:latin typeface="Cambria"/>
                <a:cs typeface="Cambria"/>
              </a:rPr>
              <a:t>Diminishing Role of Scriptural Authority.</a:t>
            </a:r>
          </a:p>
        </p:txBody>
      </p:sp>
      <p:sp>
        <p:nvSpPr>
          <p:cNvPr id="25" name="TextBox 24"/>
          <p:cNvSpPr txBox="1"/>
          <p:nvPr/>
        </p:nvSpPr>
        <p:spPr>
          <a:xfrm>
            <a:off x="789101" y="3205536"/>
            <a:ext cx="3760552" cy="2569935"/>
          </a:xfrm>
          <a:prstGeom prst="rect">
            <a:avLst/>
          </a:prstGeom>
          <a:noFill/>
        </p:spPr>
        <p:txBody>
          <a:bodyPr wrap="square" rtlCol="0">
            <a:spAutoFit/>
          </a:bodyPr>
          <a:lstStyle/>
          <a:p>
            <a:pPr marL="234950" indent="-234950">
              <a:spcAft>
                <a:spcPts val="1200"/>
              </a:spcAft>
              <a:buFont typeface="Arial"/>
              <a:buChar char="•"/>
            </a:pPr>
            <a:r>
              <a:rPr lang="en-US" sz="2300" b="1" dirty="0" smtClean="0">
                <a:solidFill>
                  <a:srgbClr val="FFFFFF"/>
                </a:solidFill>
                <a:effectLst>
                  <a:outerShdw blurRad="50800" dist="38100" dir="2700000">
                    <a:srgbClr val="000000">
                      <a:alpha val="43000"/>
                    </a:srgbClr>
                  </a:outerShdw>
                </a:effectLst>
                <a:latin typeface="Cambria"/>
                <a:cs typeface="Cambria"/>
              </a:rPr>
              <a:t>Bible prohibits a woman speaking in the church assembly (1 Cor. 14:34-35), and from teaching or exercising authority over a man (1 Tim. 2:12).</a:t>
            </a:r>
          </a:p>
        </p:txBody>
      </p:sp>
      <p:pic>
        <p:nvPicPr>
          <p:cNvPr id="17" name="Picture 16"/>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8"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 calcmode="lin" valueType="num">
                                      <p:cBhvr>
                                        <p:cTn id="7" dur="1000" fill="hold"/>
                                        <p:tgtEl>
                                          <p:spTgt spid="24">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2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fade">
                                      <p:cBhvr>
                                        <p:cTn id="14" dur="1000"/>
                                        <p:tgtEl>
                                          <p:spTgt spid="25">
                                            <p:txEl>
                                              <p:pRg st="0" end="0"/>
                                            </p:txEl>
                                          </p:spTgt>
                                        </p:tgtEl>
                                      </p:cBhvr>
                                    </p:animEffect>
                                    <p:anim calcmode="lin" valueType="num">
                                      <p:cBhvr>
                                        <p:cTn id="15"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2"/>
      <p:bldP spid="25" grpId="0" build="p" bldLvl="2"/>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3"/>
          <p:cNvGrpSpPr/>
          <p:nvPr/>
        </p:nvGrpSpPr>
        <p:grpSpPr>
          <a:xfrm>
            <a:off x="4988965" y="3045862"/>
            <a:ext cx="3481526" cy="3106591"/>
            <a:chOff x="2436721" y="2307635"/>
            <a:chExt cx="3481526" cy="3106591"/>
          </a:xfrm>
        </p:grpSpPr>
        <p:pic>
          <p:nvPicPr>
            <p:cNvPr id="8" name="Picture 7" descr="2a8535736cac17e271a02e5a38f3558a.jpg"/>
            <p:cNvPicPr>
              <a:picLocks noChangeAspect="1"/>
            </p:cNvPicPr>
            <p:nvPr/>
          </p:nvPicPr>
          <p:blipFill>
            <a:blip r:embed="rId2"/>
            <a:stretch>
              <a:fillRect/>
            </a:stretch>
          </p:blipFill>
          <p:spPr>
            <a:xfrm>
              <a:off x="2436721" y="2307635"/>
              <a:ext cx="3481526" cy="3106591"/>
            </a:xfrm>
            <a:prstGeom prst="rect">
              <a:avLst/>
            </a:prstGeom>
            <a:effectLst>
              <a:outerShdw blurRad="50800" dist="139700" dir="6540000">
                <a:srgbClr val="000000">
                  <a:alpha val="43000"/>
                </a:srgbClr>
              </a:outerShdw>
            </a:effectLst>
          </p:spPr>
        </p:pic>
        <p:sp>
          <p:nvSpPr>
            <p:cNvPr id="20" name="TextBox 19"/>
            <p:cNvSpPr txBox="1"/>
            <p:nvPr/>
          </p:nvSpPr>
          <p:spPr>
            <a:xfrm>
              <a:off x="2674283" y="2933747"/>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M</a:t>
              </a:r>
              <a:r>
                <a:rPr lang="en-US" sz="3000" b="1" spc="-150" dirty="0" smtClean="0">
                  <a:solidFill>
                    <a:srgbClr val="FFFFFF"/>
                  </a:solidFill>
                  <a:effectLst>
                    <a:outerShdw blurRad="50800" dist="38100" dir="2700000">
                      <a:srgbClr val="000000">
                        <a:alpha val="43000"/>
                      </a:srgbClr>
                    </a:outerShdw>
                  </a:effectLst>
                  <a:latin typeface="Cambria"/>
                  <a:cs typeface="Cambria"/>
                </a:rPr>
                <a:t>odern</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C</a:t>
              </a:r>
              <a:r>
                <a:rPr lang="en-US" sz="3000" b="1" spc="-150" dirty="0" smtClean="0">
                  <a:solidFill>
                    <a:srgbClr val="FFFFFF"/>
                  </a:solidFill>
                  <a:effectLst>
                    <a:outerShdw blurRad="50800" dist="38100" dir="2700000">
                      <a:srgbClr val="000000">
                        <a:alpha val="43000"/>
                      </a:srgbClr>
                    </a:outerShdw>
                  </a:effectLst>
                  <a:latin typeface="Cambria"/>
                  <a:cs typeface="Cambria"/>
                </a:rPr>
                <a:t>haracteristics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3" name="Picture 22"/>
            <p:cNvPicPr>
              <a:picLocks noChangeAspect="1"/>
            </p:cNvPicPr>
            <p:nvPr/>
          </p:nvPicPr>
          <p:blipFill>
            <a:blip r:embed="rId3">
              <a:lum bright="100000" contrast="-70000"/>
            </a:blip>
            <a:stretch>
              <a:fillRect/>
            </a:stretch>
          </p:blipFill>
          <p:spPr>
            <a:xfrm>
              <a:off x="2820615" y="4364908"/>
              <a:ext cx="561939" cy="561939"/>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7703790" cy="892552"/>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Made to Order Religion.</a:t>
            </a:r>
          </a:p>
          <a:p>
            <a:pPr lvl="1">
              <a:buFont typeface="Arial"/>
              <a:buChar char="•"/>
            </a:pPr>
            <a:r>
              <a:rPr lang="en-US" sz="2400" dirty="0" smtClean="0">
                <a:solidFill>
                  <a:srgbClr val="FFFFFF"/>
                </a:solidFill>
                <a:effectLst>
                  <a:outerShdw blurRad="50800" dist="38100" dir="2700000">
                    <a:srgbClr val="000000">
                      <a:alpha val="43000"/>
                    </a:srgbClr>
                  </a:outerShdw>
                </a:effectLst>
                <a:latin typeface="Cambria"/>
                <a:cs typeface="Cambria"/>
              </a:rPr>
              <a:t>  </a:t>
            </a:r>
            <a:r>
              <a:rPr lang="en-US" sz="2400" i="1" dirty="0" smtClean="0">
                <a:solidFill>
                  <a:srgbClr val="FFFFFF"/>
                </a:solidFill>
                <a:effectLst>
                  <a:outerShdw blurRad="50800" dist="38100" dir="2700000">
                    <a:srgbClr val="000000">
                      <a:alpha val="43000"/>
                    </a:srgbClr>
                  </a:outerShdw>
                </a:effectLst>
                <a:latin typeface="Cambria"/>
                <a:cs typeface="Cambria"/>
              </a:rPr>
              <a:t>Moral Ambiguity.</a:t>
            </a:r>
          </a:p>
        </p:txBody>
      </p:sp>
      <p:sp>
        <p:nvSpPr>
          <p:cNvPr id="25" name="TextBox 24"/>
          <p:cNvSpPr txBox="1"/>
          <p:nvPr/>
        </p:nvSpPr>
        <p:spPr>
          <a:xfrm>
            <a:off x="789101" y="3205536"/>
            <a:ext cx="3760552" cy="2569935"/>
          </a:xfrm>
          <a:prstGeom prst="rect">
            <a:avLst/>
          </a:prstGeom>
          <a:noFill/>
        </p:spPr>
        <p:txBody>
          <a:bodyPr wrap="square" rtlCol="0">
            <a:spAutoFit/>
          </a:bodyPr>
          <a:lstStyle/>
          <a:p>
            <a:pPr marL="234950" indent="-234950">
              <a:spcAft>
                <a:spcPts val="1200"/>
              </a:spcAft>
              <a:buFont typeface="Arial"/>
              <a:buChar char="•"/>
            </a:pPr>
            <a:r>
              <a:rPr lang="en-US" sz="2300" b="1" dirty="0" smtClean="0">
                <a:solidFill>
                  <a:srgbClr val="FFFFFF"/>
                </a:solidFill>
                <a:effectLst>
                  <a:outerShdw blurRad="50800" dist="38100" dir="2700000">
                    <a:srgbClr val="000000">
                      <a:alpha val="43000"/>
                    </a:srgbClr>
                  </a:outerShdw>
                </a:effectLst>
                <a:latin typeface="Cambria"/>
                <a:cs typeface="Cambria"/>
              </a:rPr>
              <a:t>“Booths of the perverted persons” (NKJV) or “male cult prostitutes” (NASB) were actually set up in </a:t>
            </a:r>
            <a:r>
              <a:rPr lang="en-US" sz="2300" b="1" smtClean="0">
                <a:solidFill>
                  <a:srgbClr val="FFFFFF"/>
                </a:solidFill>
                <a:effectLst>
                  <a:outerShdw blurRad="50800" dist="38100" dir="2700000">
                    <a:srgbClr val="000000">
                      <a:alpha val="43000"/>
                    </a:srgbClr>
                  </a:outerShdw>
                </a:effectLst>
                <a:latin typeface="Cambria"/>
                <a:cs typeface="Cambria"/>
              </a:rPr>
              <a:t>the temple  (2 Kings 23:7).</a:t>
            </a:r>
            <a:endParaRPr lang="en-US" sz="2300" b="1" dirty="0" smtClean="0">
              <a:solidFill>
                <a:srgbClr val="FFFFFF"/>
              </a:solidFill>
              <a:effectLst>
                <a:outerShdw blurRad="50800" dist="38100" dir="2700000">
                  <a:srgbClr val="000000">
                    <a:alpha val="43000"/>
                  </a:srgbClr>
                </a:outerShdw>
              </a:effectLst>
              <a:latin typeface="Cambria"/>
              <a:cs typeface="Cambria"/>
            </a:endParaRPr>
          </a:p>
        </p:txBody>
      </p:sp>
      <p:pic>
        <p:nvPicPr>
          <p:cNvPr id="17" name="Picture 16"/>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8"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 calcmode="lin" valueType="num">
                                      <p:cBhvr>
                                        <p:cTn id="7" dur="1000" fill="hold"/>
                                        <p:tgtEl>
                                          <p:spTgt spid="24">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2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fade">
                                      <p:cBhvr>
                                        <p:cTn id="14" dur="1000"/>
                                        <p:tgtEl>
                                          <p:spTgt spid="25">
                                            <p:txEl>
                                              <p:pRg st="0" end="0"/>
                                            </p:txEl>
                                          </p:spTgt>
                                        </p:tgtEl>
                                      </p:cBhvr>
                                    </p:animEffect>
                                    <p:anim calcmode="lin" valueType="num">
                                      <p:cBhvr>
                                        <p:cTn id="15"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2"/>
      <p:bldP spid="25" grpId="0" build="p" bldLvl="2"/>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3"/>
          <p:cNvGrpSpPr/>
          <p:nvPr/>
        </p:nvGrpSpPr>
        <p:grpSpPr>
          <a:xfrm>
            <a:off x="4988965" y="3045862"/>
            <a:ext cx="3481526" cy="3106591"/>
            <a:chOff x="2436721" y="2307635"/>
            <a:chExt cx="3481526" cy="3106591"/>
          </a:xfrm>
        </p:grpSpPr>
        <p:pic>
          <p:nvPicPr>
            <p:cNvPr id="8" name="Picture 7" descr="2a8535736cac17e271a02e5a38f3558a.jpg"/>
            <p:cNvPicPr>
              <a:picLocks noChangeAspect="1"/>
            </p:cNvPicPr>
            <p:nvPr/>
          </p:nvPicPr>
          <p:blipFill>
            <a:blip r:embed="rId2"/>
            <a:stretch>
              <a:fillRect/>
            </a:stretch>
          </p:blipFill>
          <p:spPr>
            <a:xfrm>
              <a:off x="2436721" y="2307635"/>
              <a:ext cx="3481526" cy="3106591"/>
            </a:xfrm>
            <a:prstGeom prst="rect">
              <a:avLst/>
            </a:prstGeom>
            <a:effectLst>
              <a:outerShdw blurRad="50800" dist="139700" dir="6540000">
                <a:srgbClr val="000000">
                  <a:alpha val="43000"/>
                </a:srgbClr>
              </a:outerShdw>
            </a:effectLst>
          </p:spPr>
        </p:pic>
        <p:sp>
          <p:nvSpPr>
            <p:cNvPr id="20" name="TextBox 19"/>
            <p:cNvSpPr txBox="1"/>
            <p:nvPr/>
          </p:nvSpPr>
          <p:spPr>
            <a:xfrm>
              <a:off x="2674283" y="2933747"/>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M</a:t>
              </a:r>
              <a:r>
                <a:rPr lang="en-US" sz="3000" b="1" spc="-150" dirty="0" smtClean="0">
                  <a:solidFill>
                    <a:srgbClr val="FFFFFF"/>
                  </a:solidFill>
                  <a:effectLst>
                    <a:outerShdw blurRad="50800" dist="38100" dir="2700000">
                      <a:srgbClr val="000000">
                        <a:alpha val="43000"/>
                      </a:srgbClr>
                    </a:outerShdw>
                  </a:effectLst>
                  <a:latin typeface="Cambria"/>
                  <a:cs typeface="Cambria"/>
                </a:rPr>
                <a:t>odern</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C</a:t>
              </a:r>
              <a:r>
                <a:rPr lang="en-US" sz="3000" b="1" spc="-150" dirty="0" smtClean="0">
                  <a:solidFill>
                    <a:srgbClr val="FFFFFF"/>
                  </a:solidFill>
                  <a:effectLst>
                    <a:outerShdw blurRad="50800" dist="38100" dir="2700000">
                      <a:srgbClr val="000000">
                        <a:alpha val="43000"/>
                      </a:srgbClr>
                    </a:outerShdw>
                  </a:effectLst>
                  <a:latin typeface="Cambria"/>
                  <a:cs typeface="Cambria"/>
                </a:rPr>
                <a:t>haracteristics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3" name="Picture 22"/>
            <p:cNvPicPr>
              <a:picLocks noChangeAspect="1"/>
            </p:cNvPicPr>
            <p:nvPr/>
          </p:nvPicPr>
          <p:blipFill>
            <a:blip r:embed="rId3">
              <a:lum bright="100000" contrast="-70000"/>
            </a:blip>
            <a:stretch>
              <a:fillRect/>
            </a:stretch>
          </p:blipFill>
          <p:spPr>
            <a:xfrm>
              <a:off x="2820615" y="4364908"/>
              <a:ext cx="561939" cy="561939"/>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7703790" cy="892552"/>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Increasing Division.</a:t>
            </a:r>
          </a:p>
          <a:p>
            <a:pPr lvl="1">
              <a:buFont typeface="Arial"/>
              <a:buChar char="•"/>
            </a:pPr>
            <a:r>
              <a:rPr lang="en-US" sz="2400" dirty="0" smtClean="0">
                <a:solidFill>
                  <a:srgbClr val="FFFFFF"/>
                </a:solidFill>
                <a:effectLst>
                  <a:outerShdw blurRad="50800" dist="38100" dir="2700000">
                    <a:srgbClr val="000000">
                      <a:alpha val="43000"/>
                    </a:srgbClr>
                  </a:outerShdw>
                </a:effectLst>
                <a:latin typeface="Cambria"/>
                <a:cs typeface="Cambria"/>
              </a:rPr>
              <a:t>  </a:t>
            </a:r>
            <a:r>
              <a:rPr lang="en-US" sz="2400" i="1" dirty="0" smtClean="0">
                <a:solidFill>
                  <a:srgbClr val="FFFFFF"/>
                </a:solidFill>
                <a:effectLst>
                  <a:outerShdw blurRad="50800" dist="38100" dir="2700000">
                    <a:srgbClr val="000000">
                      <a:alpha val="43000"/>
                    </a:srgbClr>
                  </a:outerShdw>
                </a:effectLst>
                <a:latin typeface="Cambria"/>
                <a:cs typeface="Cambria"/>
              </a:rPr>
              <a:t>The Rise of Non-Denominational Denominations.</a:t>
            </a:r>
          </a:p>
        </p:txBody>
      </p:sp>
      <p:sp>
        <p:nvSpPr>
          <p:cNvPr id="25" name="TextBox 24"/>
          <p:cNvSpPr txBox="1"/>
          <p:nvPr/>
        </p:nvSpPr>
        <p:spPr>
          <a:xfrm>
            <a:off x="1528881" y="3388963"/>
            <a:ext cx="2860485" cy="2246769"/>
          </a:xfrm>
          <a:prstGeom prst="rect">
            <a:avLst/>
          </a:prstGeom>
          <a:noFill/>
        </p:spPr>
        <p:txBody>
          <a:bodyPr wrap="square" rtlCol="0">
            <a:spAutoFit/>
          </a:bodyPr>
          <a:lstStyle/>
          <a:p>
            <a:pPr>
              <a:spcAft>
                <a:spcPts val="1200"/>
              </a:spcAft>
            </a:pPr>
            <a:r>
              <a:rPr lang="en-US" sz="2600" b="1" dirty="0" smtClean="0">
                <a:solidFill>
                  <a:srgbClr val="FFFFFF"/>
                </a:solidFill>
                <a:effectLst>
                  <a:outerShdw blurRad="50800" dist="38100" dir="2700000">
                    <a:srgbClr val="000000">
                      <a:alpha val="43000"/>
                    </a:srgbClr>
                  </a:outerShdw>
                </a:effectLst>
                <a:latin typeface="Cambria"/>
                <a:cs typeface="Cambria"/>
              </a:rPr>
              <a:t>Jesus built His church (Matt. 16:18). </a:t>
            </a:r>
          </a:p>
          <a:p>
            <a:r>
              <a:rPr lang="en-US" sz="2600" b="1" dirty="0" smtClean="0">
                <a:solidFill>
                  <a:srgbClr val="FFFFFF"/>
                </a:solidFill>
                <a:effectLst>
                  <a:outerShdw blurRad="50800" dist="38100" dir="2700000">
                    <a:srgbClr val="000000">
                      <a:alpha val="43000"/>
                    </a:srgbClr>
                  </a:outerShdw>
                </a:effectLst>
                <a:latin typeface="Cambria"/>
                <a:cs typeface="Cambria"/>
              </a:rPr>
              <a:t>“There is one body” (Eph. 4:4).</a:t>
            </a:r>
            <a:endParaRPr lang="en-US" sz="2600" b="1" dirty="0">
              <a:solidFill>
                <a:srgbClr val="FFFFFF"/>
              </a:solidFill>
              <a:effectLst>
                <a:outerShdw blurRad="50800" dist="38100" dir="2700000">
                  <a:srgbClr val="000000">
                    <a:alpha val="43000"/>
                  </a:srgbClr>
                </a:outerShdw>
              </a:effectLst>
              <a:latin typeface="Cambria"/>
              <a:cs typeface="Cambria"/>
            </a:endParaRPr>
          </a:p>
        </p:txBody>
      </p:sp>
      <p:pic>
        <p:nvPicPr>
          <p:cNvPr id="17" name="Picture 16"/>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8"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 calcmode="lin" valueType="num">
                                      <p:cBhvr>
                                        <p:cTn id="7" dur="1000" fill="hold"/>
                                        <p:tgtEl>
                                          <p:spTgt spid="24">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2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fade">
                                      <p:cBhvr>
                                        <p:cTn id="14" dur="1000"/>
                                        <p:tgtEl>
                                          <p:spTgt spid="25">
                                            <p:txEl>
                                              <p:pRg st="0" end="0"/>
                                            </p:txEl>
                                          </p:spTgt>
                                        </p:tgtEl>
                                      </p:cBhvr>
                                    </p:animEffect>
                                    <p:anim calcmode="lin" valueType="num">
                                      <p:cBhvr>
                                        <p:cTn id="15"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xEl>
                                              <p:pRg st="1" end="1"/>
                                            </p:txEl>
                                          </p:spTgt>
                                        </p:tgtEl>
                                        <p:attrNameLst>
                                          <p:attrName>style.visibility</p:attrName>
                                        </p:attrNameLst>
                                      </p:cBhvr>
                                      <p:to>
                                        <p:strVal val="visible"/>
                                      </p:to>
                                    </p:set>
                                    <p:animEffect transition="in" filter="fade">
                                      <p:cBhvr>
                                        <p:cTn id="21" dur="1000"/>
                                        <p:tgtEl>
                                          <p:spTgt spid="25">
                                            <p:txEl>
                                              <p:pRg st="1" end="1"/>
                                            </p:txEl>
                                          </p:spTgt>
                                        </p:tgtEl>
                                      </p:cBhvr>
                                    </p:animEffect>
                                    <p:anim calcmode="lin" valueType="num">
                                      <p:cBhvr>
                                        <p:cTn id="22"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2"/>
      <p:bldP spid="25" grpId="0" build="p" bldLvl="2"/>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3"/>
          <p:cNvGrpSpPr/>
          <p:nvPr/>
        </p:nvGrpSpPr>
        <p:grpSpPr>
          <a:xfrm>
            <a:off x="4988965" y="3045862"/>
            <a:ext cx="3481526" cy="3106591"/>
            <a:chOff x="2436721" y="2307635"/>
            <a:chExt cx="3481526" cy="3106591"/>
          </a:xfrm>
        </p:grpSpPr>
        <p:pic>
          <p:nvPicPr>
            <p:cNvPr id="8" name="Picture 7" descr="2a8535736cac17e271a02e5a38f3558a.jpg"/>
            <p:cNvPicPr>
              <a:picLocks noChangeAspect="1"/>
            </p:cNvPicPr>
            <p:nvPr/>
          </p:nvPicPr>
          <p:blipFill>
            <a:blip r:embed="rId2"/>
            <a:stretch>
              <a:fillRect/>
            </a:stretch>
          </p:blipFill>
          <p:spPr>
            <a:xfrm>
              <a:off x="2436721" y="2307635"/>
              <a:ext cx="3481526" cy="3106591"/>
            </a:xfrm>
            <a:prstGeom prst="rect">
              <a:avLst/>
            </a:prstGeom>
            <a:effectLst>
              <a:outerShdw blurRad="50800" dist="139700" dir="6540000">
                <a:srgbClr val="000000">
                  <a:alpha val="43000"/>
                </a:srgbClr>
              </a:outerShdw>
            </a:effectLst>
          </p:spPr>
        </p:pic>
        <p:sp>
          <p:nvSpPr>
            <p:cNvPr id="20" name="TextBox 19"/>
            <p:cNvSpPr txBox="1"/>
            <p:nvPr/>
          </p:nvSpPr>
          <p:spPr>
            <a:xfrm>
              <a:off x="2674283" y="2933747"/>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M</a:t>
              </a:r>
              <a:r>
                <a:rPr lang="en-US" sz="3000" b="1" spc="-150" dirty="0" smtClean="0">
                  <a:solidFill>
                    <a:srgbClr val="FFFFFF"/>
                  </a:solidFill>
                  <a:effectLst>
                    <a:outerShdw blurRad="50800" dist="38100" dir="2700000">
                      <a:srgbClr val="000000">
                        <a:alpha val="43000"/>
                      </a:srgbClr>
                    </a:outerShdw>
                  </a:effectLst>
                  <a:latin typeface="Cambria"/>
                  <a:cs typeface="Cambria"/>
                </a:rPr>
                <a:t>odern</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C</a:t>
              </a:r>
              <a:r>
                <a:rPr lang="en-US" sz="3000" b="1" spc="-150" dirty="0" smtClean="0">
                  <a:solidFill>
                    <a:srgbClr val="FFFFFF"/>
                  </a:solidFill>
                  <a:effectLst>
                    <a:outerShdw blurRad="50800" dist="38100" dir="2700000">
                      <a:srgbClr val="000000">
                        <a:alpha val="43000"/>
                      </a:srgbClr>
                    </a:outerShdw>
                  </a:effectLst>
                  <a:latin typeface="Cambria"/>
                  <a:cs typeface="Cambria"/>
                </a:rPr>
                <a:t>haracteristics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3" name="Picture 22"/>
            <p:cNvPicPr>
              <a:picLocks noChangeAspect="1"/>
            </p:cNvPicPr>
            <p:nvPr/>
          </p:nvPicPr>
          <p:blipFill>
            <a:blip r:embed="rId3">
              <a:lum bright="100000" contrast="-70000"/>
            </a:blip>
            <a:stretch>
              <a:fillRect/>
            </a:stretch>
          </p:blipFill>
          <p:spPr>
            <a:xfrm>
              <a:off x="2820615" y="4364908"/>
              <a:ext cx="561939" cy="561939"/>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7703790" cy="892552"/>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Made to Order Religion.</a:t>
            </a:r>
          </a:p>
          <a:p>
            <a:pPr lvl="1">
              <a:buFont typeface="Arial"/>
              <a:buChar char="•"/>
            </a:pPr>
            <a:r>
              <a:rPr lang="en-US" sz="2400" dirty="0" smtClean="0">
                <a:solidFill>
                  <a:srgbClr val="FFFFFF"/>
                </a:solidFill>
                <a:effectLst>
                  <a:outerShdw blurRad="50800" dist="38100" dir="2700000">
                    <a:srgbClr val="000000">
                      <a:alpha val="43000"/>
                    </a:srgbClr>
                  </a:outerShdw>
                </a:effectLst>
                <a:latin typeface="Cambria"/>
                <a:cs typeface="Cambria"/>
              </a:rPr>
              <a:t>  </a:t>
            </a:r>
            <a:r>
              <a:rPr lang="en-US" sz="2400" i="1" dirty="0" smtClean="0">
                <a:solidFill>
                  <a:srgbClr val="FFFFFF"/>
                </a:solidFill>
                <a:effectLst>
                  <a:outerShdw blurRad="50800" dist="38100" dir="2700000">
                    <a:srgbClr val="000000">
                      <a:alpha val="43000"/>
                    </a:srgbClr>
                  </a:outerShdw>
                </a:effectLst>
                <a:latin typeface="Cambria"/>
                <a:cs typeface="Cambria"/>
              </a:rPr>
              <a:t>Moral Ambiguity.</a:t>
            </a:r>
          </a:p>
        </p:txBody>
      </p:sp>
      <p:sp>
        <p:nvSpPr>
          <p:cNvPr id="25" name="TextBox 24"/>
          <p:cNvSpPr txBox="1"/>
          <p:nvPr/>
        </p:nvSpPr>
        <p:spPr>
          <a:xfrm>
            <a:off x="789101" y="3205536"/>
            <a:ext cx="3760552" cy="2369880"/>
          </a:xfrm>
          <a:prstGeom prst="rect">
            <a:avLst/>
          </a:prstGeom>
          <a:noFill/>
        </p:spPr>
        <p:txBody>
          <a:bodyPr wrap="square" rtlCol="0">
            <a:spAutoFit/>
          </a:bodyPr>
          <a:lstStyle/>
          <a:p>
            <a:pPr marL="234950" indent="-234950">
              <a:spcAft>
                <a:spcPts val="1200"/>
              </a:spcAft>
              <a:buFont typeface="Arial"/>
              <a:buChar char="•"/>
            </a:pPr>
            <a:r>
              <a:rPr lang="en-US" sz="2300" b="1" dirty="0" smtClean="0">
                <a:solidFill>
                  <a:srgbClr val="FFFFFF"/>
                </a:solidFill>
                <a:effectLst>
                  <a:outerShdw blurRad="50800" dist="38100" dir="2700000">
                    <a:srgbClr val="000000">
                      <a:alpha val="43000"/>
                    </a:srgbClr>
                  </a:outerShdw>
                </a:effectLst>
                <a:latin typeface="Cambria"/>
                <a:cs typeface="Cambria"/>
              </a:rPr>
              <a:t>The NT condemns homosexuality (Rom. 1:26-27; 1 Cor. 6:9-11).</a:t>
            </a:r>
          </a:p>
          <a:p>
            <a:pPr marL="234950" indent="-234950">
              <a:spcAft>
                <a:spcPts val="1200"/>
              </a:spcAft>
              <a:buFont typeface="Arial"/>
              <a:buChar char="•"/>
            </a:pPr>
            <a:r>
              <a:rPr lang="en-US" sz="2300" b="1" dirty="0" smtClean="0">
                <a:solidFill>
                  <a:srgbClr val="FFFFFF"/>
                </a:solidFill>
                <a:effectLst>
                  <a:outerShdw blurRad="50800" dist="38100" dir="2700000">
                    <a:srgbClr val="000000">
                      <a:alpha val="43000"/>
                    </a:srgbClr>
                  </a:outerShdw>
                </a:effectLst>
                <a:latin typeface="Cambria"/>
                <a:cs typeface="Cambria"/>
              </a:rPr>
              <a:t>“God is not the author of confusion” (1 Cor. 14:33).</a:t>
            </a:r>
          </a:p>
        </p:txBody>
      </p:sp>
      <p:pic>
        <p:nvPicPr>
          <p:cNvPr id="17" name="Picture 16"/>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8"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xEl>
                                              <p:pRg st="1" end="1"/>
                                            </p:txEl>
                                          </p:spTgt>
                                        </p:tgtEl>
                                        <p:attrNameLst>
                                          <p:attrName>style.visibility</p:attrName>
                                        </p:attrNameLst>
                                      </p:cBhvr>
                                      <p:to>
                                        <p:strVal val="visible"/>
                                      </p:to>
                                    </p:set>
                                    <p:animEffect transition="in" filter="fade">
                                      <p:cBhvr>
                                        <p:cTn id="14" dur="1000"/>
                                        <p:tgtEl>
                                          <p:spTgt spid="25">
                                            <p:txEl>
                                              <p:pRg st="1" end="1"/>
                                            </p:txEl>
                                          </p:spTgt>
                                        </p:tgtEl>
                                      </p:cBhvr>
                                    </p:animEffect>
                                    <p:anim calcmode="lin" valueType="num">
                                      <p:cBhvr>
                                        <p:cTn id="15"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bldLvl="2"/>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3"/>
          <p:cNvGrpSpPr/>
          <p:nvPr/>
        </p:nvGrpSpPr>
        <p:grpSpPr>
          <a:xfrm>
            <a:off x="4988965" y="3045862"/>
            <a:ext cx="3481526" cy="3106591"/>
            <a:chOff x="2436721" y="2307635"/>
            <a:chExt cx="3481526" cy="3106591"/>
          </a:xfrm>
        </p:grpSpPr>
        <p:pic>
          <p:nvPicPr>
            <p:cNvPr id="8" name="Picture 7" descr="2a8535736cac17e271a02e5a38f3558a.jpg"/>
            <p:cNvPicPr>
              <a:picLocks noChangeAspect="1"/>
            </p:cNvPicPr>
            <p:nvPr/>
          </p:nvPicPr>
          <p:blipFill>
            <a:blip r:embed="rId2"/>
            <a:stretch>
              <a:fillRect/>
            </a:stretch>
          </p:blipFill>
          <p:spPr>
            <a:xfrm>
              <a:off x="2436721" y="2307635"/>
              <a:ext cx="3481526" cy="3106591"/>
            </a:xfrm>
            <a:prstGeom prst="rect">
              <a:avLst/>
            </a:prstGeom>
            <a:effectLst>
              <a:outerShdw blurRad="50800" dist="139700" dir="6540000">
                <a:srgbClr val="000000">
                  <a:alpha val="43000"/>
                </a:srgbClr>
              </a:outerShdw>
            </a:effectLst>
          </p:spPr>
        </p:pic>
        <p:sp>
          <p:nvSpPr>
            <p:cNvPr id="20" name="TextBox 19"/>
            <p:cNvSpPr txBox="1"/>
            <p:nvPr/>
          </p:nvSpPr>
          <p:spPr>
            <a:xfrm>
              <a:off x="2674283" y="2933747"/>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M</a:t>
              </a:r>
              <a:r>
                <a:rPr lang="en-US" sz="3000" b="1" spc="-150" dirty="0" smtClean="0">
                  <a:solidFill>
                    <a:srgbClr val="FFFFFF"/>
                  </a:solidFill>
                  <a:effectLst>
                    <a:outerShdw blurRad="50800" dist="38100" dir="2700000">
                      <a:srgbClr val="000000">
                        <a:alpha val="43000"/>
                      </a:srgbClr>
                    </a:outerShdw>
                  </a:effectLst>
                  <a:latin typeface="Cambria"/>
                  <a:cs typeface="Cambria"/>
                </a:rPr>
                <a:t>odern</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C</a:t>
              </a:r>
              <a:r>
                <a:rPr lang="en-US" sz="3000" b="1" spc="-150" dirty="0" smtClean="0">
                  <a:solidFill>
                    <a:srgbClr val="FFFFFF"/>
                  </a:solidFill>
                  <a:effectLst>
                    <a:outerShdw blurRad="50800" dist="38100" dir="2700000">
                      <a:srgbClr val="000000">
                        <a:alpha val="43000"/>
                      </a:srgbClr>
                    </a:outerShdw>
                  </a:effectLst>
                  <a:latin typeface="Cambria"/>
                  <a:cs typeface="Cambria"/>
                </a:rPr>
                <a:t>haracteristics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3" name="Picture 22"/>
            <p:cNvPicPr>
              <a:picLocks noChangeAspect="1"/>
            </p:cNvPicPr>
            <p:nvPr/>
          </p:nvPicPr>
          <p:blipFill>
            <a:blip r:embed="rId3">
              <a:lum bright="100000" contrast="-70000"/>
            </a:blip>
            <a:stretch>
              <a:fillRect/>
            </a:stretch>
          </p:blipFill>
          <p:spPr>
            <a:xfrm>
              <a:off x="2820615" y="4364908"/>
              <a:ext cx="561939" cy="561939"/>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7703790" cy="892552"/>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Made to Order Religion.</a:t>
            </a:r>
          </a:p>
          <a:p>
            <a:pPr lvl="1">
              <a:buFont typeface="Arial"/>
              <a:buChar char="•"/>
            </a:pPr>
            <a:r>
              <a:rPr lang="en-US" sz="2400" dirty="0" smtClean="0">
                <a:solidFill>
                  <a:srgbClr val="FFFFFF"/>
                </a:solidFill>
                <a:effectLst>
                  <a:outerShdw blurRad="50800" dist="38100" dir="2700000">
                    <a:srgbClr val="000000">
                      <a:alpha val="43000"/>
                    </a:srgbClr>
                  </a:outerShdw>
                </a:effectLst>
                <a:latin typeface="Cambria"/>
                <a:cs typeface="Cambria"/>
              </a:rPr>
              <a:t>  </a:t>
            </a:r>
            <a:r>
              <a:rPr lang="en-US" sz="2400" i="1" dirty="0" smtClean="0">
                <a:solidFill>
                  <a:srgbClr val="FFFFFF"/>
                </a:solidFill>
                <a:effectLst>
                  <a:outerShdw blurRad="50800" dist="38100" dir="2700000">
                    <a:srgbClr val="000000">
                      <a:alpha val="43000"/>
                    </a:srgbClr>
                  </a:outerShdw>
                </a:effectLst>
                <a:latin typeface="Cambria"/>
                <a:cs typeface="Cambria"/>
              </a:rPr>
              <a:t>Moral Ambiguity.</a:t>
            </a:r>
          </a:p>
        </p:txBody>
      </p:sp>
      <p:sp>
        <p:nvSpPr>
          <p:cNvPr id="25" name="TextBox 24"/>
          <p:cNvSpPr txBox="1"/>
          <p:nvPr/>
        </p:nvSpPr>
        <p:spPr>
          <a:xfrm>
            <a:off x="789101" y="3205536"/>
            <a:ext cx="3760552" cy="2723823"/>
          </a:xfrm>
          <a:prstGeom prst="rect">
            <a:avLst/>
          </a:prstGeom>
          <a:noFill/>
        </p:spPr>
        <p:txBody>
          <a:bodyPr wrap="square" rtlCol="0">
            <a:spAutoFit/>
          </a:bodyPr>
          <a:lstStyle/>
          <a:p>
            <a:pPr marL="234950" indent="-234950">
              <a:spcAft>
                <a:spcPts val="1200"/>
              </a:spcAft>
              <a:buFont typeface="Arial"/>
              <a:buChar char="•"/>
            </a:pPr>
            <a:r>
              <a:rPr lang="en-US" sz="2300" b="1" dirty="0" smtClean="0">
                <a:solidFill>
                  <a:srgbClr val="FFFFFF"/>
                </a:solidFill>
                <a:effectLst>
                  <a:outerShdw blurRad="50800" dist="38100" dir="2700000">
                    <a:srgbClr val="000000">
                      <a:alpha val="43000"/>
                    </a:srgbClr>
                  </a:outerShdw>
                </a:effectLst>
                <a:latin typeface="Cambria"/>
                <a:cs typeface="Cambria"/>
              </a:rPr>
              <a:t>Corinthians were rebuked for bringing meals into the church assembly (1 Cor. 11:22).</a:t>
            </a:r>
          </a:p>
          <a:p>
            <a:pPr marL="234950" indent="-234950">
              <a:spcAft>
                <a:spcPts val="1200"/>
              </a:spcAft>
              <a:buFont typeface="Arial"/>
              <a:buChar char="•"/>
            </a:pPr>
            <a:r>
              <a:rPr lang="en-US" sz="2300" b="1" dirty="0" smtClean="0">
                <a:solidFill>
                  <a:srgbClr val="FFFFFF"/>
                </a:solidFill>
                <a:effectLst>
                  <a:outerShdw blurRad="50800" dist="38100" dir="2700000">
                    <a:srgbClr val="000000">
                      <a:alpha val="43000"/>
                    </a:srgbClr>
                  </a:outerShdw>
                </a:effectLst>
                <a:latin typeface="Cambria"/>
                <a:cs typeface="Cambria"/>
              </a:rPr>
              <a:t>“Drinking parties” are left behind in coming to Christ (1 Pet. 4:3).</a:t>
            </a:r>
          </a:p>
        </p:txBody>
      </p:sp>
      <p:pic>
        <p:nvPicPr>
          <p:cNvPr id="17" name="Picture 16"/>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8"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xEl>
                                              <p:pRg st="1" end="1"/>
                                            </p:txEl>
                                          </p:spTgt>
                                        </p:tgtEl>
                                        <p:attrNameLst>
                                          <p:attrName>style.visibility</p:attrName>
                                        </p:attrNameLst>
                                      </p:cBhvr>
                                      <p:to>
                                        <p:strVal val="visible"/>
                                      </p:to>
                                    </p:set>
                                    <p:animEffect transition="in" filter="fade">
                                      <p:cBhvr>
                                        <p:cTn id="14" dur="1000"/>
                                        <p:tgtEl>
                                          <p:spTgt spid="25">
                                            <p:txEl>
                                              <p:pRg st="1" end="1"/>
                                            </p:txEl>
                                          </p:spTgt>
                                        </p:tgtEl>
                                      </p:cBhvr>
                                    </p:animEffect>
                                    <p:anim calcmode="lin" valueType="num">
                                      <p:cBhvr>
                                        <p:cTn id="15"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bldLvl="2"/>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TextBox 29"/>
          <p:cNvSpPr txBox="1"/>
          <p:nvPr/>
        </p:nvSpPr>
        <p:spPr>
          <a:xfrm>
            <a:off x="4512664" y="2256205"/>
            <a:ext cx="4229082" cy="3785652"/>
          </a:xfrm>
          <a:prstGeom prst="rect">
            <a:avLst/>
          </a:prstGeom>
          <a:noFill/>
        </p:spPr>
        <p:txBody>
          <a:bodyPr wrap="square" rtlCol="0">
            <a:spAutoFit/>
          </a:bodyPr>
          <a:lstStyle/>
          <a:p>
            <a:r>
              <a:rPr lang="en-US" sz="2400" b="1" dirty="0" smtClean="0">
                <a:solidFill>
                  <a:srgbClr val="FFFFFF"/>
                </a:solidFill>
                <a:effectLst>
                  <a:outerShdw blurRad="50800" dist="38100" dir="2700000">
                    <a:srgbClr val="000000">
                      <a:alpha val="43000"/>
                    </a:srgbClr>
                  </a:outerShdw>
                </a:effectLst>
                <a:latin typeface="Cambria"/>
                <a:cs typeface="Cambria"/>
              </a:rPr>
              <a:t>“Do all things without complaining and disputing, that you may become blameless and harmless, children of God without fault in the midst of a crooked and perverse generation, among whom you shine as lights in the world, holding fast the word of life…”</a:t>
            </a:r>
            <a:endParaRPr lang="en-US" sz="2400" b="1" dirty="0">
              <a:solidFill>
                <a:srgbClr val="FFFFFF"/>
              </a:solidFill>
              <a:effectLst>
                <a:outerShdw blurRad="50800" dist="38100" dir="2700000">
                  <a:srgbClr val="000000">
                    <a:alpha val="43000"/>
                  </a:srgbClr>
                </a:outerShdw>
              </a:effectLst>
              <a:latin typeface="Cambria"/>
              <a:cs typeface="Cambria"/>
            </a:endParaRPr>
          </a:p>
        </p:txBody>
      </p:sp>
      <p:grpSp>
        <p:nvGrpSpPr>
          <p:cNvPr id="4" name="Group 17"/>
          <p:cNvGrpSpPr/>
          <p:nvPr/>
        </p:nvGrpSpPr>
        <p:grpSpPr>
          <a:xfrm>
            <a:off x="796298" y="2848552"/>
            <a:ext cx="3073401" cy="3075768"/>
            <a:chOff x="1644703" y="3383173"/>
            <a:chExt cx="3073401" cy="3075768"/>
          </a:xfrm>
        </p:grpSpPr>
        <p:pic>
          <p:nvPicPr>
            <p:cNvPr id="5" name="Picture 4" descr="cool-vintage-textured-backgrounds-6929-7209-hd-wallpapers.jpg"/>
            <p:cNvPicPr>
              <a:picLocks noChangeAspect="1"/>
            </p:cNvPicPr>
            <p:nvPr/>
          </p:nvPicPr>
          <p:blipFill>
            <a:blip r:embed="rId2"/>
            <a:stretch>
              <a:fillRect/>
            </a:stretch>
          </p:blipFill>
          <p:spPr>
            <a:xfrm rot="10800000">
              <a:off x="1644703" y="3383173"/>
              <a:ext cx="3073401" cy="3075768"/>
            </a:xfrm>
            <a:prstGeom prst="rect">
              <a:avLst/>
            </a:prstGeom>
            <a:effectLst>
              <a:outerShdw blurRad="50800" dist="127000" dir="18720000">
                <a:srgbClr val="000000">
                  <a:alpha val="43000"/>
                </a:srgbClr>
              </a:outerShdw>
            </a:effectLst>
          </p:spPr>
        </p:pic>
        <p:sp>
          <p:nvSpPr>
            <p:cNvPr id="14" name="TextBox 13"/>
            <p:cNvSpPr txBox="1"/>
            <p:nvPr/>
          </p:nvSpPr>
          <p:spPr>
            <a:xfrm>
              <a:off x="1644703" y="3735684"/>
              <a:ext cx="2965284" cy="1477328"/>
            </a:xfrm>
            <a:prstGeom prst="rect">
              <a:avLst/>
            </a:prstGeom>
            <a:noFill/>
          </p:spPr>
          <p:txBody>
            <a:bodyPr wrap="square" rtlCol="0">
              <a:spAutoFit/>
            </a:bodyPr>
            <a:lstStyle/>
            <a:p>
              <a:pPr algn="ctr"/>
              <a:r>
                <a:rPr lang="en-US" sz="6000" b="1" dirty="0" smtClean="0">
                  <a:solidFill>
                    <a:srgbClr val="FFFFFF"/>
                  </a:solidFill>
                  <a:effectLst>
                    <a:outerShdw blurRad="50800" dist="38100" dir="2700000">
                      <a:srgbClr val="000000">
                        <a:alpha val="43000"/>
                      </a:srgbClr>
                    </a:outerShdw>
                  </a:effectLst>
                  <a:latin typeface="Cambria"/>
                  <a:cs typeface="Cambria"/>
                </a:rPr>
                <a:t>P</a:t>
              </a:r>
              <a:r>
                <a:rPr lang="en-US" sz="3000" b="1" dirty="0" smtClean="0">
                  <a:solidFill>
                    <a:srgbClr val="FFFFFF"/>
                  </a:solidFill>
                  <a:effectLst>
                    <a:outerShdw blurRad="50800" dist="38100" dir="2700000">
                      <a:srgbClr val="000000">
                        <a:alpha val="43000"/>
                      </a:srgbClr>
                    </a:outerShdw>
                  </a:effectLst>
                  <a:latin typeface="Cambria"/>
                  <a:cs typeface="Cambria"/>
                </a:rPr>
                <a:t>hilippians 2:14-16a</a:t>
              </a:r>
              <a:endParaRPr lang="en-US" sz="3000" b="1" dirty="0">
                <a:solidFill>
                  <a:srgbClr val="FFFFFF"/>
                </a:solidFill>
                <a:effectLst>
                  <a:outerShdw blurRad="50800" dist="38100" dir="2700000">
                    <a:srgbClr val="000000">
                      <a:alpha val="43000"/>
                    </a:srgbClr>
                  </a:outerShdw>
                </a:effectLst>
                <a:latin typeface="Cambria"/>
                <a:cs typeface="Cambria"/>
              </a:endParaRPr>
            </a:p>
          </p:txBody>
        </p:sp>
        <p:pic>
          <p:nvPicPr>
            <p:cNvPr id="15" name="Picture 14"/>
            <p:cNvPicPr>
              <a:picLocks noChangeAspect="1"/>
            </p:cNvPicPr>
            <p:nvPr/>
          </p:nvPicPr>
          <p:blipFill>
            <a:blip r:embed="rId3">
              <a:lum bright="70000" contrast="-70000"/>
            </a:blip>
            <a:stretch>
              <a:fillRect/>
            </a:stretch>
          </p:blipFill>
          <p:spPr>
            <a:xfrm>
              <a:off x="2106033" y="5298823"/>
              <a:ext cx="810140" cy="810140"/>
            </a:xfrm>
            <a:prstGeom prst="rect">
              <a:avLst/>
            </a:prstGeom>
            <a:effectLst>
              <a:outerShdw blurRad="50800" dist="38100" dir="2700000">
                <a:srgbClr val="000000">
                  <a:alpha val="43000"/>
                </a:srgbClr>
              </a:outerShdw>
            </a:effectLst>
          </p:spPr>
        </p:pic>
      </p:grpSp>
      <p:pic>
        <p:nvPicPr>
          <p:cNvPr id="13" name="Picture 12"/>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6"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extBox 17"/>
          <p:cNvSpPr txBox="1"/>
          <p:nvPr/>
        </p:nvSpPr>
        <p:spPr>
          <a:xfrm>
            <a:off x="457201" y="1947980"/>
            <a:ext cx="7100894" cy="523220"/>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Resist the Blurring of Sound Principles.</a:t>
            </a:r>
          </a:p>
        </p:txBody>
      </p:sp>
      <p:sp>
        <p:nvSpPr>
          <p:cNvPr id="19" name="TextBox 18"/>
          <p:cNvSpPr txBox="1"/>
          <p:nvPr/>
        </p:nvSpPr>
        <p:spPr>
          <a:xfrm>
            <a:off x="4364706" y="3494409"/>
            <a:ext cx="4067206" cy="2400657"/>
          </a:xfrm>
          <a:prstGeom prst="rect">
            <a:avLst/>
          </a:prstGeom>
          <a:noFill/>
        </p:spPr>
        <p:txBody>
          <a:bodyPr wrap="square" rtlCol="0">
            <a:spAutoFit/>
          </a:bodyPr>
          <a:lstStyle/>
          <a:p>
            <a:r>
              <a:rPr lang="en-US" sz="2500" b="1" dirty="0" smtClean="0">
                <a:solidFill>
                  <a:srgbClr val="FFFFFF"/>
                </a:solidFill>
                <a:effectLst>
                  <a:outerShdw blurRad="50800" dist="38100" dir="2700000">
                    <a:srgbClr val="000000">
                      <a:alpha val="43000"/>
                    </a:srgbClr>
                  </a:outerShdw>
                </a:effectLst>
                <a:latin typeface="Cambria"/>
                <a:cs typeface="Cambria"/>
              </a:rPr>
              <a:t>“Wise and understanding heart…there has not been anyone like you before you, nor shall any like you arise after you” (1 Kings 3:12).</a:t>
            </a:r>
            <a:endParaRPr lang="en-US" sz="2500" b="1" dirty="0">
              <a:solidFill>
                <a:srgbClr val="FFFFFF"/>
              </a:solidFill>
              <a:effectLst>
                <a:outerShdw blurRad="50800" dist="38100" dir="2700000">
                  <a:srgbClr val="000000">
                    <a:alpha val="43000"/>
                  </a:srgbClr>
                </a:outerShdw>
              </a:effectLst>
              <a:latin typeface="Cambria"/>
              <a:cs typeface="Cambria"/>
            </a:endParaRPr>
          </a:p>
        </p:txBody>
      </p:sp>
      <p:grpSp>
        <p:nvGrpSpPr>
          <p:cNvPr id="24" name="Group 27"/>
          <p:cNvGrpSpPr/>
          <p:nvPr/>
        </p:nvGrpSpPr>
        <p:grpSpPr>
          <a:xfrm>
            <a:off x="935235" y="3335684"/>
            <a:ext cx="2934464" cy="2819400"/>
            <a:chOff x="457200" y="1973473"/>
            <a:chExt cx="2934464" cy="2819400"/>
          </a:xfrm>
        </p:grpSpPr>
        <p:pic>
          <p:nvPicPr>
            <p:cNvPr id="25" name="Picture 24" descr="metalic-gradients-textures-collection2.jpg"/>
            <p:cNvPicPr>
              <a:picLocks noChangeAspect="1"/>
            </p:cNvPicPr>
            <p:nvPr/>
          </p:nvPicPr>
          <p:blipFill>
            <a:blip r:embed="rId2">
              <a:lum bright="-20000" contrast="-36000"/>
            </a:blip>
            <a:stretch>
              <a:fillRect/>
            </a:stretch>
          </p:blipFill>
          <p:spPr>
            <a:xfrm rot="10800000">
              <a:off x="457200" y="1973473"/>
              <a:ext cx="2925354" cy="2819400"/>
            </a:xfrm>
            <a:prstGeom prst="rect">
              <a:avLst/>
            </a:prstGeom>
            <a:effectLst>
              <a:outerShdw blurRad="50800" dist="127000" dir="19260000">
                <a:srgbClr val="000000">
                  <a:alpha val="43000"/>
                </a:srgbClr>
              </a:outerShdw>
            </a:effectLst>
          </p:spPr>
        </p:pic>
        <p:sp>
          <p:nvSpPr>
            <p:cNvPr id="26" name="TextBox 25"/>
            <p:cNvSpPr txBox="1"/>
            <p:nvPr/>
          </p:nvSpPr>
          <p:spPr>
            <a:xfrm>
              <a:off x="715122" y="2362200"/>
              <a:ext cx="2676542"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O</a:t>
              </a:r>
              <a:r>
                <a:rPr lang="en-US" sz="3000" b="1" spc="-150" dirty="0" smtClean="0">
                  <a:solidFill>
                    <a:srgbClr val="FFFFFF"/>
                  </a:solidFill>
                  <a:effectLst>
                    <a:outerShdw blurRad="50800" dist="38100" dir="2700000">
                      <a:srgbClr val="000000">
                        <a:alpha val="43000"/>
                      </a:srgbClr>
                    </a:outerShdw>
                  </a:effectLst>
                  <a:latin typeface="Cambria"/>
                  <a:cs typeface="Cambria"/>
                </a:rPr>
                <a:t>ur</a:t>
              </a:r>
            </a:p>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 R</a:t>
              </a:r>
              <a:r>
                <a:rPr lang="en-US" sz="3000" b="1" spc="-150" dirty="0" smtClean="0">
                  <a:solidFill>
                    <a:srgbClr val="FFFFFF"/>
                  </a:solidFill>
                  <a:effectLst>
                    <a:outerShdw blurRad="50800" dist="38100" dir="2700000">
                      <a:srgbClr val="000000">
                        <a:alpha val="43000"/>
                      </a:srgbClr>
                    </a:outerShdw>
                  </a:effectLst>
                  <a:latin typeface="Cambria"/>
                  <a:cs typeface="Cambria"/>
                </a:rPr>
                <a:t>esponse</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7" name="Picture 26"/>
            <p:cNvPicPr>
              <a:picLocks noChangeAspect="1"/>
            </p:cNvPicPr>
            <p:nvPr/>
          </p:nvPicPr>
          <p:blipFill>
            <a:blip r:embed="rId3">
              <a:lum bright="100000" contrast="-70000"/>
            </a:blip>
            <a:stretch>
              <a:fillRect/>
            </a:stretch>
          </p:blipFill>
          <p:spPr>
            <a:xfrm>
              <a:off x="742402" y="3735684"/>
              <a:ext cx="797171" cy="797171"/>
            </a:xfrm>
            <a:prstGeom prst="rect">
              <a:avLst/>
            </a:prstGeom>
            <a:effectLst>
              <a:outerShdw blurRad="50800" dist="38100" dir="2700000">
                <a:srgbClr val="000000">
                  <a:alpha val="43000"/>
                </a:srgbClr>
              </a:outerShdw>
            </a:effectLst>
          </p:spPr>
        </p:pic>
      </p:grpSp>
      <p:pic>
        <p:nvPicPr>
          <p:cNvPr id="16" name="Picture 15"/>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7"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Scale>
                                      <p:cBhvr>
                                        <p:cTn id="7"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4"/>
                                        </p:tgtEl>
                                        <p:attrNameLst>
                                          <p:attrName>ppt_x</p:attrName>
                                          <p:attrName>ppt_y</p:attrName>
                                        </p:attrNameLst>
                                      </p:cBhvr>
                                    </p:animMotion>
                                    <p:animEffect transition="in" filter="fade">
                                      <p:cBhvr>
                                        <p:cTn id="9" dur="10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strVal val="#ppt_w*0.70"/>
                                          </p:val>
                                        </p:tav>
                                        <p:tav tm="100000">
                                          <p:val>
                                            <p:strVal val="#ppt_w"/>
                                          </p:val>
                                        </p:tav>
                                      </p:tavLst>
                                    </p:anim>
                                    <p:anim calcmode="lin" valueType="num">
                                      <p:cBhvr>
                                        <p:cTn id="15" dur="1000" fill="hold"/>
                                        <p:tgtEl>
                                          <p:spTgt spid="18"/>
                                        </p:tgtEl>
                                        <p:attrNameLst>
                                          <p:attrName>ppt_h</p:attrName>
                                        </p:attrNameLst>
                                      </p:cBhvr>
                                      <p:tavLst>
                                        <p:tav tm="0">
                                          <p:val>
                                            <p:strVal val="#ppt_h"/>
                                          </p:val>
                                        </p:tav>
                                        <p:tav tm="100000">
                                          <p:val>
                                            <p:strVal val="#ppt_h"/>
                                          </p:val>
                                        </p:tav>
                                      </p:tavLst>
                                    </p:anim>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extBox 17"/>
          <p:cNvSpPr txBox="1"/>
          <p:nvPr/>
        </p:nvSpPr>
        <p:spPr>
          <a:xfrm>
            <a:off x="457201" y="1947980"/>
            <a:ext cx="7100894" cy="523220"/>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Resist the Blurring of Sound Principles.</a:t>
            </a:r>
          </a:p>
        </p:txBody>
      </p:sp>
      <p:sp>
        <p:nvSpPr>
          <p:cNvPr id="19" name="TextBox 18"/>
          <p:cNvSpPr txBox="1"/>
          <p:nvPr/>
        </p:nvSpPr>
        <p:spPr>
          <a:xfrm>
            <a:off x="4598970" y="3724411"/>
            <a:ext cx="3612598" cy="2092881"/>
          </a:xfrm>
          <a:prstGeom prst="rect">
            <a:avLst/>
          </a:prstGeom>
          <a:noFill/>
        </p:spPr>
        <p:txBody>
          <a:bodyPr wrap="square" rtlCol="0">
            <a:spAutoFit/>
          </a:bodyPr>
          <a:lstStyle/>
          <a:p>
            <a:r>
              <a:rPr lang="en-US" sz="2600" b="1" dirty="0" smtClean="0">
                <a:solidFill>
                  <a:srgbClr val="FFFFFF"/>
                </a:solidFill>
                <a:effectLst>
                  <a:outerShdw blurRad="50800" dist="38100" dir="2700000">
                    <a:srgbClr val="000000">
                      <a:alpha val="43000"/>
                    </a:srgbClr>
                  </a:outerShdw>
                </a:effectLst>
                <a:latin typeface="Cambria"/>
                <a:cs typeface="Cambria"/>
              </a:rPr>
              <a:t>“His wives turned his heart after other gods; and his heart was not loyal to the LORD his God” (1 Kings 11:4). </a:t>
            </a:r>
            <a:endParaRPr lang="en-US" sz="2600" b="1" dirty="0">
              <a:solidFill>
                <a:srgbClr val="FFFFFF"/>
              </a:solidFill>
              <a:effectLst>
                <a:outerShdw blurRad="50800" dist="38100" dir="2700000">
                  <a:srgbClr val="000000">
                    <a:alpha val="43000"/>
                  </a:srgbClr>
                </a:outerShdw>
              </a:effectLst>
              <a:latin typeface="Cambria"/>
              <a:cs typeface="Cambria"/>
            </a:endParaRPr>
          </a:p>
        </p:txBody>
      </p:sp>
      <p:grpSp>
        <p:nvGrpSpPr>
          <p:cNvPr id="9" name="Group 27"/>
          <p:cNvGrpSpPr/>
          <p:nvPr/>
        </p:nvGrpSpPr>
        <p:grpSpPr>
          <a:xfrm>
            <a:off x="935235" y="3335684"/>
            <a:ext cx="2934464" cy="2819400"/>
            <a:chOff x="457200" y="1973473"/>
            <a:chExt cx="2934464" cy="2819400"/>
          </a:xfrm>
        </p:grpSpPr>
        <p:pic>
          <p:nvPicPr>
            <p:cNvPr id="10" name="Picture 9" descr="metalic-gradients-textures-collection2.jpg"/>
            <p:cNvPicPr>
              <a:picLocks noChangeAspect="1"/>
            </p:cNvPicPr>
            <p:nvPr/>
          </p:nvPicPr>
          <p:blipFill>
            <a:blip r:embed="rId2">
              <a:lum bright="-20000" contrast="-36000"/>
            </a:blip>
            <a:stretch>
              <a:fillRect/>
            </a:stretch>
          </p:blipFill>
          <p:spPr>
            <a:xfrm rot="10800000">
              <a:off x="457200" y="1973473"/>
              <a:ext cx="2925354" cy="2819400"/>
            </a:xfrm>
            <a:prstGeom prst="rect">
              <a:avLst/>
            </a:prstGeom>
            <a:effectLst>
              <a:outerShdw blurRad="50800" dist="127000" dir="19260000">
                <a:srgbClr val="000000">
                  <a:alpha val="43000"/>
                </a:srgbClr>
              </a:outerShdw>
            </a:effectLst>
          </p:spPr>
        </p:pic>
        <p:sp>
          <p:nvSpPr>
            <p:cNvPr id="11" name="TextBox 10"/>
            <p:cNvSpPr txBox="1"/>
            <p:nvPr/>
          </p:nvSpPr>
          <p:spPr>
            <a:xfrm>
              <a:off x="715122" y="2362200"/>
              <a:ext cx="2676542"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O</a:t>
              </a:r>
              <a:r>
                <a:rPr lang="en-US" sz="3000" b="1" spc="-150" dirty="0" smtClean="0">
                  <a:solidFill>
                    <a:srgbClr val="FFFFFF"/>
                  </a:solidFill>
                  <a:effectLst>
                    <a:outerShdw blurRad="50800" dist="38100" dir="2700000">
                      <a:srgbClr val="000000">
                        <a:alpha val="43000"/>
                      </a:srgbClr>
                    </a:outerShdw>
                  </a:effectLst>
                  <a:latin typeface="Cambria"/>
                  <a:cs typeface="Cambria"/>
                </a:rPr>
                <a:t>ur</a:t>
              </a:r>
            </a:p>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 R</a:t>
              </a:r>
              <a:r>
                <a:rPr lang="en-US" sz="3000" b="1" spc="-150" dirty="0" smtClean="0">
                  <a:solidFill>
                    <a:srgbClr val="FFFFFF"/>
                  </a:solidFill>
                  <a:effectLst>
                    <a:outerShdw blurRad="50800" dist="38100" dir="2700000">
                      <a:srgbClr val="000000">
                        <a:alpha val="43000"/>
                      </a:srgbClr>
                    </a:outerShdw>
                  </a:effectLst>
                  <a:latin typeface="Cambria"/>
                  <a:cs typeface="Cambria"/>
                </a:rPr>
                <a:t>esponse</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12" name="Picture 11"/>
            <p:cNvPicPr>
              <a:picLocks noChangeAspect="1"/>
            </p:cNvPicPr>
            <p:nvPr/>
          </p:nvPicPr>
          <p:blipFill>
            <a:blip r:embed="rId3">
              <a:lum bright="100000" contrast="-70000"/>
            </a:blip>
            <a:stretch>
              <a:fillRect/>
            </a:stretch>
          </p:blipFill>
          <p:spPr>
            <a:xfrm>
              <a:off x="742402" y="3735684"/>
              <a:ext cx="797171" cy="797171"/>
            </a:xfrm>
            <a:prstGeom prst="rect">
              <a:avLst/>
            </a:prstGeom>
            <a:effectLst>
              <a:outerShdw blurRad="50800" dist="38100" dir="2700000">
                <a:srgbClr val="000000">
                  <a:alpha val="43000"/>
                </a:srgbClr>
              </a:outerShdw>
            </a:effectLst>
          </p:spPr>
        </p:pic>
      </p:grpSp>
      <p:pic>
        <p:nvPicPr>
          <p:cNvPr id="14" name="Picture 13"/>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5"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extBox 17"/>
          <p:cNvSpPr txBox="1"/>
          <p:nvPr/>
        </p:nvSpPr>
        <p:spPr>
          <a:xfrm>
            <a:off x="457201" y="1947980"/>
            <a:ext cx="7100894" cy="523220"/>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Resist the Blurring of Sound Principles.</a:t>
            </a:r>
          </a:p>
        </p:txBody>
      </p:sp>
      <p:sp>
        <p:nvSpPr>
          <p:cNvPr id="19" name="TextBox 18"/>
          <p:cNvSpPr txBox="1"/>
          <p:nvPr/>
        </p:nvSpPr>
        <p:spPr>
          <a:xfrm>
            <a:off x="4598970" y="3335684"/>
            <a:ext cx="3612598" cy="2492990"/>
          </a:xfrm>
          <a:prstGeom prst="rect">
            <a:avLst/>
          </a:prstGeom>
          <a:noFill/>
        </p:spPr>
        <p:txBody>
          <a:bodyPr wrap="square" rtlCol="0">
            <a:spAutoFit/>
          </a:bodyPr>
          <a:lstStyle/>
          <a:p>
            <a:r>
              <a:rPr lang="en-US" sz="2600" b="1" dirty="0" smtClean="0">
                <a:solidFill>
                  <a:srgbClr val="FFFFFF"/>
                </a:solidFill>
                <a:effectLst>
                  <a:outerShdw blurRad="50800" dist="38100" dir="2700000">
                    <a:srgbClr val="000000">
                      <a:alpha val="43000"/>
                    </a:srgbClr>
                  </a:outerShdw>
                </a:effectLst>
                <a:latin typeface="Cambria"/>
                <a:cs typeface="Cambria"/>
              </a:rPr>
              <a:t>“Hold fast the pattern of sound words which you have heard from me, in faith and love which are in Christ Jesus” (2 Tim. 1:13).</a:t>
            </a:r>
            <a:endParaRPr lang="en-US" sz="2600" b="1" dirty="0">
              <a:solidFill>
                <a:srgbClr val="FFFFFF"/>
              </a:solidFill>
              <a:effectLst>
                <a:outerShdw blurRad="50800" dist="38100" dir="2700000">
                  <a:srgbClr val="000000">
                    <a:alpha val="43000"/>
                  </a:srgbClr>
                </a:outerShdw>
              </a:effectLst>
              <a:latin typeface="Cambria"/>
              <a:cs typeface="Cambria"/>
            </a:endParaRPr>
          </a:p>
        </p:txBody>
      </p:sp>
      <p:grpSp>
        <p:nvGrpSpPr>
          <p:cNvPr id="9" name="Group 27"/>
          <p:cNvGrpSpPr/>
          <p:nvPr/>
        </p:nvGrpSpPr>
        <p:grpSpPr>
          <a:xfrm>
            <a:off x="935235" y="3335684"/>
            <a:ext cx="2934464" cy="2819400"/>
            <a:chOff x="457200" y="1973473"/>
            <a:chExt cx="2934464" cy="2819400"/>
          </a:xfrm>
        </p:grpSpPr>
        <p:pic>
          <p:nvPicPr>
            <p:cNvPr id="10" name="Picture 9" descr="metalic-gradients-textures-collection2.jpg"/>
            <p:cNvPicPr>
              <a:picLocks noChangeAspect="1"/>
            </p:cNvPicPr>
            <p:nvPr/>
          </p:nvPicPr>
          <p:blipFill>
            <a:blip r:embed="rId2">
              <a:lum bright="-20000" contrast="-36000"/>
            </a:blip>
            <a:stretch>
              <a:fillRect/>
            </a:stretch>
          </p:blipFill>
          <p:spPr>
            <a:xfrm rot="10800000">
              <a:off x="457200" y="1973473"/>
              <a:ext cx="2925354" cy="2819400"/>
            </a:xfrm>
            <a:prstGeom prst="rect">
              <a:avLst/>
            </a:prstGeom>
            <a:effectLst>
              <a:outerShdw blurRad="50800" dist="127000" dir="19260000">
                <a:srgbClr val="000000">
                  <a:alpha val="43000"/>
                </a:srgbClr>
              </a:outerShdw>
            </a:effectLst>
          </p:spPr>
        </p:pic>
        <p:sp>
          <p:nvSpPr>
            <p:cNvPr id="11" name="TextBox 10"/>
            <p:cNvSpPr txBox="1"/>
            <p:nvPr/>
          </p:nvSpPr>
          <p:spPr>
            <a:xfrm>
              <a:off x="715122" y="2362200"/>
              <a:ext cx="2676542"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O</a:t>
              </a:r>
              <a:r>
                <a:rPr lang="en-US" sz="3000" b="1" spc="-150" dirty="0" smtClean="0">
                  <a:solidFill>
                    <a:srgbClr val="FFFFFF"/>
                  </a:solidFill>
                  <a:effectLst>
                    <a:outerShdw blurRad="50800" dist="38100" dir="2700000">
                      <a:srgbClr val="000000">
                        <a:alpha val="43000"/>
                      </a:srgbClr>
                    </a:outerShdw>
                  </a:effectLst>
                  <a:latin typeface="Cambria"/>
                  <a:cs typeface="Cambria"/>
                </a:rPr>
                <a:t>ur</a:t>
              </a:r>
            </a:p>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 R</a:t>
              </a:r>
              <a:r>
                <a:rPr lang="en-US" sz="3000" b="1" spc="-150" dirty="0" smtClean="0">
                  <a:solidFill>
                    <a:srgbClr val="FFFFFF"/>
                  </a:solidFill>
                  <a:effectLst>
                    <a:outerShdw blurRad="50800" dist="38100" dir="2700000">
                      <a:srgbClr val="000000">
                        <a:alpha val="43000"/>
                      </a:srgbClr>
                    </a:outerShdw>
                  </a:effectLst>
                  <a:latin typeface="Cambria"/>
                  <a:cs typeface="Cambria"/>
                </a:rPr>
                <a:t>esponse</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12" name="Picture 11"/>
            <p:cNvPicPr>
              <a:picLocks noChangeAspect="1"/>
            </p:cNvPicPr>
            <p:nvPr/>
          </p:nvPicPr>
          <p:blipFill>
            <a:blip r:embed="rId3">
              <a:lum bright="100000" contrast="-70000"/>
            </a:blip>
            <a:stretch>
              <a:fillRect/>
            </a:stretch>
          </p:blipFill>
          <p:spPr>
            <a:xfrm>
              <a:off x="742402" y="3735684"/>
              <a:ext cx="797171" cy="797171"/>
            </a:xfrm>
            <a:prstGeom prst="rect">
              <a:avLst/>
            </a:prstGeom>
            <a:effectLst>
              <a:outerShdw blurRad="50800" dist="38100" dir="2700000">
                <a:srgbClr val="000000">
                  <a:alpha val="43000"/>
                </a:srgbClr>
              </a:outerShdw>
            </a:effectLst>
          </p:spPr>
        </p:pic>
      </p:grpSp>
      <p:pic>
        <p:nvPicPr>
          <p:cNvPr id="14" name="Picture 13"/>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5"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extBox 17"/>
          <p:cNvSpPr txBox="1"/>
          <p:nvPr/>
        </p:nvSpPr>
        <p:spPr>
          <a:xfrm>
            <a:off x="457201" y="1947980"/>
            <a:ext cx="7100894" cy="523220"/>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Look for Opportunities to Influence.</a:t>
            </a:r>
          </a:p>
        </p:txBody>
      </p:sp>
      <p:sp>
        <p:nvSpPr>
          <p:cNvPr id="19" name="TextBox 18"/>
          <p:cNvSpPr txBox="1"/>
          <p:nvPr/>
        </p:nvSpPr>
        <p:spPr>
          <a:xfrm>
            <a:off x="4598970" y="3550749"/>
            <a:ext cx="3612598" cy="2246769"/>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“That God would open to us a door for the word, to speak the mystery of Christ” (Col. 4:3). </a:t>
            </a:r>
            <a:endParaRPr lang="en-US" sz="2800" b="1" dirty="0">
              <a:solidFill>
                <a:srgbClr val="FFFFFF"/>
              </a:solidFill>
              <a:effectLst>
                <a:outerShdw blurRad="50800" dist="38100" dir="2700000">
                  <a:srgbClr val="000000">
                    <a:alpha val="43000"/>
                  </a:srgbClr>
                </a:outerShdw>
              </a:effectLst>
              <a:latin typeface="Cambria"/>
              <a:cs typeface="Cambria"/>
            </a:endParaRPr>
          </a:p>
        </p:txBody>
      </p:sp>
      <p:grpSp>
        <p:nvGrpSpPr>
          <p:cNvPr id="9" name="Group 27"/>
          <p:cNvGrpSpPr/>
          <p:nvPr/>
        </p:nvGrpSpPr>
        <p:grpSpPr>
          <a:xfrm>
            <a:off x="935235" y="3335684"/>
            <a:ext cx="2934464" cy="2819400"/>
            <a:chOff x="457200" y="1973473"/>
            <a:chExt cx="2934464" cy="2819400"/>
          </a:xfrm>
        </p:grpSpPr>
        <p:pic>
          <p:nvPicPr>
            <p:cNvPr id="10" name="Picture 9" descr="metalic-gradients-textures-collection2.jpg"/>
            <p:cNvPicPr>
              <a:picLocks noChangeAspect="1"/>
            </p:cNvPicPr>
            <p:nvPr/>
          </p:nvPicPr>
          <p:blipFill>
            <a:blip r:embed="rId2">
              <a:lum bright="-20000" contrast="-36000"/>
            </a:blip>
            <a:stretch>
              <a:fillRect/>
            </a:stretch>
          </p:blipFill>
          <p:spPr>
            <a:xfrm rot="10800000">
              <a:off x="457200" y="1973473"/>
              <a:ext cx="2925354" cy="2819400"/>
            </a:xfrm>
            <a:prstGeom prst="rect">
              <a:avLst/>
            </a:prstGeom>
            <a:effectLst>
              <a:outerShdw blurRad="50800" dist="127000" dir="19260000">
                <a:srgbClr val="000000">
                  <a:alpha val="43000"/>
                </a:srgbClr>
              </a:outerShdw>
            </a:effectLst>
          </p:spPr>
        </p:pic>
        <p:sp>
          <p:nvSpPr>
            <p:cNvPr id="11" name="TextBox 10"/>
            <p:cNvSpPr txBox="1"/>
            <p:nvPr/>
          </p:nvSpPr>
          <p:spPr>
            <a:xfrm>
              <a:off x="715122" y="2362200"/>
              <a:ext cx="2676542"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O</a:t>
              </a:r>
              <a:r>
                <a:rPr lang="en-US" sz="3000" b="1" spc="-150" dirty="0" smtClean="0">
                  <a:solidFill>
                    <a:srgbClr val="FFFFFF"/>
                  </a:solidFill>
                  <a:effectLst>
                    <a:outerShdw blurRad="50800" dist="38100" dir="2700000">
                      <a:srgbClr val="000000">
                        <a:alpha val="43000"/>
                      </a:srgbClr>
                    </a:outerShdw>
                  </a:effectLst>
                  <a:latin typeface="Cambria"/>
                  <a:cs typeface="Cambria"/>
                </a:rPr>
                <a:t>ur</a:t>
              </a:r>
            </a:p>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 R</a:t>
              </a:r>
              <a:r>
                <a:rPr lang="en-US" sz="3000" b="1" spc="-150" dirty="0" smtClean="0">
                  <a:solidFill>
                    <a:srgbClr val="FFFFFF"/>
                  </a:solidFill>
                  <a:effectLst>
                    <a:outerShdw blurRad="50800" dist="38100" dir="2700000">
                      <a:srgbClr val="000000">
                        <a:alpha val="43000"/>
                      </a:srgbClr>
                    </a:outerShdw>
                  </a:effectLst>
                  <a:latin typeface="Cambria"/>
                  <a:cs typeface="Cambria"/>
                </a:rPr>
                <a:t>esponse</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12" name="Picture 11"/>
            <p:cNvPicPr>
              <a:picLocks noChangeAspect="1"/>
            </p:cNvPicPr>
            <p:nvPr/>
          </p:nvPicPr>
          <p:blipFill>
            <a:blip r:embed="rId3">
              <a:lum bright="100000" contrast="-70000"/>
            </a:blip>
            <a:stretch>
              <a:fillRect/>
            </a:stretch>
          </p:blipFill>
          <p:spPr>
            <a:xfrm>
              <a:off x="742402" y="3735684"/>
              <a:ext cx="797171" cy="797171"/>
            </a:xfrm>
            <a:prstGeom prst="rect">
              <a:avLst/>
            </a:prstGeom>
            <a:effectLst>
              <a:outerShdw blurRad="50800" dist="38100" dir="2700000">
                <a:srgbClr val="000000">
                  <a:alpha val="43000"/>
                </a:srgbClr>
              </a:outerShdw>
            </a:effectLst>
          </p:spPr>
        </p:pic>
      </p:grpSp>
      <p:pic>
        <p:nvPicPr>
          <p:cNvPr id="14" name="Picture 13"/>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5"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extBox 17"/>
          <p:cNvSpPr txBox="1"/>
          <p:nvPr/>
        </p:nvSpPr>
        <p:spPr>
          <a:xfrm>
            <a:off x="457201" y="1947980"/>
            <a:ext cx="7100894" cy="523220"/>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Look for Opportunities to Influence.</a:t>
            </a:r>
          </a:p>
        </p:txBody>
      </p:sp>
      <p:sp>
        <p:nvSpPr>
          <p:cNvPr id="19" name="TextBox 18"/>
          <p:cNvSpPr txBox="1"/>
          <p:nvPr/>
        </p:nvSpPr>
        <p:spPr>
          <a:xfrm>
            <a:off x="4598970" y="3724411"/>
            <a:ext cx="3908510" cy="1815882"/>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“Walk in wisdom toward those who are outside, redeeming the time” (Col. 4:5). </a:t>
            </a:r>
            <a:endParaRPr lang="en-US" sz="2800" b="1" dirty="0">
              <a:solidFill>
                <a:srgbClr val="FFFFFF"/>
              </a:solidFill>
              <a:effectLst>
                <a:outerShdw blurRad="50800" dist="38100" dir="2700000">
                  <a:srgbClr val="000000">
                    <a:alpha val="43000"/>
                  </a:srgbClr>
                </a:outerShdw>
              </a:effectLst>
              <a:latin typeface="Cambria"/>
              <a:cs typeface="Cambria"/>
            </a:endParaRPr>
          </a:p>
        </p:txBody>
      </p:sp>
      <p:grpSp>
        <p:nvGrpSpPr>
          <p:cNvPr id="9" name="Group 27"/>
          <p:cNvGrpSpPr/>
          <p:nvPr/>
        </p:nvGrpSpPr>
        <p:grpSpPr>
          <a:xfrm>
            <a:off x="935235" y="3335684"/>
            <a:ext cx="2934464" cy="2819400"/>
            <a:chOff x="457200" y="1973473"/>
            <a:chExt cx="2934464" cy="2819400"/>
          </a:xfrm>
        </p:grpSpPr>
        <p:pic>
          <p:nvPicPr>
            <p:cNvPr id="10" name="Picture 9" descr="metalic-gradients-textures-collection2.jpg"/>
            <p:cNvPicPr>
              <a:picLocks noChangeAspect="1"/>
            </p:cNvPicPr>
            <p:nvPr/>
          </p:nvPicPr>
          <p:blipFill>
            <a:blip r:embed="rId2">
              <a:lum bright="-20000" contrast="-36000"/>
            </a:blip>
            <a:stretch>
              <a:fillRect/>
            </a:stretch>
          </p:blipFill>
          <p:spPr>
            <a:xfrm rot="10800000">
              <a:off x="457200" y="1973473"/>
              <a:ext cx="2925354" cy="2819400"/>
            </a:xfrm>
            <a:prstGeom prst="rect">
              <a:avLst/>
            </a:prstGeom>
            <a:effectLst>
              <a:outerShdw blurRad="50800" dist="127000" dir="19260000">
                <a:srgbClr val="000000">
                  <a:alpha val="43000"/>
                </a:srgbClr>
              </a:outerShdw>
            </a:effectLst>
          </p:spPr>
        </p:pic>
        <p:sp>
          <p:nvSpPr>
            <p:cNvPr id="11" name="TextBox 10"/>
            <p:cNvSpPr txBox="1"/>
            <p:nvPr/>
          </p:nvSpPr>
          <p:spPr>
            <a:xfrm>
              <a:off x="715122" y="2362200"/>
              <a:ext cx="2676542"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O</a:t>
              </a:r>
              <a:r>
                <a:rPr lang="en-US" sz="3000" b="1" spc="-150" dirty="0" smtClean="0">
                  <a:solidFill>
                    <a:srgbClr val="FFFFFF"/>
                  </a:solidFill>
                  <a:effectLst>
                    <a:outerShdw blurRad="50800" dist="38100" dir="2700000">
                      <a:srgbClr val="000000">
                        <a:alpha val="43000"/>
                      </a:srgbClr>
                    </a:outerShdw>
                  </a:effectLst>
                  <a:latin typeface="Cambria"/>
                  <a:cs typeface="Cambria"/>
                </a:rPr>
                <a:t>ur</a:t>
              </a:r>
            </a:p>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 R</a:t>
              </a:r>
              <a:r>
                <a:rPr lang="en-US" sz="3000" b="1" spc="-150" dirty="0" smtClean="0">
                  <a:solidFill>
                    <a:srgbClr val="FFFFFF"/>
                  </a:solidFill>
                  <a:effectLst>
                    <a:outerShdw blurRad="50800" dist="38100" dir="2700000">
                      <a:srgbClr val="000000">
                        <a:alpha val="43000"/>
                      </a:srgbClr>
                    </a:outerShdw>
                  </a:effectLst>
                  <a:latin typeface="Cambria"/>
                  <a:cs typeface="Cambria"/>
                </a:rPr>
                <a:t>esponse</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12" name="Picture 11"/>
            <p:cNvPicPr>
              <a:picLocks noChangeAspect="1"/>
            </p:cNvPicPr>
            <p:nvPr/>
          </p:nvPicPr>
          <p:blipFill>
            <a:blip r:embed="rId3">
              <a:lum bright="100000" contrast="-70000"/>
            </a:blip>
            <a:stretch>
              <a:fillRect/>
            </a:stretch>
          </p:blipFill>
          <p:spPr>
            <a:xfrm>
              <a:off x="742402" y="3735684"/>
              <a:ext cx="797171" cy="797171"/>
            </a:xfrm>
            <a:prstGeom prst="rect">
              <a:avLst/>
            </a:prstGeom>
            <a:effectLst>
              <a:outerShdw blurRad="50800" dist="38100" dir="2700000">
                <a:srgbClr val="000000">
                  <a:alpha val="43000"/>
                </a:srgbClr>
              </a:outerShdw>
            </a:effectLst>
          </p:spPr>
        </p:pic>
      </p:grpSp>
      <p:pic>
        <p:nvPicPr>
          <p:cNvPr id="14" name="Picture 13"/>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5"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extBox 17"/>
          <p:cNvSpPr txBox="1"/>
          <p:nvPr/>
        </p:nvSpPr>
        <p:spPr>
          <a:xfrm>
            <a:off x="457201" y="1947980"/>
            <a:ext cx="7100894" cy="523220"/>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Look for Opportunities to Influence.</a:t>
            </a:r>
          </a:p>
        </p:txBody>
      </p:sp>
      <p:sp>
        <p:nvSpPr>
          <p:cNvPr id="19" name="TextBox 18"/>
          <p:cNvSpPr txBox="1"/>
          <p:nvPr/>
        </p:nvSpPr>
        <p:spPr>
          <a:xfrm>
            <a:off x="4598970" y="3045260"/>
            <a:ext cx="3612598" cy="3170099"/>
          </a:xfrm>
          <a:prstGeom prst="rect">
            <a:avLst/>
          </a:prstGeom>
          <a:noFill/>
        </p:spPr>
        <p:txBody>
          <a:bodyPr wrap="square" rtlCol="0">
            <a:spAutoFit/>
          </a:bodyPr>
          <a:lstStyle/>
          <a:p>
            <a:r>
              <a:rPr lang="en-US" sz="2500" b="1" dirty="0" smtClean="0">
                <a:solidFill>
                  <a:srgbClr val="FFFFFF"/>
                </a:solidFill>
                <a:effectLst>
                  <a:outerShdw blurRad="50800" dist="38100" dir="2700000">
                    <a:srgbClr val="000000">
                      <a:alpha val="43000"/>
                    </a:srgbClr>
                  </a:outerShdw>
                </a:effectLst>
                <a:latin typeface="Cambria"/>
                <a:cs typeface="Cambria"/>
              </a:rPr>
              <a:t>“The wind blows where it wishes, and you hear the sound of it, but cannot tell where it comes from and where it goes. So is everyone who is born of the Spirit” (John 3:8). </a:t>
            </a:r>
            <a:endParaRPr lang="en-US" sz="2500" b="1" dirty="0">
              <a:solidFill>
                <a:srgbClr val="FFFFFF"/>
              </a:solidFill>
              <a:effectLst>
                <a:outerShdw blurRad="50800" dist="38100" dir="2700000">
                  <a:srgbClr val="000000">
                    <a:alpha val="43000"/>
                  </a:srgbClr>
                </a:outerShdw>
              </a:effectLst>
              <a:latin typeface="Cambria"/>
              <a:cs typeface="Cambria"/>
            </a:endParaRPr>
          </a:p>
        </p:txBody>
      </p:sp>
      <p:grpSp>
        <p:nvGrpSpPr>
          <p:cNvPr id="9" name="Group 27"/>
          <p:cNvGrpSpPr/>
          <p:nvPr/>
        </p:nvGrpSpPr>
        <p:grpSpPr>
          <a:xfrm>
            <a:off x="935235" y="3335684"/>
            <a:ext cx="2934464" cy="2819400"/>
            <a:chOff x="457200" y="1973473"/>
            <a:chExt cx="2934464" cy="2819400"/>
          </a:xfrm>
        </p:grpSpPr>
        <p:pic>
          <p:nvPicPr>
            <p:cNvPr id="10" name="Picture 9" descr="metalic-gradients-textures-collection2.jpg"/>
            <p:cNvPicPr>
              <a:picLocks noChangeAspect="1"/>
            </p:cNvPicPr>
            <p:nvPr/>
          </p:nvPicPr>
          <p:blipFill>
            <a:blip r:embed="rId2">
              <a:lum bright="-20000" contrast="-36000"/>
            </a:blip>
            <a:stretch>
              <a:fillRect/>
            </a:stretch>
          </p:blipFill>
          <p:spPr>
            <a:xfrm rot="10800000">
              <a:off x="457200" y="1973473"/>
              <a:ext cx="2925354" cy="2819400"/>
            </a:xfrm>
            <a:prstGeom prst="rect">
              <a:avLst/>
            </a:prstGeom>
            <a:effectLst>
              <a:outerShdw blurRad="50800" dist="127000" dir="19260000">
                <a:srgbClr val="000000">
                  <a:alpha val="43000"/>
                </a:srgbClr>
              </a:outerShdw>
            </a:effectLst>
          </p:spPr>
        </p:pic>
        <p:sp>
          <p:nvSpPr>
            <p:cNvPr id="11" name="TextBox 10"/>
            <p:cNvSpPr txBox="1"/>
            <p:nvPr/>
          </p:nvSpPr>
          <p:spPr>
            <a:xfrm>
              <a:off x="715122" y="2362200"/>
              <a:ext cx="2676542"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O</a:t>
              </a:r>
              <a:r>
                <a:rPr lang="en-US" sz="3000" b="1" spc="-150" dirty="0" smtClean="0">
                  <a:solidFill>
                    <a:srgbClr val="FFFFFF"/>
                  </a:solidFill>
                  <a:effectLst>
                    <a:outerShdw blurRad="50800" dist="38100" dir="2700000">
                      <a:srgbClr val="000000">
                        <a:alpha val="43000"/>
                      </a:srgbClr>
                    </a:outerShdw>
                  </a:effectLst>
                  <a:latin typeface="Cambria"/>
                  <a:cs typeface="Cambria"/>
                </a:rPr>
                <a:t>ur</a:t>
              </a:r>
            </a:p>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 R</a:t>
              </a:r>
              <a:r>
                <a:rPr lang="en-US" sz="3000" b="1" spc="-150" dirty="0" smtClean="0">
                  <a:solidFill>
                    <a:srgbClr val="FFFFFF"/>
                  </a:solidFill>
                  <a:effectLst>
                    <a:outerShdw blurRad="50800" dist="38100" dir="2700000">
                      <a:srgbClr val="000000">
                        <a:alpha val="43000"/>
                      </a:srgbClr>
                    </a:outerShdw>
                  </a:effectLst>
                  <a:latin typeface="Cambria"/>
                  <a:cs typeface="Cambria"/>
                </a:rPr>
                <a:t>esponse</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12" name="Picture 11"/>
            <p:cNvPicPr>
              <a:picLocks noChangeAspect="1"/>
            </p:cNvPicPr>
            <p:nvPr/>
          </p:nvPicPr>
          <p:blipFill>
            <a:blip r:embed="rId3">
              <a:lum bright="100000" contrast="-70000"/>
            </a:blip>
            <a:stretch>
              <a:fillRect/>
            </a:stretch>
          </p:blipFill>
          <p:spPr>
            <a:xfrm>
              <a:off x="742402" y="3735684"/>
              <a:ext cx="797171" cy="797171"/>
            </a:xfrm>
            <a:prstGeom prst="rect">
              <a:avLst/>
            </a:prstGeom>
            <a:effectLst>
              <a:outerShdw blurRad="50800" dist="38100" dir="2700000">
                <a:srgbClr val="000000">
                  <a:alpha val="43000"/>
                </a:srgbClr>
              </a:outerShdw>
            </a:effectLst>
          </p:spPr>
        </p:pic>
      </p:grpSp>
      <p:pic>
        <p:nvPicPr>
          <p:cNvPr id="16" name="Picture 15"/>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7"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extBox 17"/>
          <p:cNvSpPr txBox="1"/>
          <p:nvPr/>
        </p:nvSpPr>
        <p:spPr>
          <a:xfrm>
            <a:off x="457201" y="1947980"/>
            <a:ext cx="7100894" cy="523220"/>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Look for Opportunities to Influence.</a:t>
            </a:r>
          </a:p>
        </p:txBody>
      </p:sp>
      <p:sp>
        <p:nvSpPr>
          <p:cNvPr id="19" name="TextBox 18"/>
          <p:cNvSpPr txBox="1"/>
          <p:nvPr/>
        </p:nvSpPr>
        <p:spPr>
          <a:xfrm>
            <a:off x="4598970" y="3724411"/>
            <a:ext cx="3612598" cy="2400657"/>
          </a:xfrm>
          <a:prstGeom prst="rect">
            <a:avLst/>
          </a:prstGeom>
          <a:noFill/>
        </p:spPr>
        <p:txBody>
          <a:bodyPr wrap="square" rtlCol="0">
            <a:spAutoFit/>
          </a:bodyPr>
          <a:lstStyle/>
          <a:p>
            <a:r>
              <a:rPr lang="en-US" sz="3000" b="1" dirty="0" smtClean="0">
                <a:solidFill>
                  <a:srgbClr val="FFFFFF"/>
                </a:solidFill>
                <a:effectLst>
                  <a:outerShdw blurRad="50800" dist="38100" dir="2700000">
                    <a:srgbClr val="000000">
                      <a:alpha val="43000"/>
                    </a:srgbClr>
                  </a:outerShdw>
                </a:effectLst>
                <a:latin typeface="Cambria"/>
                <a:cs typeface="Cambria"/>
              </a:rPr>
              <a:t>“The words that I speak to you are spirit, and they are life” (John 6:63). </a:t>
            </a:r>
          </a:p>
          <a:p>
            <a:endParaRPr lang="en-US" sz="3000" b="1" dirty="0">
              <a:solidFill>
                <a:srgbClr val="FFFFFF"/>
              </a:solidFill>
              <a:effectLst>
                <a:outerShdw blurRad="50800" dist="38100" dir="2700000">
                  <a:srgbClr val="000000">
                    <a:alpha val="43000"/>
                  </a:srgbClr>
                </a:outerShdw>
              </a:effectLst>
              <a:latin typeface="Cambria"/>
              <a:cs typeface="Cambria"/>
            </a:endParaRPr>
          </a:p>
        </p:txBody>
      </p:sp>
      <p:grpSp>
        <p:nvGrpSpPr>
          <p:cNvPr id="9" name="Group 27"/>
          <p:cNvGrpSpPr/>
          <p:nvPr/>
        </p:nvGrpSpPr>
        <p:grpSpPr>
          <a:xfrm>
            <a:off x="935235" y="3335684"/>
            <a:ext cx="2934464" cy="2819400"/>
            <a:chOff x="457200" y="1973473"/>
            <a:chExt cx="2934464" cy="2819400"/>
          </a:xfrm>
        </p:grpSpPr>
        <p:pic>
          <p:nvPicPr>
            <p:cNvPr id="10" name="Picture 9" descr="metalic-gradients-textures-collection2.jpg"/>
            <p:cNvPicPr>
              <a:picLocks noChangeAspect="1"/>
            </p:cNvPicPr>
            <p:nvPr/>
          </p:nvPicPr>
          <p:blipFill>
            <a:blip r:embed="rId2">
              <a:lum bright="-20000" contrast="-36000"/>
            </a:blip>
            <a:stretch>
              <a:fillRect/>
            </a:stretch>
          </p:blipFill>
          <p:spPr>
            <a:xfrm rot="10800000">
              <a:off x="457200" y="1973473"/>
              <a:ext cx="2925354" cy="2819400"/>
            </a:xfrm>
            <a:prstGeom prst="rect">
              <a:avLst/>
            </a:prstGeom>
            <a:effectLst>
              <a:outerShdw blurRad="50800" dist="127000" dir="19260000">
                <a:srgbClr val="000000">
                  <a:alpha val="43000"/>
                </a:srgbClr>
              </a:outerShdw>
            </a:effectLst>
          </p:spPr>
        </p:pic>
        <p:sp>
          <p:nvSpPr>
            <p:cNvPr id="11" name="TextBox 10"/>
            <p:cNvSpPr txBox="1"/>
            <p:nvPr/>
          </p:nvSpPr>
          <p:spPr>
            <a:xfrm>
              <a:off x="715122" y="2362200"/>
              <a:ext cx="2676542"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O</a:t>
              </a:r>
              <a:r>
                <a:rPr lang="en-US" sz="3000" b="1" spc="-150" dirty="0" smtClean="0">
                  <a:solidFill>
                    <a:srgbClr val="FFFFFF"/>
                  </a:solidFill>
                  <a:effectLst>
                    <a:outerShdw blurRad="50800" dist="38100" dir="2700000">
                      <a:srgbClr val="000000">
                        <a:alpha val="43000"/>
                      </a:srgbClr>
                    </a:outerShdw>
                  </a:effectLst>
                  <a:latin typeface="Cambria"/>
                  <a:cs typeface="Cambria"/>
                </a:rPr>
                <a:t>ur</a:t>
              </a:r>
            </a:p>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 R</a:t>
              </a:r>
              <a:r>
                <a:rPr lang="en-US" sz="3000" b="1" spc="-150" dirty="0" smtClean="0">
                  <a:solidFill>
                    <a:srgbClr val="FFFFFF"/>
                  </a:solidFill>
                  <a:effectLst>
                    <a:outerShdw blurRad="50800" dist="38100" dir="2700000">
                      <a:srgbClr val="000000">
                        <a:alpha val="43000"/>
                      </a:srgbClr>
                    </a:outerShdw>
                  </a:effectLst>
                  <a:latin typeface="Cambria"/>
                  <a:cs typeface="Cambria"/>
                </a:rPr>
                <a:t>esponse</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12" name="Picture 11"/>
            <p:cNvPicPr>
              <a:picLocks noChangeAspect="1"/>
            </p:cNvPicPr>
            <p:nvPr/>
          </p:nvPicPr>
          <p:blipFill>
            <a:blip r:embed="rId3">
              <a:lum bright="100000" contrast="-70000"/>
            </a:blip>
            <a:stretch>
              <a:fillRect/>
            </a:stretch>
          </p:blipFill>
          <p:spPr>
            <a:xfrm>
              <a:off x="742402" y="3735684"/>
              <a:ext cx="797171" cy="797171"/>
            </a:xfrm>
            <a:prstGeom prst="rect">
              <a:avLst/>
            </a:prstGeom>
            <a:effectLst>
              <a:outerShdw blurRad="50800" dist="38100" dir="2700000">
                <a:srgbClr val="000000">
                  <a:alpha val="43000"/>
                </a:srgbClr>
              </a:outerShdw>
            </a:effectLst>
          </p:spPr>
        </p:pic>
      </p:grpSp>
      <p:pic>
        <p:nvPicPr>
          <p:cNvPr id="16" name="Picture 15"/>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7"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3"/>
          <p:cNvGrpSpPr/>
          <p:nvPr/>
        </p:nvGrpSpPr>
        <p:grpSpPr>
          <a:xfrm>
            <a:off x="4988965" y="3045862"/>
            <a:ext cx="3481526" cy="3106591"/>
            <a:chOff x="2436721" y="2307635"/>
            <a:chExt cx="3481526" cy="3106591"/>
          </a:xfrm>
        </p:grpSpPr>
        <p:pic>
          <p:nvPicPr>
            <p:cNvPr id="8" name="Picture 7" descr="2a8535736cac17e271a02e5a38f3558a.jpg"/>
            <p:cNvPicPr>
              <a:picLocks noChangeAspect="1"/>
            </p:cNvPicPr>
            <p:nvPr/>
          </p:nvPicPr>
          <p:blipFill>
            <a:blip r:embed="rId2"/>
            <a:stretch>
              <a:fillRect/>
            </a:stretch>
          </p:blipFill>
          <p:spPr>
            <a:xfrm>
              <a:off x="2436721" y="2307635"/>
              <a:ext cx="3481526" cy="3106591"/>
            </a:xfrm>
            <a:prstGeom prst="rect">
              <a:avLst/>
            </a:prstGeom>
            <a:effectLst>
              <a:outerShdw blurRad="50800" dist="139700" dir="6540000">
                <a:srgbClr val="000000">
                  <a:alpha val="43000"/>
                </a:srgbClr>
              </a:outerShdw>
            </a:effectLst>
          </p:spPr>
        </p:pic>
        <p:sp>
          <p:nvSpPr>
            <p:cNvPr id="20" name="TextBox 19"/>
            <p:cNvSpPr txBox="1"/>
            <p:nvPr/>
          </p:nvSpPr>
          <p:spPr>
            <a:xfrm>
              <a:off x="2674283" y="2933747"/>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M</a:t>
              </a:r>
              <a:r>
                <a:rPr lang="en-US" sz="3000" b="1" spc="-150" dirty="0" smtClean="0">
                  <a:solidFill>
                    <a:srgbClr val="FFFFFF"/>
                  </a:solidFill>
                  <a:effectLst>
                    <a:outerShdw blurRad="50800" dist="38100" dir="2700000">
                      <a:srgbClr val="000000">
                        <a:alpha val="43000"/>
                      </a:srgbClr>
                    </a:outerShdw>
                  </a:effectLst>
                  <a:latin typeface="Cambria"/>
                  <a:cs typeface="Cambria"/>
                </a:rPr>
                <a:t>odern</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C</a:t>
              </a:r>
              <a:r>
                <a:rPr lang="en-US" sz="3000" b="1" spc="-150" dirty="0" smtClean="0">
                  <a:solidFill>
                    <a:srgbClr val="FFFFFF"/>
                  </a:solidFill>
                  <a:effectLst>
                    <a:outerShdw blurRad="50800" dist="38100" dir="2700000">
                      <a:srgbClr val="000000">
                        <a:alpha val="43000"/>
                      </a:srgbClr>
                    </a:outerShdw>
                  </a:effectLst>
                  <a:latin typeface="Cambria"/>
                  <a:cs typeface="Cambria"/>
                </a:rPr>
                <a:t>haracteristics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3" name="Picture 22"/>
            <p:cNvPicPr>
              <a:picLocks noChangeAspect="1"/>
            </p:cNvPicPr>
            <p:nvPr/>
          </p:nvPicPr>
          <p:blipFill>
            <a:blip r:embed="rId3">
              <a:lum bright="100000" contrast="-70000"/>
            </a:blip>
            <a:stretch>
              <a:fillRect/>
            </a:stretch>
          </p:blipFill>
          <p:spPr>
            <a:xfrm>
              <a:off x="2820615" y="4364908"/>
              <a:ext cx="561939" cy="561939"/>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7703790" cy="892552"/>
          </a:xfrm>
          <a:prstGeom prst="rect">
            <a:avLst/>
          </a:prstGeom>
          <a:noFill/>
        </p:spPr>
        <p:txBody>
          <a:bodyPr wrap="square" rtlCol="0">
            <a:spAutoFit/>
          </a:bodyPr>
          <a:lstStyle/>
          <a:p>
            <a:r>
              <a:rPr lang="en-US" sz="2800" b="1" dirty="0" smtClean="0">
                <a:solidFill>
                  <a:schemeClr val="bg1"/>
                </a:solidFill>
                <a:effectLst>
                  <a:outerShdw blurRad="50800" dist="38100" dir="2700000">
                    <a:srgbClr val="000000">
                      <a:alpha val="43000"/>
                    </a:srgbClr>
                  </a:outerShdw>
                </a:effectLst>
                <a:latin typeface="Cambria"/>
                <a:cs typeface="Cambria"/>
              </a:rPr>
              <a:t>Increasing Division.</a:t>
            </a:r>
          </a:p>
          <a:p>
            <a:pPr lvl="1">
              <a:buFont typeface="Arial"/>
              <a:buChar char="•"/>
            </a:pPr>
            <a:r>
              <a:rPr lang="en-US" sz="2400" dirty="0" smtClean="0">
                <a:solidFill>
                  <a:schemeClr val="bg1"/>
                </a:solidFill>
                <a:effectLst>
                  <a:outerShdw blurRad="50800" dist="38100" dir="2700000">
                    <a:srgbClr val="000000">
                      <a:alpha val="43000"/>
                    </a:srgbClr>
                  </a:outerShdw>
                </a:effectLst>
                <a:latin typeface="Cambria"/>
                <a:cs typeface="Cambria"/>
              </a:rPr>
              <a:t>  </a:t>
            </a:r>
            <a:r>
              <a:rPr lang="en-US" sz="2400" i="1" dirty="0" smtClean="0">
                <a:solidFill>
                  <a:schemeClr val="bg1"/>
                </a:solidFill>
                <a:effectLst>
                  <a:outerShdw blurRad="50800" dist="38100" dir="2700000">
                    <a:srgbClr val="000000">
                      <a:alpha val="43000"/>
                    </a:srgbClr>
                  </a:outerShdw>
                </a:effectLst>
                <a:latin typeface="Cambria"/>
                <a:cs typeface="Cambria"/>
              </a:rPr>
              <a:t>Acceptance of Artificial Unity.</a:t>
            </a:r>
          </a:p>
        </p:txBody>
      </p:sp>
      <p:sp>
        <p:nvSpPr>
          <p:cNvPr id="25" name="TextBox 24"/>
          <p:cNvSpPr txBox="1"/>
          <p:nvPr/>
        </p:nvSpPr>
        <p:spPr>
          <a:xfrm>
            <a:off x="653472" y="3045862"/>
            <a:ext cx="3896180" cy="3293209"/>
          </a:xfrm>
          <a:prstGeom prst="rect">
            <a:avLst/>
          </a:prstGeom>
          <a:noFill/>
        </p:spPr>
        <p:txBody>
          <a:bodyPr wrap="square" rtlCol="0">
            <a:spAutoFit/>
          </a:bodyPr>
          <a:lstStyle/>
          <a:p>
            <a:pPr marL="173038" indent="-173038">
              <a:spcAft>
                <a:spcPts val="1200"/>
              </a:spcAft>
              <a:buFont typeface="Arial"/>
              <a:buChar char="•"/>
            </a:pPr>
            <a:r>
              <a:rPr lang="en-US" sz="2200" b="1" dirty="0" smtClean="0">
                <a:solidFill>
                  <a:srgbClr val="FFFFFF"/>
                </a:solidFill>
                <a:effectLst>
                  <a:outerShdw blurRad="50800" dist="38100" dir="2700000">
                    <a:srgbClr val="000000">
                      <a:alpha val="43000"/>
                    </a:srgbClr>
                  </a:outerShdw>
                </a:effectLst>
                <a:latin typeface="Cambria"/>
                <a:cs typeface="Cambria"/>
              </a:rPr>
              <a:t> Paul taught the same thing, “everywhere in every church” (1 Cor. 4:17). </a:t>
            </a:r>
          </a:p>
          <a:p>
            <a:pPr marL="173038" indent="-173038">
              <a:buFont typeface="Arial"/>
              <a:buChar char="•"/>
            </a:pPr>
            <a:r>
              <a:rPr lang="en-US" sz="2200" b="1" dirty="0" smtClean="0">
                <a:solidFill>
                  <a:srgbClr val="FFFFFF"/>
                </a:solidFill>
                <a:effectLst>
                  <a:outerShdw blurRad="50800" dist="38100" dir="2700000">
                    <a:srgbClr val="000000">
                      <a:alpha val="43000"/>
                    </a:srgbClr>
                  </a:outerShdw>
                </a:effectLst>
                <a:latin typeface="Cambria"/>
                <a:cs typeface="Cambria"/>
              </a:rPr>
              <a:t>If one does not abide in the “doctrine of Christ” Christians are not to “receive him into your house nor greet him” (2 John 9-10). </a:t>
            </a:r>
            <a:endParaRPr lang="en-US" sz="2200" b="1" dirty="0">
              <a:solidFill>
                <a:srgbClr val="FFFFFF"/>
              </a:solidFill>
              <a:effectLst>
                <a:outerShdw blurRad="50800" dist="38100" dir="2700000">
                  <a:srgbClr val="000000">
                    <a:alpha val="43000"/>
                  </a:srgbClr>
                </a:outerShdw>
              </a:effectLst>
              <a:latin typeface="Cambria"/>
              <a:cs typeface="Cambria"/>
            </a:endParaRPr>
          </a:p>
        </p:txBody>
      </p:sp>
      <p:pic>
        <p:nvPicPr>
          <p:cNvPr id="10" name="Picture 9"/>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1"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 calcmode="lin" valueType="num">
                                      <p:cBhvr>
                                        <p:cTn id="7" dur="1000" fill="hold"/>
                                        <p:tgtEl>
                                          <p:spTgt spid="24">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2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fade">
                                      <p:cBhvr>
                                        <p:cTn id="14" dur="1000"/>
                                        <p:tgtEl>
                                          <p:spTgt spid="25">
                                            <p:txEl>
                                              <p:pRg st="0" end="0"/>
                                            </p:txEl>
                                          </p:spTgt>
                                        </p:tgtEl>
                                      </p:cBhvr>
                                    </p:animEffect>
                                    <p:anim calcmode="lin" valueType="num">
                                      <p:cBhvr>
                                        <p:cTn id="15"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xEl>
                                              <p:pRg st="1" end="1"/>
                                            </p:txEl>
                                          </p:spTgt>
                                        </p:tgtEl>
                                        <p:attrNameLst>
                                          <p:attrName>style.visibility</p:attrName>
                                        </p:attrNameLst>
                                      </p:cBhvr>
                                      <p:to>
                                        <p:strVal val="visible"/>
                                      </p:to>
                                    </p:set>
                                    <p:animEffect transition="in" filter="fade">
                                      <p:cBhvr>
                                        <p:cTn id="21" dur="1000"/>
                                        <p:tgtEl>
                                          <p:spTgt spid="25">
                                            <p:txEl>
                                              <p:pRg st="1" end="1"/>
                                            </p:txEl>
                                          </p:spTgt>
                                        </p:tgtEl>
                                      </p:cBhvr>
                                    </p:animEffect>
                                    <p:anim calcmode="lin" valueType="num">
                                      <p:cBhvr>
                                        <p:cTn id="22"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2"/>
      <p:bldP spid="25" grpId="0" build="p" bldLvl="2"/>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extBox 17"/>
          <p:cNvSpPr txBox="1"/>
          <p:nvPr/>
        </p:nvSpPr>
        <p:spPr>
          <a:xfrm>
            <a:off x="457201" y="1947980"/>
            <a:ext cx="7100894" cy="523220"/>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Look for Opportunities to Influence.</a:t>
            </a:r>
          </a:p>
        </p:txBody>
      </p:sp>
      <p:sp>
        <p:nvSpPr>
          <p:cNvPr id="19" name="TextBox 18"/>
          <p:cNvSpPr txBox="1"/>
          <p:nvPr/>
        </p:nvSpPr>
        <p:spPr>
          <a:xfrm>
            <a:off x="4598970" y="2848552"/>
            <a:ext cx="3612598" cy="3554819"/>
          </a:xfrm>
          <a:prstGeom prst="rect">
            <a:avLst/>
          </a:prstGeom>
          <a:noFill/>
        </p:spPr>
        <p:txBody>
          <a:bodyPr wrap="square" rtlCol="0">
            <a:spAutoFit/>
          </a:bodyPr>
          <a:lstStyle/>
          <a:p>
            <a:r>
              <a:rPr lang="en-US" sz="2500" b="1" dirty="0" smtClean="0">
                <a:solidFill>
                  <a:srgbClr val="FFFFFF"/>
                </a:solidFill>
                <a:effectLst>
                  <a:outerShdw blurRad="50800" dist="38100" dir="2700000">
                    <a:srgbClr val="000000">
                      <a:alpha val="43000"/>
                    </a:srgbClr>
                  </a:outerShdw>
                </a:effectLst>
                <a:latin typeface="Cambria"/>
                <a:cs typeface="Cambria"/>
              </a:rPr>
              <a:t>“So shall My word be that goes forth from My mouth; It shall not return to Me void, but it shall accomplish what I please, and it shall prosper in the thing for which I sent it” (Isa. 55:11).</a:t>
            </a:r>
            <a:endParaRPr lang="en-US" sz="2500" b="1" dirty="0">
              <a:solidFill>
                <a:srgbClr val="FFFFFF"/>
              </a:solidFill>
              <a:effectLst>
                <a:outerShdw blurRad="50800" dist="38100" dir="2700000">
                  <a:srgbClr val="000000">
                    <a:alpha val="43000"/>
                  </a:srgbClr>
                </a:outerShdw>
              </a:effectLst>
              <a:latin typeface="Cambria"/>
              <a:cs typeface="Cambria"/>
            </a:endParaRPr>
          </a:p>
        </p:txBody>
      </p:sp>
      <p:grpSp>
        <p:nvGrpSpPr>
          <p:cNvPr id="9" name="Group 27"/>
          <p:cNvGrpSpPr/>
          <p:nvPr/>
        </p:nvGrpSpPr>
        <p:grpSpPr>
          <a:xfrm>
            <a:off x="935235" y="3335684"/>
            <a:ext cx="2934464" cy="2819400"/>
            <a:chOff x="457200" y="1973473"/>
            <a:chExt cx="2934464" cy="2819400"/>
          </a:xfrm>
        </p:grpSpPr>
        <p:pic>
          <p:nvPicPr>
            <p:cNvPr id="10" name="Picture 9" descr="metalic-gradients-textures-collection2.jpg"/>
            <p:cNvPicPr>
              <a:picLocks noChangeAspect="1"/>
            </p:cNvPicPr>
            <p:nvPr/>
          </p:nvPicPr>
          <p:blipFill>
            <a:blip r:embed="rId2">
              <a:lum bright="-20000" contrast="-36000"/>
            </a:blip>
            <a:stretch>
              <a:fillRect/>
            </a:stretch>
          </p:blipFill>
          <p:spPr>
            <a:xfrm rot="10800000">
              <a:off x="457200" y="1973473"/>
              <a:ext cx="2925354" cy="2819400"/>
            </a:xfrm>
            <a:prstGeom prst="rect">
              <a:avLst/>
            </a:prstGeom>
            <a:effectLst>
              <a:outerShdw blurRad="50800" dist="127000" dir="19260000">
                <a:srgbClr val="000000">
                  <a:alpha val="43000"/>
                </a:srgbClr>
              </a:outerShdw>
            </a:effectLst>
          </p:spPr>
        </p:pic>
        <p:sp>
          <p:nvSpPr>
            <p:cNvPr id="11" name="TextBox 10"/>
            <p:cNvSpPr txBox="1"/>
            <p:nvPr/>
          </p:nvSpPr>
          <p:spPr>
            <a:xfrm>
              <a:off x="715122" y="2362200"/>
              <a:ext cx="2676542"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O</a:t>
              </a:r>
              <a:r>
                <a:rPr lang="en-US" sz="3000" b="1" spc="-150" dirty="0" smtClean="0">
                  <a:solidFill>
                    <a:srgbClr val="FFFFFF"/>
                  </a:solidFill>
                  <a:effectLst>
                    <a:outerShdw blurRad="50800" dist="38100" dir="2700000">
                      <a:srgbClr val="000000">
                        <a:alpha val="43000"/>
                      </a:srgbClr>
                    </a:outerShdw>
                  </a:effectLst>
                  <a:latin typeface="Cambria"/>
                  <a:cs typeface="Cambria"/>
                </a:rPr>
                <a:t>ur</a:t>
              </a:r>
            </a:p>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 R</a:t>
              </a:r>
              <a:r>
                <a:rPr lang="en-US" sz="3000" b="1" spc="-150" dirty="0" smtClean="0">
                  <a:solidFill>
                    <a:srgbClr val="FFFFFF"/>
                  </a:solidFill>
                  <a:effectLst>
                    <a:outerShdw blurRad="50800" dist="38100" dir="2700000">
                      <a:srgbClr val="000000">
                        <a:alpha val="43000"/>
                      </a:srgbClr>
                    </a:outerShdw>
                  </a:effectLst>
                  <a:latin typeface="Cambria"/>
                  <a:cs typeface="Cambria"/>
                </a:rPr>
                <a:t>esponse</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12" name="Picture 11"/>
            <p:cNvPicPr>
              <a:picLocks noChangeAspect="1"/>
            </p:cNvPicPr>
            <p:nvPr/>
          </p:nvPicPr>
          <p:blipFill>
            <a:blip r:embed="rId3">
              <a:lum bright="100000" contrast="-70000"/>
            </a:blip>
            <a:stretch>
              <a:fillRect/>
            </a:stretch>
          </p:blipFill>
          <p:spPr>
            <a:xfrm>
              <a:off x="742402" y="3735684"/>
              <a:ext cx="797171" cy="797171"/>
            </a:xfrm>
            <a:prstGeom prst="rect">
              <a:avLst/>
            </a:prstGeom>
            <a:effectLst>
              <a:outerShdw blurRad="50800" dist="38100" dir="2700000">
                <a:srgbClr val="000000">
                  <a:alpha val="43000"/>
                </a:srgbClr>
              </a:outerShdw>
            </a:effectLst>
          </p:spPr>
        </p:pic>
      </p:grpSp>
      <p:pic>
        <p:nvPicPr>
          <p:cNvPr id="16" name="Picture 15"/>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7"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extBox 17"/>
          <p:cNvSpPr txBox="1"/>
          <p:nvPr/>
        </p:nvSpPr>
        <p:spPr>
          <a:xfrm>
            <a:off x="457201" y="1947980"/>
            <a:ext cx="7100894" cy="523220"/>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Be Ready to Offer Sound Alternatives.</a:t>
            </a:r>
          </a:p>
        </p:txBody>
      </p:sp>
      <p:sp>
        <p:nvSpPr>
          <p:cNvPr id="19" name="TextBox 18"/>
          <p:cNvSpPr txBox="1"/>
          <p:nvPr/>
        </p:nvSpPr>
        <p:spPr>
          <a:xfrm>
            <a:off x="4598970" y="3563078"/>
            <a:ext cx="4067206" cy="2092881"/>
          </a:xfrm>
          <a:prstGeom prst="rect">
            <a:avLst/>
          </a:prstGeom>
          <a:noFill/>
        </p:spPr>
        <p:txBody>
          <a:bodyPr wrap="square" rtlCol="0">
            <a:spAutoFit/>
          </a:bodyPr>
          <a:lstStyle/>
          <a:p>
            <a:r>
              <a:rPr lang="en-US" sz="2600" b="1" dirty="0" smtClean="0">
                <a:solidFill>
                  <a:srgbClr val="FFFFFF"/>
                </a:solidFill>
                <a:effectLst>
                  <a:outerShdw blurRad="50800" dist="38100" dir="2700000">
                    <a:srgbClr val="000000">
                      <a:alpha val="43000"/>
                    </a:srgbClr>
                  </a:outerShdw>
                </a:effectLst>
                <a:latin typeface="Cambria"/>
                <a:cs typeface="Cambria"/>
              </a:rPr>
              <a:t>Example of Aquila and Priscilla— showing </a:t>
            </a:r>
            <a:r>
              <a:rPr lang="en-US" sz="2600" b="1" dirty="0" err="1" smtClean="0">
                <a:solidFill>
                  <a:srgbClr val="FFFFFF"/>
                </a:solidFill>
                <a:effectLst>
                  <a:outerShdw blurRad="50800" dist="38100" dir="2700000">
                    <a:srgbClr val="000000">
                      <a:alpha val="43000"/>
                    </a:srgbClr>
                  </a:outerShdw>
                </a:effectLst>
                <a:latin typeface="Cambria"/>
                <a:cs typeface="Cambria"/>
              </a:rPr>
              <a:t>Apollos</a:t>
            </a:r>
            <a:r>
              <a:rPr lang="en-US" sz="2600" b="1" dirty="0" smtClean="0">
                <a:solidFill>
                  <a:srgbClr val="FFFFFF"/>
                </a:solidFill>
                <a:effectLst>
                  <a:outerShdw blurRad="50800" dist="38100" dir="2700000">
                    <a:srgbClr val="000000">
                      <a:alpha val="43000"/>
                    </a:srgbClr>
                  </a:outerShdw>
                </a:effectLst>
                <a:latin typeface="Cambria"/>
                <a:cs typeface="Cambria"/>
              </a:rPr>
              <a:t> “the way of God more accurately” (Acts 18:26). </a:t>
            </a:r>
            <a:endParaRPr lang="en-US" sz="2600" b="1" dirty="0">
              <a:solidFill>
                <a:srgbClr val="FFFFFF"/>
              </a:solidFill>
              <a:effectLst>
                <a:outerShdw blurRad="50800" dist="38100" dir="2700000">
                  <a:srgbClr val="000000">
                    <a:alpha val="43000"/>
                  </a:srgbClr>
                </a:outerShdw>
              </a:effectLst>
              <a:latin typeface="Cambria"/>
              <a:cs typeface="Cambria"/>
            </a:endParaRPr>
          </a:p>
        </p:txBody>
      </p:sp>
      <p:grpSp>
        <p:nvGrpSpPr>
          <p:cNvPr id="9" name="Group 27"/>
          <p:cNvGrpSpPr/>
          <p:nvPr/>
        </p:nvGrpSpPr>
        <p:grpSpPr>
          <a:xfrm>
            <a:off x="935235" y="3335684"/>
            <a:ext cx="2934464" cy="2819400"/>
            <a:chOff x="457200" y="1973473"/>
            <a:chExt cx="2934464" cy="2819400"/>
          </a:xfrm>
        </p:grpSpPr>
        <p:pic>
          <p:nvPicPr>
            <p:cNvPr id="10" name="Picture 9" descr="metalic-gradients-textures-collection2.jpg"/>
            <p:cNvPicPr>
              <a:picLocks noChangeAspect="1"/>
            </p:cNvPicPr>
            <p:nvPr/>
          </p:nvPicPr>
          <p:blipFill>
            <a:blip r:embed="rId2">
              <a:lum bright="-20000" contrast="-36000"/>
            </a:blip>
            <a:stretch>
              <a:fillRect/>
            </a:stretch>
          </p:blipFill>
          <p:spPr>
            <a:xfrm rot="10800000">
              <a:off x="457200" y="1973473"/>
              <a:ext cx="2925354" cy="2819400"/>
            </a:xfrm>
            <a:prstGeom prst="rect">
              <a:avLst/>
            </a:prstGeom>
            <a:effectLst>
              <a:outerShdw blurRad="50800" dist="127000" dir="19260000">
                <a:srgbClr val="000000">
                  <a:alpha val="43000"/>
                </a:srgbClr>
              </a:outerShdw>
            </a:effectLst>
          </p:spPr>
        </p:pic>
        <p:sp>
          <p:nvSpPr>
            <p:cNvPr id="11" name="TextBox 10"/>
            <p:cNvSpPr txBox="1"/>
            <p:nvPr/>
          </p:nvSpPr>
          <p:spPr>
            <a:xfrm>
              <a:off x="715122" y="2362200"/>
              <a:ext cx="2676542"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O</a:t>
              </a:r>
              <a:r>
                <a:rPr lang="en-US" sz="3000" b="1" spc="-150" dirty="0" smtClean="0">
                  <a:solidFill>
                    <a:srgbClr val="FFFFFF"/>
                  </a:solidFill>
                  <a:effectLst>
                    <a:outerShdw blurRad="50800" dist="38100" dir="2700000">
                      <a:srgbClr val="000000">
                        <a:alpha val="43000"/>
                      </a:srgbClr>
                    </a:outerShdw>
                  </a:effectLst>
                  <a:latin typeface="Cambria"/>
                  <a:cs typeface="Cambria"/>
                </a:rPr>
                <a:t>ur</a:t>
              </a:r>
            </a:p>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 R</a:t>
              </a:r>
              <a:r>
                <a:rPr lang="en-US" sz="3000" b="1" spc="-150" dirty="0" smtClean="0">
                  <a:solidFill>
                    <a:srgbClr val="FFFFFF"/>
                  </a:solidFill>
                  <a:effectLst>
                    <a:outerShdw blurRad="50800" dist="38100" dir="2700000">
                      <a:srgbClr val="000000">
                        <a:alpha val="43000"/>
                      </a:srgbClr>
                    </a:outerShdw>
                  </a:effectLst>
                  <a:latin typeface="Cambria"/>
                  <a:cs typeface="Cambria"/>
                </a:rPr>
                <a:t>esponse</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12" name="Picture 11"/>
            <p:cNvPicPr>
              <a:picLocks noChangeAspect="1"/>
            </p:cNvPicPr>
            <p:nvPr/>
          </p:nvPicPr>
          <p:blipFill>
            <a:blip r:embed="rId3">
              <a:lum bright="100000" contrast="-70000"/>
            </a:blip>
            <a:stretch>
              <a:fillRect/>
            </a:stretch>
          </p:blipFill>
          <p:spPr>
            <a:xfrm>
              <a:off x="742402" y="3735684"/>
              <a:ext cx="797171" cy="797171"/>
            </a:xfrm>
            <a:prstGeom prst="rect">
              <a:avLst/>
            </a:prstGeom>
            <a:effectLst>
              <a:outerShdw blurRad="50800" dist="38100" dir="2700000">
                <a:srgbClr val="000000">
                  <a:alpha val="43000"/>
                </a:srgbClr>
              </a:outerShdw>
            </a:effectLst>
          </p:spPr>
        </p:pic>
      </p:grpSp>
      <p:pic>
        <p:nvPicPr>
          <p:cNvPr id="16" name="Picture 15"/>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7"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extBox 17"/>
          <p:cNvSpPr txBox="1"/>
          <p:nvPr/>
        </p:nvSpPr>
        <p:spPr>
          <a:xfrm>
            <a:off x="457201" y="1947980"/>
            <a:ext cx="7100894" cy="523220"/>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Be Ready to Offer Sound Alternatives.</a:t>
            </a:r>
          </a:p>
        </p:txBody>
      </p:sp>
      <p:sp>
        <p:nvSpPr>
          <p:cNvPr id="19" name="TextBox 18"/>
          <p:cNvSpPr txBox="1"/>
          <p:nvPr/>
        </p:nvSpPr>
        <p:spPr>
          <a:xfrm>
            <a:off x="4598970" y="3032931"/>
            <a:ext cx="3612598" cy="3170099"/>
          </a:xfrm>
          <a:prstGeom prst="rect">
            <a:avLst/>
          </a:prstGeom>
          <a:noFill/>
        </p:spPr>
        <p:txBody>
          <a:bodyPr wrap="square" rtlCol="0">
            <a:spAutoFit/>
          </a:bodyPr>
          <a:lstStyle/>
          <a:p>
            <a:r>
              <a:rPr lang="en-US" sz="2500" b="1" dirty="0" smtClean="0">
                <a:solidFill>
                  <a:srgbClr val="FFFFFF"/>
                </a:solidFill>
                <a:effectLst>
                  <a:outerShdw blurRad="50800" dist="38100" dir="2700000">
                    <a:srgbClr val="000000">
                      <a:alpha val="43000"/>
                    </a:srgbClr>
                  </a:outerShdw>
                </a:effectLst>
                <a:latin typeface="Cambria"/>
                <a:cs typeface="Cambria"/>
              </a:rPr>
              <a:t>“Sanctify the Lord God in your hearts, and always be ready to give a defense to everyone who asks you a reason for the hope that is in you, with meekness and fear” (1 Pet. 3:15).</a:t>
            </a:r>
            <a:endParaRPr lang="en-US" sz="2500" b="1" dirty="0">
              <a:solidFill>
                <a:srgbClr val="FFFFFF"/>
              </a:solidFill>
              <a:effectLst>
                <a:outerShdw blurRad="50800" dist="38100" dir="2700000">
                  <a:srgbClr val="000000">
                    <a:alpha val="43000"/>
                  </a:srgbClr>
                </a:outerShdw>
              </a:effectLst>
              <a:latin typeface="Cambria"/>
              <a:cs typeface="Cambria"/>
            </a:endParaRPr>
          </a:p>
        </p:txBody>
      </p:sp>
      <p:grpSp>
        <p:nvGrpSpPr>
          <p:cNvPr id="9" name="Group 27"/>
          <p:cNvGrpSpPr/>
          <p:nvPr/>
        </p:nvGrpSpPr>
        <p:grpSpPr>
          <a:xfrm>
            <a:off x="935235" y="3335684"/>
            <a:ext cx="2934464" cy="2819400"/>
            <a:chOff x="457200" y="1973473"/>
            <a:chExt cx="2934464" cy="2819400"/>
          </a:xfrm>
        </p:grpSpPr>
        <p:pic>
          <p:nvPicPr>
            <p:cNvPr id="10" name="Picture 9" descr="metalic-gradients-textures-collection2.jpg"/>
            <p:cNvPicPr>
              <a:picLocks noChangeAspect="1"/>
            </p:cNvPicPr>
            <p:nvPr/>
          </p:nvPicPr>
          <p:blipFill>
            <a:blip r:embed="rId2">
              <a:lum bright="-20000" contrast="-36000"/>
            </a:blip>
            <a:stretch>
              <a:fillRect/>
            </a:stretch>
          </p:blipFill>
          <p:spPr>
            <a:xfrm rot="10800000">
              <a:off x="457200" y="1973473"/>
              <a:ext cx="2925354" cy="2819400"/>
            </a:xfrm>
            <a:prstGeom prst="rect">
              <a:avLst/>
            </a:prstGeom>
            <a:effectLst>
              <a:outerShdw blurRad="50800" dist="127000" dir="19260000">
                <a:srgbClr val="000000">
                  <a:alpha val="43000"/>
                </a:srgbClr>
              </a:outerShdw>
            </a:effectLst>
          </p:spPr>
        </p:pic>
        <p:sp>
          <p:nvSpPr>
            <p:cNvPr id="11" name="TextBox 10"/>
            <p:cNvSpPr txBox="1"/>
            <p:nvPr/>
          </p:nvSpPr>
          <p:spPr>
            <a:xfrm>
              <a:off x="715122" y="2362200"/>
              <a:ext cx="2676542"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O</a:t>
              </a:r>
              <a:r>
                <a:rPr lang="en-US" sz="3000" b="1" spc="-150" dirty="0" smtClean="0">
                  <a:solidFill>
                    <a:srgbClr val="FFFFFF"/>
                  </a:solidFill>
                  <a:effectLst>
                    <a:outerShdw blurRad="50800" dist="38100" dir="2700000">
                      <a:srgbClr val="000000">
                        <a:alpha val="43000"/>
                      </a:srgbClr>
                    </a:outerShdw>
                  </a:effectLst>
                  <a:latin typeface="Cambria"/>
                  <a:cs typeface="Cambria"/>
                </a:rPr>
                <a:t>ur</a:t>
              </a:r>
            </a:p>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 R</a:t>
              </a:r>
              <a:r>
                <a:rPr lang="en-US" sz="3000" b="1" spc="-150" dirty="0" smtClean="0">
                  <a:solidFill>
                    <a:srgbClr val="FFFFFF"/>
                  </a:solidFill>
                  <a:effectLst>
                    <a:outerShdw blurRad="50800" dist="38100" dir="2700000">
                      <a:srgbClr val="000000">
                        <a:alpha val="43000"/>
                      </a:srgbClr>
                    </a:outerShdw>
                  </a:effectLst>
                  <a:latin typeface="Cambria"/>
                  <a:cs typeface="Cambria"/>
                </a:rPr>
                <a:t>esponse</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12" name="Picture 11"/>
            <p:cNvPicPr>
              <a:picLocks noChangeAspect="1"/>
            </p:cNvPicPr>
            <p:nvPr/>
          </p:nvPicPr>
          <p:blipFill>
            <a:blip r:embed="rId3">
              <a:lum bright="100000" contrast="-70000"/>
            </a:blip>
            <a:stretch>
              <a:fillRect/>
            </a:stretch>
          </p:blipFill>
          <p:spPr>
            <a:xfrm>
              <a:off x="742402" y="3735684"/>
              <a:ext cx="797171" cy="797171"/>
            </a:xfrm>
            <a:prstGeom prst="rect">
              <a:avLst/>
            </a:prstGeom>
            <a:effectLst>
              <a:outerShdw blurRad="50800" dist="38100" dir="2700000">
                <a:srgbClr val="000000">
                  <a:alpha val="43000"/>
                </a:srgbClr>
              </a:outerShdw>
            </a:effectLst>
          </p:spPr>
        </p:pic>
      </p:grpSp>
      <p:pic>
        <p:nvPicPr>
          <p:cNvPr id="16" name="Picture 15"/>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7"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7"/>
          <p:cNvGrpSpPr/>
          <p:nvPr/>
        </p:nvGrpSpPr>
        <p:grpSpPr>
          <a:xfrm>
            <a:off x="935235" y="3335684"/>
            <a:ext cx="2934464" cy="2819400"/>
            <a:chOff x="457200" y="1973473"/>
            <a:chExt cx="2934464" cy="2819400"/>
          </a:xfrm>
        </p:grpSpPr>
        <p:pic>
          <p:nvPicPr>
            <p:cNvPr id="13" name="Picture 12" descr="metalic-gradients-textures-collection2.jpg"/>
            <p:cNvPicPr>
              <a:picLocks noChangeAspect="1"/>
            </p:cNvPicPr>
            <p:nvPr/>
          </p:nvPicPr>
          <p:blipFill>
            <a:blip r:embed="rId2">
              <a:lum bright="-20000" contrast="-36000"/>
            </a:blip>
            <a:stretch>
              <a:fillRect/>
            </a:stretch>
          </p:blipFill>
          <p:spPr>
            <a:xfrm rot="10800000">
              <a:off x="457200" y="1973473"/>
              <a:ext cx="2925354" cy="2819400"/>
            </a:xfrm>
            <a:prstGeom prst="rect">
              <a:avLst/>
            </a:prstGeom>
            <a:effectLst>
              <a:outerShdw blurRad="50800" dist="127000" dir="19260000">
                <a:srgbClr val="000000">
                  <a:alpha val="43000"/>
                </a:srgbClr>
              </a:outerShdw>
            </a:effectLst>
          </p:spPr>
        </p:pic>
        <p:sp>
          <p:nvSpPr>
            <p:cNvPr id="16" name="TextBox 15"/>
            <p:cNvSpPr txBox="1"/>
            <p:nvPr/>
          </p:nvSpPr>
          <p:spPr>
            <a:xfrm>
              <a:off x="715122" y="2362200"/>
              <a:ext cx="2676542"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O</a:t>
              </a:r>
              <a:r>
                <a:rPr lang="en-US" sz="3000" b="1" spc="-150" dirty="0" smtClean="0">
                  <a:solidFill>
                    <a:srgbClr val="FFFFFF"/>
                  </a:solidFill>
                  <a:effectLst>
                    <a:outerShdw blurRad="50800" dist="38100" dir="2700000">
                      <a:srgbClr val="000000">
                        <a:alpha val="43000"/>
                      </a:srgbClr>
                    </a:outerShdw>
                  </a:effectLst>
                  <a:latin typeface="Cambria"/>
                  <a:cs typeface="Cambria"/>
                </a:rPr>
                <a:t>ur</a:t>
              </a:r>
            </a:p>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 R</a:t>
              </a:r>
              <a:r>
                <a:rPr lang="en-US" sz="3000" b="1" spc="-150" dirty="0" smtClean="0">
                  <a:solidFill>
                    <a:srgbClr val="FFFFFF"/>
                  </a:solidFill>
                  <a:effectLst>
                    <a:outerShdw blurRad="50800" dist="38100" dir="2700000">
                      <a:srgbClr val="000000">
                        <a:alpha val="43000"/>
                      </a:srgbClr>
                    </a:outerShdw>
                  </a:effectLst>
                  <a:latin typeface="Cambria"/>
                  <a:cs typeface="Cambria"/>
                </a:rPr>
                <a:t>esponse</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17" name="Picture 16"/>
            <p:cNvPicPr>
              <a:picLocks noChangeAspect="1"/>
            </p:cNvPicPr>
            <p:nvPr/>
          </p:nvPicPr>
          <p:blipFill>
            <a:blip r:embed="rId3">
              <a:lum bright="100000" contrast="-70000"/>
            </a:blip>
            <a:stretch>
              <a:fillRect/>
            </a:stretch>
          </p:blipFill>
          <p:spPr>
            <a:xfrm>
              <a:off x="742402" y="3735684"/>
              <a:ext cx="797171" cy="797171"/>
            </a:xfrm>
            <a:prstGeom prst="rect">
              <a:avLst/>
            </a:prstGeom>
            <a:effectLst>
              <a:outerShdw blurRad="50800" dist="38100" dir="2700000">
                <a:srgbClr val="000000">
                  <a:alpha val="43000"/>
                </a:srgbClr>
              </a:outerShdw>
            </a:effectLst>
          </p:spPr>
        </p:pic>
      </p:grpSp>
      <p:sp>
        <p:nvSpPr>
          <p:cNvPr id="18" name="TextBox 17"/>
          <p:cNvSpPr txBox="1"/>
          <p:nvPr/>
        </p:nvSpPr>
        <p:spPr>
          <a:xfrm>
            <a:off x="457201" y="1947980"/>
            <a:ext cx="7100894" cy="954107"/>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Help People See That Unity is a Noble Goal—But Unity in Error is Not the Way.</a:t>
            </a:r>
          </a:p>
        </p:txBody>
      </p:sp>
      <p:sp>
        <p:nvSpPr>
          <p:cNvPr id="19" name="TextBox 18"/>
          <p:cNvSpPr txBox="1"/>
          <p:nvPr/>
        </p:nvSpPr>
        <p:spPr>
          <a:xfrm>
            <a:off x="4426354" y="3724411"/>
            <a:ext cx="4067207" cy="1754327"/>
          </a:xfrm>
          <a:prstGeom prst="rect">
            <a:avLst/>
          </a:prstGeom>
          <a:noFill/>
        </p:spPr>
        <p:txBody>
          <a:bodyPr wrap="square" rtlCol="0">
            <a:spAutoFit/>
          </a:bodyPr>
          <a:lstStyle/>
          <a:p>
            <a:r>
              <a:rPr lang="en-US" sz="2700" b="1" dirty="0" smtClean="0">
                <a:solidFill>
                  <a:srgbClr val="FFFFFF"/>
                </a:solidFill>
                <a:effectLst>
                  <a:outerShdw blurRad="50800" dist="38100" dir="2700000">
                    <a:srgbClr val="000000">
                      <a:alpha val="43000"/>
                    </a:srgbClr>
                  </a:outerShdw>
                </a:effectLst>
                <a:latin typeface="Cambria"/>
                <a:cs typeface="Cambria"/>
              </a:rPr>
              <a:t>“…Be perfectly joined together in the same mind and in the same judgment” (1 Cor. 1:10). </a:t>
            </a:r>
            <a:endParaRPr lang="en-US" sz="2700" b="1" dirty="0">
              <a:solidFill>
                <a:srgbClr val="FFFFFF"/>
              </a:solidFill>
              <a:effectLst>
                <a:outerShdw blurRad="50800" dist="38100" dir="2700000">
                  <a:srgbClr val="000000">
                    <a:alpha val="43000"/>
                  </a:srgbClr>
                </a:outerShdw>
              </a:effectLst>
              <a:latin typeface="Cambria"/>
              <a:cs typeface="Cambria"/>
            </a:endParaRPr>
          </a:p>
        </p:txBody>
      </p:sp>
      <p:pic>
        <p:nvPicPr>
          <p:cNvPr id="14" name="Picture 13"/>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5"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7"/>
          <p:cNvGrpSpPr/>
          <p:nvPr/>
        </p:nvGrpSpPr>
        <p:grpSpPr>
          <a:xfrm>
            <a:off x="935235" y="3335684"/>
            <a:ext cx="2934464" cy="2819400"/>
            <a:chOff x="457200" y="1973473"/>
            <a:chExt cx="2934464" cy="2819400"/>
          </a:xfrm>
        </p:grpSpPr>
        <p:pic>
          <p:nvPicPr>
            <p:cNvPr id="13" name="Picture 12" descr="metalic-gradients-textures-collection2.jpg"/>
            <p:cNvPicPr>
              <a:picLocks noChangeAspect="1"/>
            </p:cNvPicPr>
            <p:nvPr/>
          </p:nvPicPr>
          <p:blipFill>
            <a:blip r:embed="rId2">
              <a:lum bright="-20000" contrast="-36000"/>
            </a:blip>
            <a:stretch>
              <a:fillRect/>
            </a:stretch>
          </p:blipFill>
          <p:spPr>
            <a:xfrm rot="10800000">
              <a:off x="457200" y="1973473"/>
              <a:ext cx="2925354" cy="2819400"/>
            </a:xfrm>
            <a:prstGeom prst="rect">
              <a:avLst/>
            </a:prstGeom>
            <a:effectLst>
              <a:outerShdw blurRad="50800" dist="127000" dir="19260000">
                <a:srgbClr val="000000">
                  <a:alpha val="43000"/>
                </a:srgbClr>
              </a:outerShdw>
            </a:effectLst>
          </p:spPr>
        </p:pic>
        <p:sp>
          <p:nvSpPr>
            <p:cNvPr id="16" name="TextBox 15"/>
            <p:cNvSpPr txBox="1"/>
            <p:nvPr/>
          </p:nvSpPr>
          <p:spPr>
            <a:xfrm>
              <a:off x="715122" y="2362200"/>
              <a:ext cx="2676542"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O</a:t>
              </a:r>
              <a:r>
                <a:rPr lang="en-US" sz="3000" b="1" spc="-150" dirty="0" smtClean="0">
                  <a:solidFill>
                    <a:srgbClr val="FFFFFF"/>
                  </a:solidFill>
                  <a:effectLst>
                    <a:outerShdw blurRad="50800" dist="38100" dir="2700000">
                      <a:srgbClr val="000000">
                        <a:alpha val="43000"/>
                      </a:srgbClr>
                    </a:outerShdw>
                  </a:effectLst>
                  <a:latin typeface="Cambria"/>
                  <a:cs typeface="Cambria"/>
                </a:rPr>
                <a:t>ur</a:t>
              </a:r>
            </a:p>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 R</a:t>
              </a:r>
              <a:r>
                <a:rPr lang="en-US" sz="3000" b="1" spc="-150" dirty="0" smtClean="0">
                  <a:solidFill>
                    <a:srgbClr val="FFFFFF"/>
                  </a:solidFill>
                  <a:effectLst>
                    <a:outerShdw blurRad="50800" dist="38100" dir="2700000">
                      <a:srgbClr val="000000">
                        <a:alpha val="43000"/>
                      </a:srgbClr>
                    </a:outerShdw>
                  </a:effectLst>
                  <a:latin typeface="Cambria"/>
                  <a:cs typeface="Cambria"/>
                </a:rPr>
                <a:t>esponse</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17" name="Picture 16"/>
            <p:cNvPicPr>
              <a:picLocks noChangeAspect="1"/>
            </p:cNvPicPr>
            <p:nvPr/>
          </p:nvPicPr>
          <p:blipFill>
            <a:blip r:embed="rId3">
              <a:lum bright="100000" contrast="-70000"/>
            </a:blip>
            <a:stretch>
              <a:fillRect/>
            </a:stretch>
          </p:blipFill>
          <p:spPr>
            <a:xfrm>
              <a:off x="742402" y="3735684"/>
              <a:ext cx="797171" cy="797171"/>
            </a:xfrm>
            <a:prstGeom prst="rect">
              <a:avLst/>
            </a:prstGeom>
            <a:effectLst>
              <a:outerShdw blurRad="50800" dist="38100" dir="2700000">
                <a:srgbClr val="000000">
                  <a:alpha val="43000"/>
                </a:srgbClr>
              </a:outerShdw>
            </a:effectLst>
          </p:spPr>
        </p:pic>
      </p:grpSp>
      <p:sp>
        <p:nvSpPr>
          <p:cNvPr id="18" name="TextBox 17"/>
          <p:cNvSpPr txBox="1"/>
          <p:nvPr/>
        </p:nvSpPr>
        <p:spPr>
          <a:xfrm>
            <a:off x="457201" y="1947980"/>
            <a:ext cx="7100894" cy="954107"/>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Help People See That Unity is a Noble Goal—But Unity in Error is Not the Way.</a:t>
            </a:r>
          </a:p>
        </p:txBody>
      </p:sp>
      <p:sp>
        <p:nvSpPr>
          <p:cNvPr id="19" name="TextBox 18"/>
          <p:cNvSpPr txBox="1"/>
          <p:nvPr/>
        </p:nvSpPr>
        <p:spPr>
          <a:xfrm>
            <a:off x="4598969" y="3585912"/>
            <a:ext cx="3859191" cy="1569660"/>
          </a:xfrm>
          <a:prstGeom prst="rect">
            <a:avLst/>
          </a:prstGeom>
          <a:noFill/>
        </p:spPr>
        <p:txBody>
          <a:bodyPr wrap="square" rtlCol="0">
            <a:spAutoFit/>
          </a:bodyPr>
          <a:lstStyle/>
          <a:p>
            <a:r>
              <a:rPr lang="en-US" sz="3200" b="1" dirty="0" smtClean="0">
                <a:solidFill>
                  <a:srgbClr val="FFFFFF"/>
                </a:solidFill>
                <a:effectLst>
                  <a:outerShdw blurRad="50800" dist="38100" dir="2700000">
                    <a:srgbClr val="000000">
                      <a:alpha val="43000"/>
                    </a:srgbClr>
                  </a:outerShdw>
                </a:effectLst>
                <a:latin typeface="Cambria"/>
                <a:cs typeface="Cambria"/>
              </a:rPr>
              <a:t>“Strangers and pilgrims on the earth” (Heb. 11:13)</a:t>
            </a:r>
            <a:endParaRPr lang="en-US" sz="3200" b="1" dirty="0">
              <a:solidFill>
                <a:srgbClr val="FFFFFF"/>
              </a:solidFill>
              <a:effectLst>
                <a:outerShdw blurRad="50800" dist="38100" dir="2700000">
                  <a:srgbClr val="000000">
                    <a:alpha val="43000"/>
                  </a:srgbClr>
                </a:outerShdw>
              </a:effectLst>
              <a:latin typeface="Cambria"/>
              <a:cs typeface="Cambria"/>
            </a:endParaRPr>
          </a:p>
        </p:txBody>
      </p:sp>
      <p:pic>
        <p:nvPicPr>
          <p:cNvPr id="14" name="Picture 13"/>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5"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3"/>
          <p:cNvGrpSpPr/>
          <p:nvPr/>
        </p:nvGrpSpPr>
        <p:grpSpPr>
          <a:xfrm>
            <a:off x="4988965" y="3045862"/>
            <a:ext cx="3481526" cy="3106591"/>
            <a:chOff x="2436721" y="2307635"/>
            <a:chExt cx="3481526" cy="3106591"/>
          </a:xfrm>
        </p:grpSpPr>
        <p:pic>
          <p:nvPicPr>
            <p:cNvPr id="8" name="Picture 7" descr="2a8535736cac17e271a02e5a38f3558a.jpg"/>
            <p:cNvPicPr>
              <a:picLocks noChangeAspect="1"/>
            </p:cNvPicPr>
            <p:nvPr/>
          </p:nvPicPr>
          <p:blipFill>
            <a:blip r:embed="rId2"/>
            <a:stretch>
              <a:fillRect/>
            </a:stretch>
          </p:blipFill>
          <p:spPr>
            <a:xfrm>
              <a:off x="2436721" y="2307635"/>
              <a:ext cx="3481526" cy="3106591"/>
            </a:xfrm>
            <a:prstGeom prst="rect">
              <a:avLst/>
            </a:prstGeom>
            <a:effectLst>
              <a:outerShdw blurRad="50800" dist="139700" dir="6540000">
                <a:srgbClr val="000000">
                  <a:alpha val="43000"/>
                </a:srgbClr>
              </a:outerShdw>
            </a:effectLst>
          </p:spPr>
        </p:pic>
        <p:sp>
          <p:nvSpPr>
            <p:cNvPr id="20" name="TextBox 19"/>
            <p:cNvSpPr txBox="1"/>
            <p:nvPr/>
          </p:nvSpPr>
          <p:spPr>
            <a:xfrm>
              <a:off x="2674283" y="2933747"/>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M</a:t>
              </a:r>
              <a:r>
                <a:rPr lang="en-US" sz="3000" b="1" spc="-150" dirty="0" smtClean="0">
                  <a:solidFill>
                    <a:srgbClr val="FFFFFF"/>
                  </a:solidFill>
                  <a:effectLst>
                    <a:outerShdw blurRad="50800" dist="38100" dir="2700000">
                      <a:srgbClr val="000000">
                        <a:alpha val="43000"/>
                      </a:srgbClr>
                    </a:outerShdw>
                  </a:effectLst>
                  <a:latin typeface="Cambria"/>
                  <a:cs typeface="Cambria"/>
                </a:rPr>
                <a:t>odern</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C</a:t>
              </a:r>
              <a:r>
                <a:rPr lang="en-US" sz="3000" b="1" spc="-150" dirty="0" smtClean="0">
                  <a:solidFill>
                    <a:srgbClr val="FFFFFF"/>
                  </a:solidFill>
                  <a:effectLst>
                    <a:outerShdw blurRad="50800" dist="38100" dir="2700000">
                      <a:srgbClr val="000000">
                        <a:alpha val="43000"/>
                      </a:srgbClr>
                    </a:outerShdw>
                  </a:effectLst>
                  <a:latin typeface="Cambria"/>
                  <a:cs typeface="Cambria"/>
                </a:rPr>
                <a:t>haracteristics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3" name="Picture 22"/>
            <p:cNvPicPr>
              <a:picLocks noChangeAspect="1"/>
            </p:cNvPicPr>
            <p:nvPr/>
          </p:nvPicPr>
          <p:blipFill>
            <a:blip r:embed="rId3">
              <a:lum bright="100000" contrast="-70000"/>
            </a:blip>
            <a:stretch>
              <a:fillRect/>
            </a:stretch>
          </p:blipFill>
          <p:spPr>
            <a:xfrm>
              <a:off x="2820615" y="4364908"/>
              <a:ext cx="561939" cy="561939"/>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7703790" cy="892552"/>
          </a:xfrm>
          <a:prstGeom prst="rect">
            <a:avLst/>
          </a:prstGeom>
          <a:noFill/>
        </p:spPr>
        <p:txBody>
          <a:bodyPr wrap="square" rtlCol="0">
            <a:spAutoFit/>
          </a:bodyPr>
          <a:lstStyle/>
          <a:p>
            <a:r>
              <a:rPr lang="en-US" sz="2800" b="1" dirty="0" smtClean="0">
                <a:solidFill>
                  <a:schemeClr val="bg1"/>
                </a:solidFill>
                <a:effectLst>
                  <a:outerShdw blurRad="50800" dist="38100" dir="2700000">
                    <a:srgbClr val="000000">
                      <a:alpha val="43000"/>
                    </a:srgbClr>
                  </a:outerShdw>
                </a:effectLst>
                <a:latin typeface="Cambria"/>
                <a:cs typeface="Cambria"/>
              </a:rPr>
              <a:t>Increasing Division.</a:t>
            </a:r>
          </a:p>
          <a:p>
            <a:pPr lvl="1">
              <a:buFont typeface="Arial"/>
              <a:buChar char="•"/>
            </a:pPr>
            <a:r>
              <a:rPr lang="en-US" sz="2400" dirty="0" smtClean="0">
                <a:solidFill>
                  <a:schemeClr val="bg1"/>
                </a:solidFill>
                <a:effectLst>
                  <a:outerShdw blurRad="50800" dist="38100" dir="2700000">
                    <a:srgbClr val="000000">
                      <a:alpha val="43000"/>
                    </a:srgbClr>
                  </a:outerShdw>
                </a:effectLst>
                <a:latin typeface="Cambria"/>
                <a:cs typeface="Cambria"/>
              </a:rPr>
              <a:t>  </a:t>
            </a:r>
            <a:r>
              <a:rPr lang="en-US" sz="2400" i="1" dirty="0" smtClean="0">
                <a:solidFill>
                  <a:schemeClr val="bg1"/>
                </a:solidFill>
                <a:effectLst>
                  <a:outerShdw blurRad="50800" dist="38100" dir="2700000">
                    <a:srgbClr val="000000">
                      <a:alpha val="43000"/>
                    </a:srgbClr>
                  </a:outerShdw>
                </a:effectLst>
                <a:latin typeface="Cambria"/>
                <a:cs typeface="Cambria"/>
              </a:rPr>
              <a:t>Acceptance of Artificial Unity.</a:t>
            </a:r>
          </a:p>
        </p:txBody>
      </p:sp>
      <p:sp>
        <p:nvSpPr>
          <p:cNvPr id="25" name="TextBox 24"/>
          <p:cNvSpPr txBox="1"/>
          <p:nvPr/>
        </p:nvSpPr>
        <p:spPr>
          <a:xfrm>
            <a:off x="653472" y="3045862"/>
            <a:ext cx="3896180" cy="2831544"/>
          </a:xfrm>
          <a:prstGeom prst="rect">
            <a:avLst/>
          </a:prstGeom>
          <a:noFill/>
        </p:spPr>
        <p:txBody>
          <a:bodyPr wrap="square" rtlCol="0">
            <a:spAutoFit/>
          </a:bodyPr>
          <a:lstStyle/>
          <a:p>
            <a:pPr marL="173038" indent="-173038">
              <a:spcAft>
                <a:spcPts val="1200"/>
              </a:spcAft>
              <a:buFont typeface="Arial"/>
              <a:buChar char="•"/>
            </a:pPr>
            <a:r>
              <a:rPr lang="en-US" sz="2400" b="1" dirty="0" smtClean="0">
                <a:solidFill>
                  <a:srgbClr val="FFFFFF"/>
                </a:solidFill>
                <a:effectLst>
                  <a:outerShdw blurRad="50800" dist="38100" dir="2700000">
                    <a:srgbClr val="000000">
                      <a:alpha val="43000"/>
                    </a:srgbClr>
                  </a:outerShdw>
                </a:effectLst>
                <a:latin typeface="Cambria"/>
                <a:cs typeface="Cambria"/>
              </a:rPr>
              <a:t> Disciples of Christ should desire unity (Eph. 4:3).</a:t>
            </a:r>
          </a:p>
          <a:p>
            <a:pPr marL="173038" indent="-173038">
              <a:buFont typeface="Arial"/>
              <a:buChar char="•"/>
            </a:pPr>
            <a:r>
              <a:rPr lang="en-US" sz="2400" b="1" dirty="0" smtClean="0">
                <a:solidFill>
                  <a:srgbClr val="FFFFFF"/>
                </a:solidFill>
                <a:effectLst>
                  <a:outerShdw blurRad="50800" dist="38100" dir="2700000">
                    <a:srgbClr val="000000">
                      <a:alpha val="43000"/>
                    </a:srgbClr>
                  </a:outerShdw>
                </a:effectLst>
                <a:latin typeface="Cambria"/>
                <a:cs typeface="Cambria"/>
              </a:rPr>
              <a:t>Jesus prayed that those who would believe in Him “all may be one” (John 17:21).</a:t>
            </a:r>
            <a:endParaRPr lang="en-US" sz="2400" b="1" dirty="0">
              <a:solidFill>
                <a:srgbClr val="FFFFFF"/>
              </a:solidFill>
              <a:effectLst>
                <a:outerShdw blurRad="50800" dist="38100" dir="2700000">
                  <a:srgbClr val="000000">
                    <a:alpha val="43000"/>
                  </a:srgbClr>
                </a:outerShdw>
              </a:effectLst>
              <a:latin typeface="Cambria"/>
              <a:cs typeface="Cambria"/>
            </a:endParaRPr>
          </a:p>
        </p:txBody>
      </p:sp>
      <p:pic>
        <p:nvPicPr>
          <p:cNvPr id="10" name="Picture 9"/>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1"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xEl>
                                              <p:pRg st="1" end="1"/>
                                            </p:txEl>
                                          </p:spTgt>
                                        </p:tgtEl>
                                        <p:attrNameLst>
                                          <p:attrName>style.visibility</p:attrName>
                                        </p:attrNameLst>
                                      </p:cBhvr>
                                      <p:to>
                                        <p:strVal val="visible"/>
                                      </p:to>
                                    </p:set>
                                    <p:animEffect transition="in" filter="fade">
                                      <p:cBhvr>
                                        <p:cTn id="14" dur="1000"/>
                                        <p:tgtEl>
                                          <p:spTgt spid="25">
                                            <p:txEl>
                                              <p:pRg st="1" end="1"/>
                                            </p:txEl>
                                          </p:spTgt>
                                        </p:tgtEl>
                                      </p:cBhvr>
                                    </p:animEffect>
                                    <p:anim calcmode="lin" valueType="num">
                                      <p:cBhvr>
                                        <p:cTn id="15"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bldLvl="2"/>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3"/>
          <p:cNvGrpSpPr/>
          <p:nvPr/>
        </p:nvGrpSpPr>
        <p:grpSpPr>
          <a:xfrm>
            <a:off x="4988965" y="3045862"/>
            <a:ext cx="3481526" cy="3106591"/>
            <a:chOff x="2436721" y="2307635"/>
            <a:chExt cx="3481526" cy="3106591"/>
          </a:xfrm>
        </p:grpSpPr>
        <p:pic>
          <p:nvPicPr>
            <p:cNvPr id="8" name="Picture 7" descr="2a8535736cac17e271a02e5a38f3558a.jpg"/>
            <p:cNvPicPr>
              <a:picLocks noChangeAspect="1"/>
            </p:cNvPicPr>
            <p:nvPr/>
          </p:nvPicPr>
          <p:blipFill>
            <a:blip r:embed="rId2"/>
            <a:stretch>
              <a:fillRect/>
            </a:stretch>
          </p:blipFill>
          <p:spPr>
            <a:xfrm>
              <a:off x="2436721" y="2307635"/>
              <a:ext cx="3481526" cy="3106591"/>
            </a:xfrm>
            <a:prstGeom prst="rect">
              <a:avLst/>
            </a:prstGeom>
            <a:effectLst>
              <a:outerShdw blurRad="50800" dist="139700" dir="6540000">
                <a:srgbClr val="000000">
                  <a:alpha val="43000"/>
                </a:srgbClr>
              </a:outerShdw>
            </a:effectLst>
          </p:spPr>
        </p:pic>
        <p:sp>
          <p:nvSpPr>
            <p:cNvPr id="20" name="TextBox 19"/>
            <p:cNvSpPr txBox="1"/>
            <p:nvPr/>
          </p:nvSpPr>
          <p:spPr>
            <a:xfrm>
              <a:off x="2674283" y="2933747"/>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M</a:t>
              </a:r>
              <a:r>
                <a:rPr lang="en-US" sz="3000" b="1" spc="-150" dirty="0" smtClean="0">
                  <a:solidFill>
                    <a:srgbClr val="FFFFFF"/>
                  </a:solidFill>
                  <a:effectLst>
                    <a:outerShdw blurRad="50800" dist="38100" dir="2700000">
                      <a:srgbClr val="000000">
                        <a:alpha val="43000"/>
                      </a:srgbClr>
                    </a:outerShdw>
                  </a:effectLst>
                  <a:latin typeface="Cambria"/>
                  <a:cs typeface="Cambria"/>
                </a:rPr>
                <a:t>odern</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C</a:t>
              </a:r>
              <a:r>
                <a:rPr lang="en-US" sz="3000" b="1" spc="-150" dirty="0" smtClean="0">
                  <a:solidFill>
                    <a:srgbClr val="FFFFFF"/>
                  </a:solidFill>
                  <a:effectLst>
                    <a:outerShdw blurRad="50800" dist="38100" dir="2700000">
                      <a:srgbClr val="000000">
                        <a:alpha val="43000"/>
                      </a:srgbClr>
                    </a:outerShdw>
                  </a:effectLst>
                  <a:latin typeface="Cambria"/>
                  <a:cs typeface="Cambria"/>
                </a:rPr>
                <a:t>haracteristics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3" name="Picture 22"/>
            <p:cNvPicPr>
              <a:picLocks noChangeAspect="1"/>
            </p:cNvPicPr>
            <p:nvPr/>
          </p:nvPicPr>
          <p:blipFill>
            <a:blip r:embed="rId3">
              <a:lum bright="100000" contrast="-70000"/>
            </a:blip>
            <a:stretch>
              <a:fillRect/>
            </a:stretch>
          </p:blipFill>
          <p:spPr>
            <a:xfrm>
              <a:off x="2820615" y="4364908"/>
              <a:ext cx="561939" cy="561939"/>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7703790" cy="892552"/>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Redefining Terms.</a:t>
            </a:r>
          </a:p>
          <a:p>
            <a:pPr lvl="1">
              <a:buFont typeface="Arial"/>
              <a:buChar char="•"/>
            </a:pPr>
            <a:r>
              <a:rPr lang="en-US" sz="2400" dirty="0" smtClean="0">
                <a:solidFill>
                  <a:srgbClr val="FFFFFF"/>
                </a:solidFill>
                <a:effectLst>
                  <a:outerShdw blurRad="50800" dist="38100" dir="2700000">
                    <a:srgbClr val="000000">
                      <a:alpha val="43000"/>
                    </a:srgbClr>
                  </a:outerShdw>
                </a:effectLst>
                <a:latin typeface="Cambria"/>
                <a:cs typeface="Cambria"/>
              </a:rPr>
              <a:t>  </a:t>
            </a:r>
            <a:r>
              <a:rPr lang="en-US" sz="2400" i="1" dirty="0" smtClean="0">
                <a:solidFill>
                  <a:srgbClr val="FFFFFF"/>
                </a:solidFill>
                <a:effectLst>
                  <a:outerShdw blurRad="50800" dist="38100" dir="2700000">
                    <a:srgbClr val="000000">
                      <a:alpha val="43000"/>
                    </a:srgbClr>
                  </a:outerShdw>
                </a:effectLst>
                <a:latin typeface="Cambria"/>
                <a:cs typeface="Cambria"/>
              </a:rPr>
              <a:t>Spirituality without Religion.</a:t>
            </a:r>
          </a:p>
        </p:txBody>
      </p:sp>
      <p:sp>
        <p:nvSpPr>
          <p:cNvPr id="25" name="TextBox 24"/>
          <p:cNvSpPr txBox="1"/>
          <p:nvPr/>
        </p:nvSpPr>
        <p:spPr>
          <a:xfrm>
            <a:off x="1195979" y="3388963"/>
            <a:ext cx="3193387" cy="2492990"/>
          </a:xfrm>
          <a:prstGeom prst="rect">
            <a:avLst/>
          </a:prstGeom>
          <a:noFill/>
        </p:spPr>
        <p:txBody>
          <a:bodyPr wrap="square" rtlCol="0">
            <a:spAutoFit/>
          </a:bodyPr>
          <a:lstStyle/>
          <a:p>
            <a:pPr marL="284163" indent="-284163">
              <a:spcAft>
                <a:spcPts val="1200"/>
              </a:spcAft>
              <a:buFont typeface="Arial"/>
              <a:buChar char="•"/>
            </a:pPr>
            <a:r>
              <a:rPr lang="en-US" sz="2600" b="1" dirty="0" smtClean="0">
                <a:solidFill>
                  <a:srgbClr val="FFFFFF"/>
                </a:solidFill>
                <a:effectLst>
                  <a:outerShdw blurRad="50800" dist="38100" dir="2700000">
                    <a:srgbClr val="000000">
                      <a:alpha val="43000"/>
                    </a:srgbClr>
                  </a:outerShdw>
                </a:effectLst>
                <a:latin typeface="Cambria"/>
                <a:cs typeface="Cambria"/>
              </a:rPr>
              <a:t> Christians should practice “pure and undefiled religion before God” (James 1:27). </a:t>
            </a:r>
            <a:endParaRPr lang="en-US" sz="2600" b="1" dirty="0">
              <a:solidFill>
                <a:srgbClr val="FFFFFF"/>
              </a:solidFill>
              <a:effectLst>
                <a:outerShdw blurRad="50800" dist="38100" dir="2700000">
                  <a:srgbClr val="000000">
                    <a:alpha val="43000"/>
                  </a:srgbClr>
                </a:outerShdw>
              </a:effectLst>
              <a:latin typeface="Cambria"/>
              <a:cs typeface="Cambria"/>
            </a:endParaRPr>
          </a:p>
        </p:txBody>
      </p:sp>
      <p:pic>
        <p:nvPicPr>
          <p:cNvPr id="17" name="Picture 16"/>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8"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p:cTn id="7" dur="1000" fill="hold"/>
                                        <p:tgtEl>
                                          <p:spTgt spid="2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1"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 calcmode="lin" valueType="num">
                                      <p:cBhvr>
                                        <p:cTn id="14" dur="1000" fill="hold"/>
                                        <p:tgtEl>
                                          <p:spTgt spid="2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Effect transition="in" filter="fade">
                                      <p:cBhvr>
                                        <p:cTn id="21" dur="1000"/>
                                        <p:tgtEl>
                                          <p:spTgt spid="25">
                                            <p:txEl>
                                              <p:pRg st="0" end="0"/>
                                            </p:txEl>
                                          </p:spTgt>
                                        </p:tgtEl>
                                      </p:cBhvr>
                                    </p:animEffect>
                                    <p:anim calcmode="lin" valueType="num">
                                      <p:cBhvr>
                                        <p:cTn id="22"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build="allAtOnce"/>
      <p:bldP spid="25" grpId="0" build="p" bldLvl="2"/>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3"/>
          <p:cNvGrpSpPr/>
          <p:nvPr/>
        </p:nvGrpSpPr>
        <p:grpSpPr>
          <a:xfrm>
            <a:off x="4988965" y="3045862"/>
            <a:ext cx="3481526" cy="3106591"/>
            <a:chOff x="2436721" y="2307635"/>
            <a:chExt cx="3481526" cy="3106591"/>
          </a:xfrm>
        </p:grpSpPr>
        <p:pic>
          <p:nvPicPr>
            <p:cNvPr id="8" name="Picture 7" descr="2a8535736cac17e271a02e5a38f3558a.jpg"/>
            <p:cNvPicPr>
              <a:picLocks noChangeAspect="1"/>
            </p:cNvPicPr>
            <p:nvPr/>
          </p:nvPicPr>
          <p:blipFill>
            <a:blip r:embed="rId2"/>
            <a:stretch>
              <a:fillRect/>
            </a:stretch>
          </p:blipFill>
          <p:spPr>
            <a:xfrm>
              <a:off x="2436721" y="2307635"/>
              <a:ext cx="3481526" cy="3106591"/>
            </a:xfrm>
            <a:prstGeom prst="rect">
              <a:avLst/>
            </a:prstGeom>
            <a:effectLst>
              <a:outerShdw blurRad="50800" dist="139700" dir="6540000">
                <a:srgbClr val="000000">
                  <a:alpha val="43000"/>
                </a:srgbClr>
              </a:outerShdw>
            </a:effectLst>
          </p:spPr>
        </p:pic>
        <p:sp>
          <p:nvSpPr>
            <p:cNvPr id="20" name="TextBox 19"/>
            <p:cNvSpPr txBox="1"/>
            <p:nvPr/>
          </p:nvSpPr>
          <p:spPr>
            <a:xfrm>
              <a:off x="2674283" y="2933747"/>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M</a:t>
              </a:r>
              <a:r>
                <a:rPr lang="en-US" sz="3000" b="1" spc="-150" dirty="0" smtClean="0">
                  <a:solidFill>
                    <a:srgbClr val="FFFFFF"/>
                  </a:solidFill>
                  <a:effectLst>
                    <a:outerShdw blurRad="50800" dist="38100" dir="2700000">
                      <a:srgbClr val="000000">
                        <a:alpha val="43000"/>
                      </a:srgbClr>
                    </a:outerShdw>
                  </a:effectLst>
                  <a:latin typeface="Cambria"/>
                  <a:cs typeface="Cambria"/>
                </a:rPr>
                <a:t>odern</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C</a:t>
              </a:r>
              <a:r>
                <a:rPr lang="en-US" sz="3000" b="1" spc="-150" dirty="0" smtClean="0">
                  <a:solidFill>
                    <a:srgbClr val="FFFFFF"/>
                  </a:solidFill>
                  <a:effectLst>
                    <a:outerShdw blurRad="50800" dist="38100" dir="2700000">
                      <a:srgbClr val="000000">
                        <a:alpha val="43000"/>
                      </a:srgbClr>
                    </a:outerShdw>
                  </a:effectLst>
                  <a:latin typeface="Cambria"/>
                  <a:cs typeface="Cambria"/>
                </a:rPr>
                <a:t>haracteristics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3" name="Picture 22"/>
            <p:cNvPicPr>
              <a:picLocks noChangeAspect="1"/>
            </p:cNvPicPr>
            <p:nvPr/>
          </p:nvPicPr>
          <p:blipFill>
            <a:blip r:embed="rId3">
              <a:lum bright="100000" contrast="-70000"/>
            </a:blip>
            <a:stretch>
              <a:fillRect/>
            </a:stretch>
          </p:blipFill>
          <p:spPr>
            <a:xfrm>
              <a:off x="2820615" y="4364908"/>
              <a:ext cx="561939" cy="561939"/>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7703790" cy="892552"/>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Redefining Terms.</a:t>
            </a:r>
          </a:p>
          <a:p>
            <a:pPr lvl="1">
              <a:buFont typeface="Arial"/>
              <a:buChar char="•"/>
            </a:pPr>
            <a:r>
              <a:rPr lang="en-US" sz="2400" dirty="0" smtClean="0">
                <a:solidFill>
                  <a:srgbClr val="FFFFFF"/>
                </a:solidFill>
                <a:effectLst>
                  <a:outerShdw blurRad="50800" dist="38100" dir="2700000">
                    <a:srgbClr val="000000">
                      <a:alpha val="43000"/>
                    </a:srgbClr>
                  </a:outerShdw>
                </a:effectLst>
                <a:latin typeface="Cambria"/>
                <a:cs typeface="Cambria"/>
              </a:rPr>
              <a:t>  </a:t>
            </a:r>
            <a:r>
              <a:rPr lang="en-US" sz="2400" i="1" dirty="0" smtClean="0">
                <a:solidFill>
                  <a:srgbClr val="FFFFFF"/>
                </a:solidFill>
                <a:effectLst>
                  <a:outerShdw blurRad="50800" dist="38100" dir="2700000">
                    <a:srgbClr val="000000">
                      <a:alpha val="43000"/>
                    </a:srgbClr>
                  </a:outerShdw>
                </a:effectLst>
                <a:latin typeface="Cambria"/>
                <a:cs typeface="Cambria"/>
              </a:rPr>
              <a:t>Spirituality without Religion.</a:t>
            </a:r>
          </a:p>
        </p:txBody>
      </p:sp>
      <p:sp>
        <p:nvSpPr>
          <p:cNvPr id="25" name="TextBox 24"/>
          <p:cNvSpPr txBox="1"/>
          <p:nvPr/>
        </p:nvSpPr>
        <p:spPr>
          <a:xfrm>
            <a:off x="998705" y="3217867"/>
            <a:ext cx="3390662" cy="2893100"/>
          </a:xfrm>
          <a:prstGeom prst="rect">
            <a:avLst/>
          </a:prstGeom>
          <a:noFill/>
        </p:spPr>
        <p:txBody>
          <a:bodyPr wrap="square" rtlCol="0">
            <a:spAutoFit/>
          </a:bodyPr>
          <a:lstStyle/>
          <a:p>
            <a:pPr marL="284163" indent="-284163">
              <a:spcAft>
                <a:spcPts val="1200"/>
              </a:spcAft>
              <a:buFont typeface="Arial"/>
              <a:buChar char="•"/>
            </a:pPr>
            <a:r>
              <a:rPr lang="en-US" sz="2600" b="1" dirty="0" smtClean="0">
                <a:solidFill>
                  <a:srgbClr val="FFFFFF"/>
                </a:solidFill>
                <a:effectLst>
                  <a:outerShdw blurRad="50800" dist="38100" dir="2700000">
                    <a:srgbClr val="000000">
                      <a:alpha val="43000"/>
                    </a:srgbClr>
                  </a:outerShdw>
                </a:effectLst>
                <a:latin typeface="Cambria"/>
                <a:cs typeface="Cambria"/>
              </a:rPr>
              <a:t>Being “carnally minded” results “death,” with being “spiritually minded” which results in “life and peace” (Rom. 8:6).  </a:t>
            </a:r>
            <a:endParaRPr lang="en-US" sz="2600" b="1" dirty="0">
              <a:solidFill>
                <a:srgbClr val="FFFFFF"/>
              </a:solidFill>
              <a:effectLst>
                <a:outerShdw blurRad="50800" dist="38100" dir="2700000">
                  <a:srgbClr val="000000">
                    <a:alpha val="43000"/>
                  </a:srgbClr>
                </a:outerShdw>
              </a:effectLst>
              <a:latin typeface="Cambria"/>
              <a:cs typeface="Cambria"/>
            </a:endParaRPr>
          </a:p>
        </p:txBody>
      </p:sp>
      <p:pic>
        <p:nvPicPr>
          <p:cNvPr id="17" name="Picture 16"/>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8"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bldLvl="2"/>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3"/>
          <p:cNvGrpSpPr/>
          <p:nvPr/>
        </p:nvGrpSpPr>
        <p:grpSpPr>
          <a:xfrm>
            <a:off x="4988965" y="3045862"/>
            <a:ext cx="3481526" cy="3106591"/>
            <a:chOff x="2436721" y="2307635"/>
            <a:chExt cx="3481526" cy="3106591"/>
          </a:xfrm>
        </p:grpSpPr>
        <p:pic>
          <p:nvPicPr>
            <p:cNvPr id="8" name="Picture 7" descr="2a8535736cac17e271a02e5a38f3558a.jpg"/>
            <p:cNvPicPr>
              <a:picLocks noChangeAspect="1"/>
            </p:cNvPicPr>
            <p:nvPr/>
          </p:nvPicPr>
          <p:blipFill>
            <a:blip r:embed="rId2"/>
            <a:stretch>
              <a:fillRect/>
            </a:stretch>
          </p:blipFill>
          <p:spPr>
            <a:xfrm>
              <a:off x="2436721" y="2307635"/>
              <a:ext cx="3481526" cy="3106591"/>
            </a:xfrm>
            <a:prstGeom prst="rect">
              <a:avLst/>
            </a:prstGeom>
            <a:effectLst>
              <a:outerShdw blurRad="50800" dist="139700" dir="6540000">
                <a:srgbClr val="000000">
                  <a:alpha val="43000"/>
                </a:srgbClr>
              </a:outerShdw>
            </a:effectLst>
          </p:spPr>
        </p:pic>
        <p:sp>
          <p:nvSpPr>
            <p:cNvPr id="20" name="TextBox 19"/>
            <p:cNvSpPr txBox="1"/>
            <p:nvPr/>
          </p:nvSpPr>
          <p:spPr>
            <a:xfrm>
              <a:off x="2674283" y="2933747"/>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M</a:t>
              </a:r>
              <a:r>
                <a:rPr lang="en-US" sz="3000" b="1" spc="-150" dirty="0" smtClean="0">
                  <a:solidFill>
                    <a:srgbClr val="FFFFFF"/>
                  </a:solidFill>
                  <a:effectLst>
                    <a:outerShdw blurRad="50800" dist="38100" dir="2700000">
                      <a:srgbClr val="000000">
                        <a:alpha val="43000"/>
                      </a:srgbClr>
                    </a:outerShdw>
                  </a:effectLst>
                  <a:latin typeface="Cambria"/>
                  <a:cs typeface="Cambria"/>
                </a:rPr>
                <a:t>odern</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C</a:t>
              </a:r>
              <a:r>
                <a:rPr lang="en-US" sz="3000" b="1" spc="-150" dirty="0" smtClean="0">
                  <a:solidFill>
                    <a:srgbClr val="FFFFFF"/>
                  </a:solidFill>
                  <a:effectLst>
                    <a:outerShdw blurRad="50800" dist="38100" dir="2700000">
                      <a:srgbClr val="000000">
                        <a:alpha val="43000"/>
                      </a:srgbClr>
                    </a:outerShdw>
                  </a:effectLst>
                  <a:latin typeface="Cambria"/>
                  <a:cs typeface="Cambria"/>
                </a:rPr>
                <a:t>haracteristics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3" name="Picture 22"/>
            <p:cNvPicPr>
              <a:picLocks noChangeAspect="1"/>
            </p:cNvPicPr>
            <p:nvPr/>
          </p:nvPicPr>
          <p:blipFill>
            <a:blip r:embed="rId3">
              <a:lum bright="100000" contrast="-70000"/>
            </a:blip>
            <a:stretch>
              <a:fillRect/>
            </a:stretch>
          </p:blipFill>
          <p:spPr>
            <a:xfrm>
              <a:off x="2820615" y="4364908"/>
              <a:ext cx="561939" cy="561939"/>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7703790" cy="892552"/>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Redefining Terms.</a:t>
            </a:r>
          </a:p>
          <a:p>
            <a:pPr lvl="1">
              <a:buFont typeface="Arial"/>
              <a:buChar char="•"/>
            </a:pPr>
            <a:r>
              <a:rPr lang="en-US" sz="2400" dirty="0" smtClean="0">
                <a:solidFill>
                  <a:srgbClr val="FFFFFF"/>
                </a:solidFill>
                <a:effectLst>
                  <a:outerShdw blurRad="50800" dist="38100" dir="2700000">
                    <a:srgbClr val="000000">
                      <a:alpha val="43000"/>
                    </a:srgbClr>
                  </a:outerShdw>
                </a:effectLst>
                <a:latin typeface="Cambria"/>
                <a:cs typeface="Cambria"/>
              </a:rPr>
              <a:t>  </a:t>
            </a:r>
            <a:r>
              <a:rPr lang="en-US" sz="2400" i="1" dirty="0" smtClean="0">
                <a:solidFill>
                  <a:srgbClr val="FFFFFF"/>
                </a:solidFill>
                <a:effectLst>
                  <a:outerShdw blurRad="50800" dist="38100" dir="2700000">
                    <a:srgbClr val="000000">
                      <a:alpha val="43000"/>
                    </a:srgbClr>
                  </a:outerShdw>
                </a:effectLst>
                <a:latin typeface="Cambria"/>
                <a:cs typeface="Cambria"/>
              </a:rPr>
              <a:t>Spirituality without Religion.</a:t>
            </a:r>
          </a:p>
        </p:txBody>
      </p:sp>
      <p:sp>
        <p:nvSpPr>
          <p:cNvPr id="25" name="TextBox 24"/>
          <p:cNvSpPr txBox="1"/>
          <p:nvPr/>
        </p:nvSpPr>
        <p:spPr>
          <a:xfrm>
            <a:off x="998705" y="3410364"/>
            <a:ext cx="3674244" cy="1692771"/>
          </a:xfrm>
          <a:prstGeom prst="rect">
            <a:avLst/>
          </a:prstGeom>
          <a:noFill/>
        </p:spPr>
        <p:txBody>
          <a:bodyPr wrap="square" rtlCol="0">
            <a:spAutoFit/>
          </a:bodyPr>
          <a:lstStyle/>
          <a:p>
            <a:pPr marL="284163" indent="-284163">
              <a:spcAft>
                <a:spcPts val="1200"/>
              </a:spcAft>
              <a:buFont typeface="Arial"/>
              <a:buChar char="•"/>
            </a:pPr>
            <a:r>
              <a:rPr lang="en-US" sz="2600" b="1" dirty="0" smtClean="0">
                <a:solidFill>
                  <a:srgbClr val="FFFFFF"/>
                </a:solidFill>
                <a:effectLst>
                  <a:outerShdw blurRad="50800" dist="38100" dir="2700000">
                    <a:srgbClr val="000000">
                      <a:alpha val="43000"/>
                    </a:srgbClr>
                  </a:outerShdw>
                </a:effectLst>
                <a:latin typeface="Cambria"/>
                <a:cs typeface="Cambria"/>
              </a:rPr>
              <a:t>“An appearance of wisdom in self-imposed religion” (Col. 2:23). </a:t>
            </a:r>
            <a:endParaRPr lang="en-US" sz="2600" b="1" dirty="0">
              <a:solidFill>
                <a:srgbClr val="FFFFFF"/>
              </a:solidFill>
              <a:effectLst>
                <a:outerShdw blurRad="50800" dist="38100" dir="2700000">
                  <a:srgbClr val="000000">
                    <a:alpha val="43000"/>
                  </a:srgbClr>
                </a:outerShdw>
              </a:effectLst>
              <a:latin typeface="Cambria"/>
              <a:cs typeface="Cambria"/>
            </a:endParaRPr>
          </a:p>
        </p:txBody>
      </p:sp>
      <p:pic>
        <p:nvPicPr>
          <p:cNvPr id="17" name="Picture 16"/>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8"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bldLvl="2"/>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3"/>
          <p:cNvGrpSpPr/>
          <p:nvPr/>
        </p:nvGrpSpPr>
        <p:grpSpPr>
          <a:xfrm>
            <a:off x="4988965" y="3045862"/>
            <a:ext cx="3481526" cy="3106591"/>
            <a:chOff x="2436721" y="2307635"/>
            <a:chExt cx="3481526" cy="3106591"/>
          </a:xfrm>
        </p:grpSpPr>
        <p:pic>
          <p:nvPicPr>
            <p:cNvPr id="8" name="Picture 7" descr="2a8535736cac17e271a02e5a38f3558a.jpg"/>
            <p:cNvPicPr>
              <a:picLocks noChangeAspect="1"/>
            </p:cNvPicPr>
            <p:nvPr/>
          </p:nvPicPr>
          <p:blipFill>
            <a:blip r:embed="rId2"/>
            <a:stretch>
              <a:fillRect/>
            </a:stretch>
          </p:blipFill>
          <p:spPr>
            <a:xfrm>
              <a:off x="2436721" y="2307635"/>
              <a:ext cx="3481526" cy="3106591"/>
            </a:xfrm>
            <a:prstGeom prst="rect">
              <a:avLst/>
            </a:prstGeom>
            <a:effectLst>
              <a:outerShdw blurRad="50800" dist="139700" dir="6540000">
                <a:srgbClr val="000000">
                  <a:alpha val="43000"/>
                </a:srgbClr>
              </a:outerShdw>
            </a:effectLst>
          </p:spPr>
        </p:pic>
        <p:sp>
          <p:nvSpPr>
            <p:cNvPr id="20" name="TextBox 19"/>
            <p:cNvSpPr txBox="1"/>
            <p:nvPr/>
          </p:nvSpPr>
          <p:spPr>
            <a:xfrm>
              <a:off x="2674283" y="2933747"/>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M</a:t>
              </a:r>
              <a:r>
                <a:rPr lang="en-US" sz="3000" b="1" spc="-150" dirty="0" smtClean="0">
                  <a:solidFill>
                    <a:srgbClr val="FFFFFF"/>
                  </a:solidFill>
                  <a:effectLst>
                    <a:outerShdw blurRad="50800" dist="38100" dir="2700000">
                      <a:srgbClr val="000000">
                        <a:alpha val="43000"/>
                      </a:srgbClr>
                    </a:outerShdw>
                  </a:effectLst>
                  <a:latin typeface="Cambria"/>
                  <a:cs typeface="Cambria"/>
                </a:rPr>
                <a:t>odern</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C</a:t>
              </a:r>
              <a:r>
                <a:rPr lang="en-US" sz="3000" b="1" spc="-150" dirty="0" smtClean="0">
                  <a:solidFill>
                    <a:srgbClr val="FFFFFF"/>
                  </a:solidFill>
                  <a:effectLst>
                    <a:outerShdw blurRad="50800" dist="38100" dir="2700000">
                      <a:srgbClr val="000000">
                        <a:alpha val="43000"/>
                      </a:srgbClr>
                    </a:outerShdw>
                  </a:effectLst>
                  <a:latin typeface="Cambria"/>
                  <a:cs typeface="Cambria"/>
                </a:rPr>
                <a:t>haracteristics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3" name="Picture 22"/>
            <p:cNvPicPr>
              <a:picLocks noChangeAspect="1"/>
            </p:cNvPicPr>
            <p:nvPr/>
          </p:nvPicPr>
          <p:blipFill>
            <a:blip r:embed="rId3">
              <a:lum bright="100000" contrast="-70000"/>
            </a:blip>
            <a:stretch>
              <a:fillRect/>
            </a:stretch>
          </p:blipFill>
          <p:spPr>
            <a:xfrm>
              <a:off x="2820615" y="4364908"/>
              <a:ext cx="561939" cy="561939"/>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7703790" cy="892552"/>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Redefining Terms.</a:t>
            </a:r>
          </a:p>
          <a:p>
            <a:pPr lvl="1">
              <a:buFont typeface="Arial"/>
              <a:buChar char="•"/>
            </a:pPr>
            <a:r>
              <a:rPr lang="en-US" sz="2400" dirty="0" smtClean="0">
                <a:solidFill>
                  <a:srgbClr val="FFFFFF"/>
                </a:solidFill>
                <a:effectLst>
                  <a:outerShdw blurRad="50800" dist="38100" dir="2700000">
                    <a:srgbClr val="000000">
                      <a:alpha val="43000"/>
                    </a:srgbClr>
                  </a:outerShdw>
                </a:effectLst>
                <a:latin typeface="Cambria"/>
                <a:cs typeface="Cambria"/>
              </a:rPr>
              <a:t>  </a:t>
            </a:r>
            <a:r>
              <a:rPr lang="en-US" sz="2400" i="1" dirty="0" smtClean="0">
                <a:solidFill>
                  <a:srgbClr val="FFFFFF"/>
                </a:solidFill>
                <a:effectLst>
                  <a:outerShdw blurRad="50800" dist="38100" dir="2700000">
                    <a:srgbClr val="000000">
                      <a:alpha val="43000"/>
                    </a:srgbClr>
                  </a:outerShdw>
                </a:effectLst>
                <a:latin typeface="Cambria"/>
                <a:cs typeface="Cambria"/>
              </a:rPr>
              <a:t>The Distinctiveness of Being a Christian.</a:t>
            </a:r>
          </a:p>
        </p:txBody>
      </p:sp>
      <p:sp>
        <p:nvSpPr>
          <p:cNvPr id="25" name="TextBox 24"/>
          <p:cNvSpPr txBox="1"/>
          <p:nvPr/>
        </p:nvSpPr>
        <p:spPr>
          <a:xfrm>
            <a:off x="1195979" y="3045863"/>
            <a:ext cx="3193387" cy="3046988"/>
          </a:xfrm>
          <a:prstGeom prst="rect">
            <a:avLst/>
          </a:prstGeom>
          <a:noFill/>
        </p:spPr>
        <p:txBody>
          <a:bodyPr wrap="square" rtlCol="0">
            <a:spAutoFit/>
          </a:bodyPr>
          <a:lstStyle/>
          <a:p>
            <a:pPr marL="284163" indent="-284163">
              <a:spcAft>
                <a:spcPts val="1200"/>
              </a:spcAft>
              <a:buFont typeface="Arial"/>
              <a:buChar char="•"/>
            </a:pPr>
            <a:r>
              <a:rPr lang="en-US" sz="2600" b="1" dirty="0" smtClean="0">
                <a:solidFill>
                  <a:srgbClr val="FFFFFF"/>
                </a:solidFill>
                <a:effectLst>
                  <a:outerShdw blurRad="50800" dist="38100" dir="2700000">
                    <a:srgbClr val="000000">
                      <a:alpha val="43000"/>
                    </a:srgbClr>
                  </a:outerShdw>
                </a:effectLst>
                <a:latin typeface="Cambria"/>
                <a:cs typeface="Cambria"/>
              </a:rPr>
              <a:t>“The disciples were first called Christians in Antioch.” (Acts 11:26). </a:t>
            </a:r>
          </a:p>
          <a:p>
            <a:pPr algn="ctr">
              <a:spcAft>
                <a:spcPts val="1200"/>
              </a:spcAft>
            </a:pPr>
            <a:r>
              <a:rPr lang="en-US" sz="2600" b="1" i="1" dirty="0" smtClean="0">
                <a:solidFill>
                  <a:srgbClr val="FFFFFF"/>
                </a:solidFill>
                <a:effectLst>
                  <a:outerShdw blurRad="50800" dist="38100" dir="2700000">
                    <a:srgbClr val="000000">
                      <a:alpha val="43000"/>
                    </a:srgbClr>
                  </a:outerShdw>
                </a:effectLst>
                <a:latin typeface="Cambria"/>
                <a:cs typeface="Cambria"/>
              </a:rPr>
              <a:t>To  be a Christian is to be a disciple</a:t>
            </a:r>
            <a:endParaRPr lang="en-US" sz="2600" b="1" i="1" dirty="0">
              <a:solidFill>
                <a:srgbClr val="FFFFFF"/>
              </a:solidFill>
              <a:effectLst>
                <a:outerShdw blurRad="50800" dist="38100" dir="2700000">
                  <a:srgbClr val="000000">
                    <a:alpha val="43000"/>
                  </a:srgbClr>
                </a:outerShdw>
              </a:effectLst>
              <a:latin typeface="Cambria"/>
              <a:cs typeface="Cambria"/>
            </a:endParaRPr>
          </a:p>
        </p:txBody>
      </p:sp>
      <p:pic>
        <p:nvPicPr>
          <p:cNvPr id="17" name="Picture 16"/>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8"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 calcmode="lin" valueType="num">
                                      <p:cBhvr>
                                        <p:cTn id="7" dur="1000" fill="hold"/>
                                        <p:tgtEl>
                                          <p:spTgt spid="24">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2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fade">
                                      <p:cBhvr>
                                        <p:cTn id="14" dur="1000"/>
                                        <p:tgtEl>
                                          <p:spTgt spid="25">
                                            <p:txEl>
                                              <p:pRg st="0" end="0"/>
                                            </p:txEl>
                                          </p:spTgt>
                                        </p:tgtEl>
                                      </p:cBhvr>
                                    </p:animEffect>
                                    <p:anim calcmode="lin" valueType="num">
                                      <p:cBhvr>
                                        <p:cTn id="15"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5">
                                            <p:txEl>
                                              <p:pRg st="1" end="1"/>
                                            </p:txEl>
                                          </p:spTgt>
                                        </p:tgtEl>
                                        <p:attrNameLst>
                                          <p:attrName>style.visibility</p:attrName>
                                        </p:attrNameLst>
                                      </p:cBhvr>
                                      <p:to>
                                        <p:strVal val="visible"/>
                                      </p:to>
                                    </p:set>
                                    <p:anim calcmode="lin" valueType="num">
                                      <p:cBhvr>
                                        <p:cTn id="21" dur="1000" fill="hold"/>
                                        <p:tgtEl>
                                          <p:spTgt spid="25">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25">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allAtOnce"/>
      <p:bldP spid="25" grpId="0" build="p" bldLvl="2"/>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3"/>
          <p:cNvGrpSpPr/>
          <p:nvPr/>
        </p:nvGrpSpPr>
        <p:grpSpPr>
          <a:xfrm>
            <a:off x="4988965" y="3045862"/>
            <a:ext cx="3481526" cy="3106591"/>
            <a:chOff x="2436721" y="2307635"/>
            <a:chExt cx="3481526" cy="3106591"/>
          </a:xfrm>
        </p:grpSpPr>
        <p:pic>
          <p:nvPicPr>
            <p:cNvPr id="8" name="Picture 7" descr="2a8535736cac17e271a02e5a38f3558a.jpg"/>
            <p:cNvPicPr>
              <a:picLocks noChangeAspect="1"/>
            </p:cNvPicPr>
            <p:nvPr/>
          </p:nvPicPr>
          <p:blipFill>
            <a:blip r:embed="rId2"/>
            <a:stretch>
              <a:fillRect/>
            </a:stretch>
          </p:blipFill>
          <p:spPr>
            <a:xfrm>
              <a:off x="2436721" y="2307635"/>
              <a:ext cx="3481526" cy="3106591"/>
            </a:xfrm>
            <a:prstGeom prst="rect">
              <a:avLst/>
            </a:prstGeom>
            <a:effectLst>
              <a:outerShdw blurRad="50800" dist="139700" dir="6540000">
                <a:srgbClr val="000000">
                  <a:alpha val="43000"/>
                </a:srgbClr>
              </a:outerShdw>
            </a:effectLst>
          </p:spPr>
        </p:pic>
        <p:sp>
          <p:nvSpPr>
            <p:cNvPr id="20" name="TextBox 19"/>
            <p:cNvSpPr txBox="1"/>
            <p:nvPr/>
          </p:nvSpPr>
          <p:spPr>
            <a:xfrm>
              <a:off x="2674283" y="2933747"/>
              <a:ext cx="2934464" cy="1431161"/>
            </a:xfrm>
            <a:prstGeom prst="rect">
              <a:avLst/>
            </a:prstGeom>
            <a:noFill/>
          </p:spPr>
          <p:txBody>
            <a:bodyPr wrap="square" rtlCol="0">
              <a:spAutoFit/>
            </a:bodyPr>
            <a:lstStyle/>
            <a:p>
              <a:pP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M</a:t>
              </a:r>
              <a:r>
                <a:rPr lang="en-US" sz="3000" b="1" spc="-150" dirty="0" smtClean="0">
                  <a:solidFill>
                    <a:srgbClr val="FFFFFF"/>
                  </a:solidFill>
                  <a:effectLst>
                    <a:outerShdw blurRad="50800" dist="38100" dir="2700000">
                      <a:srgbClr val="000000">
                        <a:alpha val="43000"/>
                      </a:srgbClr>
                    </a:outerShdw>
                  </a:effectLst>
                  <a:latin typeface="Cambria"/>
                  <a:cs typeface="Cambria"/>
                </a:rPr>
                <a:t>odern</a:t>
              </a:r>
            </a:p>
            <a:p>
              <a:pPr algn="ctr">
                <a:lnSpc>
                  <a:spcPct val="70000"/>
                </a:lnSpc>
              </a:pPr>
              <a:r>
                <a:rPr lang="en-US" sz="6000" b="1" spc="-150" dirty="0" smtClean="0">
                  <a:solidFill>
                    <a:srgbClr val="FFFFFF"/>
                  </a:solidFill>
                  <a:effectLst>
                    <a:outerShdw blurRad="50800" dist="38100" dir="2700000">
                      <a:srgbClr val="000000">
                        <a:alpha val="43000"/>
                      </a:srgbClr>
                    </a:outerShdw>
                  </a:effectLst>
                  <a:latin typeface="Cambria"/>
                  <a:cs typeface="Cambria"/>
                </a:rPr>
                <a:t>C</a:t>
              </a:r>
              <a:r>
                <a:rPr lang="en-US" sz="3000" b="1" spc="-150" dirty="0" smtClean="0">
                  <a:solidFill>
                    <a:srgbClr val="FFFFFF"/>
                  </a:solidFill>
                  <a:effectLst>
                    <a:outerShdw blurRad="50800" dist="38100" dir="2700000">
                      <a:srgbClr val="000000">
                        <a:alpha val="43000"/>
                      </a:srgbClr>
                    </a:outerShdw>
                  </a:effectLst>
                  <a:latin typeface="Cambria"/>
                  <a:cs typeface="Cambria"/>
                </a:rPr>
                <a:t>haracteristics</a:t>
              </a:r>
              <a:endParaRPr lang="en-US" sz="3000" b="1" spc="-150" dirty="0">
                <a:solidFill>
                  <a:srgbClr val="FFFFFF"/>
                </a:solidFill>
                <a:effectLst>
                  <a:outerShdw blurRad="50800" dist="38100" dir="2700000">
                    <a:srgbClr val="000000">
                      <a:alpha val="43000"/>
                    </a:srgbClr>
                  </a:outerShdw>
                </a:effectLst>
                <a:latin typeface="Cambria"/>
                <a:cs typeface="Cambria"/>
              </a:endParaRPr>
            </a:p>
          </p:txBody>
        </p:sp>
        <p:pic>
          <p:nvPicPr>
            <p:cNvPr id="23" name="Picture 22"/>
            <p:cNvPicPr>
              <a:picLocks noChangeAspect="1"/>
            </p:cNvPicPr>
            <p:nvPr/>
          </p:nvPicPr>
          <p:blipFill>
            <a:blip r:embed="rId3">
              <a:lum bright="100000" contrast="-70000"/>
            </a:blip>
            <a:stretch>
              <a:fillRect/>
            </a:stretch>
          </p:blipFill>
          <p:spPr>
            <a:xfrm>
              <a:off x="2820615" y="4364908"/>
              <a:ext cx="561939" cy="561939"/>
            </a:xfrm>
            <a:prstGeom prst="rect">
              <a:avLst/>
            </a:prstGeom>
            <a:effectLst>
              <a:outerShdw blurRad="50800" dist="38100" dir="2700000">
                <a:srgbClr val="000000">
                  <a:alpha val="43000"/>
                </a:srgbClr>
              </a:outerShdw>
            </a:effectLst>
          </p:spPr>
        </p:pic>
      </p:grpSp>
      <p:sp>
        <p:nvSpPr>
          <p:cNvPr id="24" name="TextBox 23"/>
          <p:cNvSpPr txBox="1"/>
          <p:nvPr/>
        </p:nvSpPr>
        <p:spPr>
          <a:xfrm>
            <a:off x="457201" y="1947980"/>
            <a:ext cx="7703790" cy="892552"/>
          </a:xfrm>
          <a:prstGeom prst="rect">
            <a:avLst/>
          </a:prstGeom>
          <a:noFill/>
        </p:spPr>
        <p:txBody>
          <a:bodyPr wrap="square" rtlCol="0">
            <a:spAutoFit/>
          </a:bodyPr>
          <a:lstStyle/>
          <a:p>
            <a:r>
              <a:rPr lang="en-US" sz="2800" b="1" dirty="0" smtClean="0">
                <a:solidFill>
                  <a:srgbClr val="FFFFFF"/>
                </a:solidFill>
                <a:effectLst>
                  <a:outerShdw blurRad="50800" dist="38100" dir="2700000">
                    <a:srgbClr val="000000">
                      <a:alpha val="43000"/>
                    </a:srgbClr>
                  </a:outerShdw>
                </a:effectLst>
                <a:latin typeface="Cambria"/>
                <a:cs typeface="Cambria"/>
              </a:rPr>
              <a:t>Redefining Terms.</a:t>
            </a:r>
          </a:p>
          <a:p>
            <a:pPr lvl="1">
              <a:buFont typeface="Arial"/>
              <a:buChar char="•"/>
            </a:pPr>
            <a:r>
              <a:rPr lang="en-US" sz="2400" dirty="0" smtClean="0">
                <a:solidFill>
                  <a:srgbClr val="FFFFFF"/>
                </a:solidFill>
                <a:effectLst>
                  <a:outerShdw blurRad="50800" dist="38100" dir="2700000">
                    <a:srgbClr val="000000">
                      <a:alpha val="43000"/>
                    </a:srgbClr>
                  </a:outerShdw>
                </a:effectLst>
                <a:latin typeface="Cambria"/>
                <a:cs typeface="Cambria"/>
              </a:rPr>
              <a:t>  </a:t>
            </a:r>
            <a:r>
              <a:rPr lang="en-US" sz="2400" i="1" dirty="0" smtClean="0">
                <a:solidFill>
                  <a:srgbClr val="FFFFFF"/>
                </a:solidFill>
                <a:effectLst>
                  <a:outerShdw blurRad="50800" dist="38100" dir="2700000">
                    <a:srgbClr val="000000">
                      <a:alpha val="43000"/>
                    </a:srgbClr>
                  </a:outerShdw>
                </a:effectLst>
                <a:latin typeface="Cambria"/>
                <a:cs typeface="Cambria"/>
              </a:rPr>
              <a:t>The Distinctiveness of Being a Christian.</a:t>
            </a:r>
          </a:p>
        </p:txBody>
      </p:sp>
      <p:sp>
        <p:nvSpPr>
          <p:cNvPr id="25" name="TextBox 24"/>
          <p:cNvSpPr txBox="1"/>
          <p:nvPr/>
        </p:nvSpPr>
        <p:spPr>
          <a:xfrm>
            <a:off x="457201" y="3045862"/>
            <a:ext cx="4298503" cy="3200876"/>
          </a:xfrm>
          <a:prstGeom prst="rect">
            <a:avLst/>
          </a:prstGeom>
          <a:noFill/>
        </p:spPr>
        <p:txBody>
          <a:bodyPr wrap="square" rtlCol="0">
            <a:spAutoFit/>
          </a:bodyPr>
          <a:lstStyle/>
          <a:p>
            <a:pPr marL="284163" indent="-284163">
              <a:spcAft>
                <a:spcPts val="1200"/>
              </a:spcAft>
              <a:buFont typeface="Arial"/>
              <a:buChar char="•"/>
            </a:pPr>
            <a:r>
              <a:rPr lang="en-US" sz="2400" b="1" dirty="0" smtClean="0">
                <a:solidFill>
                  <a:srgbClr val="FFFFFF"/>
                </a:solidFill>
                <a:effectLst>
                  <a:outerShdw blurRad="50800" dist="38100" dir="2700000">
                    <a:srgbClr val="000000">
                      <a:alpha val="43000"/>
                    </a:srgbClr>
                  </a:outerShdw>
                </a:effectLst>
                <a:latin typeface="Cambria"/>
                <a:cs typeface="Cambria"/>
              </a:rPr>
              <a:t>“You almost persuade me to become a Christian” (Acts 26:28).</a:t>
            </a:r>
          </a:p>
          <a:p>
            <a:pPr marL="284163" indent="-284163">
              <a:spcAft>
                <a:spcPts val="1200"/>
              </a:spcAft>
              <a:buFont typeface="Arial"/>
              <a:buChar char="•"/>
            </a:pPr>
            <a:r>
              <a:rPr lang="en-US" sz="2400" b="1" dirty="0" smtClean="0">
                <a:solidFill>
                  <a:srgbClr val="FFFFFF"/>
                </a:solidFill>
                <a:effectLst>
                  <a:outerShdw blurRad="50800" dist="38100" dir="2700000">
                    <a:srgbClr val="000000">
                      <a:alpha val="43000"/>
                    </a:srgbClr>
                  </a:outerShdw>
                </a:effectLst>
                <a:latin typeface="Cambria"/>
                <a:cs typeface="Cambria"/>
              </a:rPr>
              <a:t>“I pray God that not only you but all who are listening to me today may become what I am” (Acts 26:29, NIV).</a:t>
            </a:r>
            <a:endParaRPr lang="en-US" sz="2400" b="1" dirty="0">
              <a:solidFill>
                <a:srgbClr val="FFFFFF"/>
              </a:solidFill>
              <a:effectLst>
                <a:outerShdw blurRad="50800" dist="38100" dir="2700000">
                  <a:srgbClr val="000000">
                    <a:alpha val="43000"/>
                  </a:srgbClr>
                </a:outerShdw>
              </a:effectLst>
              <a:latin typeface="Cambria"/>
              <a:cs typeface="Cambria"/>
            </a:endParaRPr>
          </a:p>
        </p:txBody>
      </p:sp>
      <p:pic>
        <p:nvPicPr>
          <p:cNvPr id="17" name="Picture 16"/>
          <p:cNvPicPr>
            <a:picLocks noChangeAspect="1"/>
          </p:cNvPicPr>
          <p:nvPr/>
        </p:nvPicPr>
        <p:blipFill>
          <a:blip r:embed="rId4">
            <a:duotone>
              <a:prstClr val="black"/>
              <a:schemeClr val="accent6">
                <a:tint val="45000"/>
                <a:satMod val="400000"/>
              </a:schemeClr>
            </a:duotone>
            <a:lum bright="5000"/>
          </a:blip>
          <a:srcRect r="2344"/>
          <a:stretch>
            <a:fillRect/>
          </a:stretch>
        </p:blipFill>
        <p:spPr>
          <a:xfrm>
            <a:off x="0" y="0"/>
            <a:ext cx="9144000" cy="1910994"/>
          </a:xfrm>
          <a:prstGeom prst="rect">
            <a:avLst/>
          </a:prstGeom>
          <a:effectLst>
            <a:outerShdw blurRad="50800" dist="38100" dir="2700000">
              <a:srgbClr val="000000">
                <a:alpha val="43000"/>
              </a:srgbClr>
            </a:outerShdw>
          </a:effectLst>
        </p:spPr>
      </p:pic>
      <p:sp>
        <p:nvSpPr>
          <p:cNvPr id="18" name="Title 1"/>
          <p:cNvSpPr>
            <a:spLocks noGrp="1"/>
          </p:cNvSpPr>
          <p:nvPr>
            <p:ph type="title"/>
          </p:nvPr>
        </p:nvSpPr>
        <p:spPr>
          <a:xfrm>
            <a:off x="423347" y="249042"/>
            <a:ext cx="8242829" cy="759487"/>
          </a:xfrm>
          <a:effectLst>
            <a:outerShdw blurRad="50800" dist="38100" dir="2700000">
              <a:srgbClr val="000000">
                <a:alpha val="43000"/>
              </a:srgbClr>
            </a:outerShdw>
          </a:effectLst>
        </p:spPr>
        <p:txBody>
          <a:bodyPr>
            <a:prstTxWarp prst="textNoShape">
              <a:avLst/>
            </a:prstTxWarp>
            <a:noAutofit/>
          </a:bodyPr>
          <a:lstStyle/>
          <a:p>
            <a:pPr algn="ctr"/>
            <a:r>
              <a:rPr lang="en-US" sz="5000" dirty="0" smtClean="0">
                <a:solidFill>
                  <a:schemeClr val="accent6">
                    <a:lumMod val="40000"/>
                    <a:lumOff val="60000"/>
                  </a:schemeClr>
                </a:solidFill>
                <a:effectLst>
                  <a:innerShdw blurRad="63500" dist="25400" dir="16440000">
                    <a:srgbClr val="000000">
                      <a:alpha val="50000"/>
                    </a:srgbClr>
                  </a:innerShdw>
                </a:effectLst>
              </a:rPr>
              <a:t>MODERN RELIGION   </a:t>
            </a:r>
            <a:endParaRPr lang="en-US" sz="5000" dirty="0">
              <a:solidFill>
                <a:schemeClr val="accent6">
                  <a:lumMod val="40000"/>
                  <a:lumOff val="60000"/>
                </a:schemeClr>
              </a:solidFill>
              <a:effectLst>
                <a:innerShdw blurRad="63500" dist="25400" dir="16440000">
                  <a:srgbClr val="000000">
                    <a:alpha val="5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xEl>
                                              <p:pRg st="1" end="1"/>
                                            </p:txEl>
                                          </p:spTgt>
                                        </p:tgtEl>
                                        <p:attrNameLst>
                                          <p:attrName>style.visibility</p:attrName>
                                        </p:attrNameLst>
                                      </p:cBhvr>
                                      <p:to>
                                        <p:strVal val="visible"/>
                                      </p:to>
                                    </p:set>
                                    <p:animEffect transition="in" filter="fade">
                                      <p:cBhvr>
                                        <p:cTn id="14" dur="1000"/>
                                        <p:tgtEl>
                                          <p:spTgt spid="25">
                                            <p:txEl>
                                              <p:pRg st="1" end="1"/>
                                            </p:txEl>
                                          </p:spTgt>
                                        </p:tgtEl>
                                      </p:cBhvr>
                                    </p:animEffect>
                                    <p:anim calcmode="lin" valueType="num">
                                      <p:cBhvr>
                                        <p:cTn id="15"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863</TotalTime>
  <Words>1586</Words>
  <Application>Microsoft Macintosh PowerPoint</Application>
  <PresentationFormat>On-screen Show (4:3)</PresentationFormat>
  <Paragraphs>203</Paragraphs>
  <Slides>34</Slides>
  <Notes>0</Notes>
  <HiddenSlides>0</HiddenSlides>
  <MMClips>0</MMClips>
  <ScaleCrop>false</ScaleCrop>
  <HeadingPairs>
    <vt:vector size="4" baseType="variant">
      <vt:variant>
        <vt:lpstr>Design Template</vt:lpstr>
      </vt:variant>
      <vt:variant>
        <vt:i4>1</vt:i4>
      </vt:variant>
      <vt:variant>
        <vt:lpstr>Slide Titles</vt:lpstr>
      </vt:variant>
      <vt:variant>
        <vt:i4>34</vt:i4>
      </vt:variant>
    </vt:vector>
  </HeadingPairs>
  <TitlesOfParts>
    <vt:vector size="35" baseType="lpstr">
      <vt:lpstr>Office Theme</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lpstr>MODERN RELIGION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RELIGION</dc:title>
  <dc:creator>Kyle Pope</dc:creator>
  <cp:lastModifiedBy>Kyle Pope</cp:lastModifiedBy>
  <cp:revision>61</cp:revision>
  <dcterms:created xsi:type="dcterms:W3CDTF">2016-07-24T20:23:15Z</dcterms:created>
  <dcterms:modified xsi:type="dcterms:W3CDTF">2016-07-24T20:23:58Z</dcterms:modified>
</cp:coreProperties>
</file>