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62" r:id="rId2"/>
    <p:sldId id="259" r:id="rId3"/>
    <p:sldId id="265" r:id="rId4"/>
    <p:sldId id="257" r:id="rId5"/>
    <p:sldId id="258" r:id="rId6"/>
    <p:sldId id="260" r:id="rId7"/>
    <p:sldId id="266" r:id="rId8"/>
    <p:sldId id="269" r:id="rId9"/>
    <p:sldId id="268" r:id="rId10"/>
    <p:sldId id="270" r:id="rId11"/>
    <p:sldId id="267" r:id="rId12"/>
    <p:sldId id="271" r:id="rId13"/>
    <p:sldId id="275" r:id="rId14"/>
    <p:sldId id="276" r:id="rId15"/>
    <p:sldId id="277" r:id="rId16"/>
    <p:sldId id="278" r:id="rId17"/>
    <p:sldId id="279" r:id="rId18"/>
    <p:sldId id="280" r:id="rId19"/>
    <p:sldId id="274" r:id="rId20"/>
    <p:sldId id="272" r:id="rId21"/>
    <p:sldId id="273" r:id="rId22"/>
    <p:sldId id="26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E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683"/>
  </p:normalViewPr>
  <p:slideViewPr>
    <p:cSldViewPr>
      <p:cViewPr varScale="1">
        <p:scale>
          <a:sx n="86" d="100"/>
          <a:sy n="86" d="100"/>
        </p:scale>
        <p:origin x="100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03546F-AA9A-834D-A781-D76AB105F934}" type="datetimeFigureOut">
              <a:rPr lang="en-US" smtClean="0"/>
              <a:t>9/22/16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4F74A5-DADD-EC4D-8419-1DAE2AAC41F5}" type="slidenum">
              <a:rPr lang="en-US" smtClean="0"/>
              <a:t>‹#›</a:t>
            </a:fld>
            <a:endParaRPr lang="en-US"/>
          </a:p>
        </p:txBody>
      </p:sp>
    </p:spTree>
    <p:extLst>
      <p:ext uri="{BB962C8B-B14F-4D97-AF65-F5344CB8AC3E}">
        <p14:creationId xmlns:p14="http://schemas.microsoft.com/office/powerpoint/2010/main" val="1966392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4F74A5-DADD-EC4D-8419-1DAE2AAC41F5}" type="slidenum">
              <a:rPr lang="en-US" smtClean="0"/>
              <a:t>22</a:t>
            </a:fld>
            <a:endParaRPr lang="en-US"/>
          </a:p>
        </p:txBody>
      </p:sp>
    </p:spTree>
    <p:extLst>
      <p:ext uri="{BB962C8B-B14F-4D97-AF65-F5344CB8AC3E}">
        <p14:creationId xmlns:p14="http://schemas.microsoft.com/office/powerpoint/2010/main" val="1532399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A817BAC1-AC8D-42C9-8D84-4B68ED746C81}" type="datetimeFigureOut">
              <a:rPr lang="en-US" smtClean="0"/>
              <a:pPr/>
              <a:t>9/22/16</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339CDF2D-3B3A-4C1B-8C74-EE341BDCBFEC}" type="slidenum">
              <a:rPr lang="en-US" smtClean="0"/>
              <a:pPr/>
              <a:t>‹#›</a:t>
            </a:fld>
            <a:endParaRPr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17BAC1-AC8D-42C9-8D84-4B68ED746C81}" type="datetimeFigureOut">
              <a:rPr lang="en-US" smtClean="0"/>
              <a:pPr/>
              <a:t>9/22/16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9CDF2D-3B3A-4C1B-8C74-EE341BDCBF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17BAC1-AC8D-42C9-8D84-4B68ED746C81}" type="datetimeFigureOut">
              <a:rPr lang="en-US" smtClean="0"/>
              <a:pPr/>
              <a:t>9/22/16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9CDF2D-3B3A-4C1B-8C74-EE341BDCBF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17BAC1-AC8D-42C9-8D84-4B68ED746C81}" type="datetimeFigureOut">
              <a:rPr lang="en-US" smtClean="0"/>
              <a:pPr/>
              <a:t>9/22/16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9CDF2D-3B3A-4C1B-8C74-EE341BDCBF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817BAC1-AC8D-42C9-8D84-4B68ED746C81}" type="datetimeFigureOut">
              <a:rPr lang="en-US" smtClean="0"/>
              <a:pPr/>
              <a:t>9/22/16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9CDF2D-3B3A-4C1B-8C74-EE341BDCBFEC}"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817BAC1-AC8D-42C9-8D84-4B68ED746C81}" type="datetimeFigureOut">
              <a:rPr lang="en-US" smtClean="0"/>
              <a:pPr/>
              <a:t>9/22/16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39CDF2D-3B3A-4C1B-8C74-EE341BDCBF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817BAC1-AC8D-42C9-8D84-4B68ED746C81}" type="datetimeFigureOut">
              <a:rPr lang="en-US" smtClean="0"/>
              <a:pPr/>
              <a:t>9/22/16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39CDF2D-3B3A-4C1B-8C74-EE341BDCBFEC}"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817BAC1-AC8D-42C9-8D84-4B68ED746C81}" type="datetimeFigureOut">
              <a:rPr lang="en-US" smtClean="0"/>
              <a:pPr/>
              <a:t>9/22/16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39CDF2D-3B3A-4C1B-8C74-EE341BDCBF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817BAC1-AC8D-42C9-8D84-4B68ED746C81}" type="datetimeFigureOut">
              <a:rPr lang="en-US" smtClean="0"/>
              <a:pPr/>
              <a:t>9/22/16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39CDF2D-3B3A-4C1B-8C74-EE341BDCBF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817BAC1-AC8D-42C9-8D84-4B68ED746C81}" type="datetimeFigureOut">
              <a:rPr lang="en-US" smtClean="0"/>
              <a:pPr/>
              <a:t>9/22/16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39CDF2D-3B3A-4C1B-8C74-EE341BDCBF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A817BAC1-AC8D-42C9-8D84-4B68ED746C81}" type="datetimeFigureOut">
              <a:rPr lang="en-US" smtClean="0"/>
              <a:pPr/>
              <a:t>9/22/16</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339CDF2D-3B3A-4C1B-8C74-EE341BDCBF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817BAC1-AC8D-42C9-8D84-4B68ED746C81}" type="datetimeFigureOut">
              <a:rPr lang="en-US" smtClean="0"/>
              <a:pPr/>
              <a:t>9/22/16</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339CDF2D-3B3A-4C1B-8C74-EE341BDCBFE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b="1" kern="1200" spc="-100" baseline="0">
          <a:solidFill>
            <a:schemeClr val="tx2">
              <a:satMod val="200000"/>
            </a:schemeClr>
          </a:solidFill>
          <a:effectLst/>
          <a:latin typeface="+mn-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solidFill>
                  <a:srgbClr val="C1EEFF"/>
                </a:solidFill>
                <a:effectLst>
                  <a:outerShdw blurRad="38100" dist="38100" dir="2700000" algn="tl">
                    <a:srgbClr val="000000">
                      <a:alpha val="43137"/>
                    </a:srgbClr>
                  </a:outerShdw>
                  <a:reflection blurRad="12700" stA="34000" endA="740" endPos="53000" dir="5400000" sy="-100000" algn="bl" rotWithShape="0"/>
                </a:effectLst>
              </a:rPr>
              <a:t>Jesus</a:t>
            </a:r>
            <a:r>
              <a:rPr lang="en-US" dirty="0" smtClean="0"/>
              <a:t/>
            </a:r>
            <a:br>
              <a:rPr lang="en-US" dirty="0" smtClean="0"/>
            </a:br>
            <a:r>
              <a:rPr lang="en-US" b="0" dirty="0" smtClean="0">
                <a:solidFill>
                  <a:schemeClr val="accent1"/>
                </a:solidFill>
              </a:rPr>
              <a:t>The Captain of Our Salvation</a:t>
            </a:r>
            <a:endParaRPr lang="en-US" b="0" dirty="0">
              <a:solidFill>
                <a:schemeClr val="accent1"/>
              </a:solidFill>
            </a:endParaRPr>
          </a:p>
        </p:txBody>
      </p:sp>
      <p:sp>
        <p:nvSpPr>
          <p:cNvPr id="3" name="Subtitle 2"/>
          <p:cNvSpPr>
            <a:spLocks noGrp="1"/>
          </p:cNvSpPr>
          <p:nvPr>
            <p:ph type="subTitle" idx="1"/>
          </p:nvPr>
        </p:nvSpPr>
        <p:spPr/>
        <p:txBody>
          <a:bodyPr/>
          <a:lstStyle/>
          <a:p>
            <a:r>
              <a:rPr lang="en-US" dirty="0" smtClean="0"/>
              <a:t>Hebrews 2:10</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 ARCHEGOS</a:t>
            </a:r>
            <a:endParaRPr lang="en-US" dirty="0"/>
          </a:p>
        </p:txBody>
      </p:sp>
      <p:sp>
        <p:nvSpPr>
          <p:cNvPr id="3" name="Content Placeholder 2"/>
          <p:cNvSpPr>
            <a:spLocks noGrp="1"/>
          </p:cNvSpPr>
          <p:nvPr>
            <p:ph idx="1"/>
          </p:nvPr>
        </p:nvSpPr>
        <p:spPr/>
        <p:txBody>
          <a:bodyPr>
            <a:normAutofit/>
          </a:bodyPr>
          <a:lstStyle/>
          <a:p>
            <a:r>
              <a:rPr lang="en-US" sz="3200" b="1" dirty="0" smtClean="0"/>
              <a:t>ARCHEGOS </a:t>
            </a:r>
            <a:r>
              <a:rPr lang="en-US" sz="3200" b="1" dirty="0" smtClean="0">
                <a:solidFill>
                  <a:schemeClr val="accent1">
                    <a:lumMod val="40000"/>
                    <a:lumOff val="60000"/>
                  </a:schemeClr>
                </a:solidFill>
              </a:rPr>
              <a:t>(747)</a:t>
            </a:r>
          </a:p>
          <a:p>
            <a:pPr lvl="1"/>
            <a:r>
              <a:rPr lang="en-US" sz="2800" dirty="0" smtClean="0"/>
              <a:t>Prince</a:t>
            </a:r>
          </a:p>
          <a:p>
            <a:pPr lvl="2"/>
            <a:r>
              <a:rPr lang="en-US" dirty="0" smtClean="0">
                <a:solidFill>
                  <a:schemeClr val="accent1"/>
                </a:solidFill>
              </a:rPr>
              <a:t>(Acts 3:13-15)</a:t>
            </a:r>
          </a:p>
          <a:p>
            <a:pPr lvl="1"/>
            <a:r>
              <a:rPr lang="en-US" sz="2800" dirty="0" smtClean="0"/>
              <a:t>Captain</a:t>
            </a:r>
          </a:p>
          <a:p>
            <a:pPr lvl="2"/>
            <a:r>
              <a:rPr lang="en-US" dirty="0" smtClean="0">
                <a:solidFill>
                  <a:schemeClr val="accent1"/>
                </a:solidFill>
              </a:rPr>
              <a:t>(Heb.2:10)</a:t>
            </a:r>
          </a:p>
          <a:p>
            <a:pPr lvl="1"/>
            <a:r>
              <a:rPr lang="en-US" sz="2800" dirty="0" smtClean="0"/>
              <a:t>Author</a:t>
            </a:r>
          </a:p>
          <a:p>
            <a:pPr lvl="2"/>
            <a:r>
              <a:rPr lang="en-US" dirty="0" smtClean="0">
                <a:solidFill>
                  <a:schemeClr val="accent1"/>
                </a:solidFill>
              </a:rPr>
              <a:t>(Heb.12:2)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dissolve">
                                      <p:cBhvr>
                                        <p:cTn id="7" dur="500"/>
                                        <p:tgtEl>
                                          <p:spTgt spid="3">
                                            <p:txEl>
                                              <p:pRg st="5" end="5"/>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dissolve">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12:2</a:t>
            </a:r>
            <a:endParaRPr lang="en-US" dirty="0"/>
          </a:p>
        </p:txBody>
      </p:sp>
      <p:sp>
        <p:nvSpPr>
          <p:cNvPr id="3" name="Content Placeholder 2"/>
          <p:cNvSpPr>
            <a:spLocks noGrp="1"/>
          </p:cNvSpPr>
          <p:nvPr>
            <p:ph idx="1"/>
          </p:nvPr>
        </p:nvSpPr>
        <p:spPr/>
        <p:txBody>
          <a:bodyPr/>
          <a:lstStyle/>
          <a:p>
            <a:r>
              <a:rPr lang="en-US" dirty="0" smtClean="0"/>
              <a:t>looking unto Jesus, the </a:t>
            </a:r>
            <a:r>
              <a:rPr lang="en-US" b="1" u="sng" dirty="0" smtClean="0">
                <a:solidFill>
                  <a:schemeClr val="accent3">
                    <a:lumMod val="60000"/>
                    <a:lumOff val="40000"/>
                  </a:schemeClr>
                </a:solidFill>
              </a:rPr>
              <a:t>author</a:t>
            </a:r>
            <a:r>
              <a:rPr lang="en-US" dirty="0" smtClean="0"/>
              <a:t> and finisher </a:t>
            </a:r>
            <a:r>
              <a:rPr lang="en-US" b="1" u="sng" dirty="0" smtClean="0">
                <a:solidFill>
                  <a:schemeClr val="accent3">
                    <a:lumMod val="60000"/>
                    <a:lumOff val="40000"/>
                  </a:schemeClr>
                </a:solidFill>
              </a:rPr>
              <a:t>of our faith</a:t>
            </a:r>
            <a:r>
              <a:rPr lang="en-US" dirty="0" smtClean="0"/>
              <a:t>, who for the joy that was set before Him endured the cross, despising the shame, and has sat down at the right hand of the throne of God.  </a:t>
            </a:r>
            <a:r>
              <a:rPr lang="en-US" dirty="0" smtClean="0">
                <a:solidFill>
                  <a:schemeClr val="tx2"/>
                </a:solidFill>
              </a:rPr>
              <a:t>(NKJV)</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 ARCHEGOS</a:t>
            </a:r>
            <a:endParaRPr lang="en-US" dirty="0"/>
          </a:p>
        </p:txBody>
      </p:sp>
      <p:sp>
        <p:nvSpPr>
          <p:cNvPr id="3" name="Content Placeholder 2"/>
          <p:cNvSpPr>
            <a:spLocks noGrp="1"/>
          </p:cNvSpPr>
          <p:nvPr>
            <p:ph idx="1"/>
          </p:nvPr>
        </p:nvSpPr>
        <p:spPr/>
        <p:txBody>
          <a:bodyPr>
            <a:normAutofit/>
          </a:bodyPr>
          <a:lstStyle/>
          <a:p>
            <a:r>
              <a:rPr lang="en-US" sz="3200" b="1" dirty="0" smtClean="0"/>
              <a:t>ARCHEGOS </a:t>
            </a:r>
            <a:r>
              <a:rPr lang="en-US" sz="3200" b="1" dirty="0" smtClean="0">
                <a:solidFill>
                  <a:schemeClr val="accent1">
                    <a:lumMod val="40000"/>
                    <a:lumOff val="60000"/>
                  </a:schemeClr>
                </a:solidFill>
              </a:rPr>
              <a:t>(747)</a:t>
            </a:r>
          </a:p>
          <a:p>
            <a:pPr lvl="1"/>
            <a:r>
              <a:rPr lang="en-US" sz="2800" dirty="0" smtClean="0"/>
              <a:t>Prince</a:t>
            </a:r>
          </a:p>
          <a:p>
            <a:pPr lvl="2"/>
            <a:r>
              <a:rPr lang="en-US" dirty="0" smtClean="0">
                <a:solidFill>
                  <a:schemeClr val="accent1"/>
                </a:solidFill>
              </a:rPr>
              <a:t>(Acts 3:13-15)</a:t>
            </a:r>
          </a:p>
          <a:p>
            <a:pPr lvl="1"/>
            <a:r>
              <a:rPr lang="en-US" sz="2800" dirty="0" smtClean="0"/>
              <a:t>Captain</a:t>
            </a:r>
          </a:p>
          <a:p>
            <a:pPr lvl="2"/>
            <a:r>
              <a:rPr lang="en-US" dirty="0" smtClean="0">
                <a:solidFill>
                  <a:schemeClr val="accent1"/>
                </a:solidFill>
              </a:rPr>
              <a:t>(Heb.2:10)</a:t>
            </a:r>
          </a:p>
          <a:p>
            <a:pPr lvl="1"/>
            <a:r>
              <a:rPr lang="en-US" sz="2800" dirty="0" smtClean="0"/>
              <a:t>Author</a:t>
            </a:r>
          </a:p>
          <a:p>
            <a:pPr lvl="2"/>
            <a:r>
              <a:rPr lang="en-US" dirty="0" smtClean="0">
                <a:solidFill>
                  <a:schemeClr val="accent1"/>
                </a:solidFill>
              </a:rPr>
              <a:t>(Heb.12:2)</a:t>
            </a:r>
          </a:p>
          <a:p>
            <a:pPr lvl="1"/>
            <a:r>
              <a:rPr lang="en-US" sz="2800" dirty="0" smtClean="0"/>
              <a:t>Pioneer (</a:t>
            </a:r>
            <a:r>
              <a:rPr lang="en-US" sz="2800" dirty="0" smtClean="0">
                <a:solidFill>
                  <a:srgbClr val="C1EEFF"/>
                </a:solidFill>
              </a:rPr>
              <a:t>NIV</a:t>
            </a:r>
            <a:r>
              <a:rPr lang="en-US" sz="2800" dirty="0" smtClean="0"/>
              <a:t> </a:t>
            </a:r>
            <a:r>
              <a:rPr lang="en-US" sz="2800" dirty="0" smtClean="0">
                <a:solidFill>
                  <a:schemeClr val="accent1"/>
                </a:solidFill>
              </a:rPr>
              <a:t>Heb.2:10</a:t>
            </a:r>
            <a:r>
              <a:rPr lang="en-US" sz="2800" dirty="0" smtClean="0"/>
              <a:t>)</a:t>
            </a:r>
          </a:p>
          <a:p>
            <a:pPr lvl="2"/>
            <a:r>
              <a:rPr lang="en-US" dirty="0" smtClean="0">
                <a:solidFill>
                  <a:schemeClr val="accent3">
                    <a:lumMod val="60000"/>
                    <a:lumOff val="40000"/>
                  </a:schemeClr>
                </a:solidFill>
              </a:rPr>
              <a:t>One who goes before and opens the way</a:t>
            </a:r>
            <a:endParaRPr lang="en-US" dirty="0">
              <a:solidFill>
                <a:schemeClr val="accent3">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dissolve">
                                      <p:cBhvr>
                                        <p:cTn id="7" dur="500"/>
                                        <p:tgtEl>
                                          <p:spTgt spid="3">
                                            <p:txEl>
                                              <p:pRg st="7" end="7"/>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dissolve">
                                      <p:cBhvr>
                                        <p:cTn id="1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 ARCHEGOS</a:t>
            </a:r>
            <a:endParaRPr lang="en-US" dirty="0"/>
          </a:p>
        </p:txBody>
      </p:sp>
      <p:sp>
        <p:nvSpPr>
          <p:cNvPr id="3" name="Content Placeholder 2"/>
          <p:cNvSpPr>
            <a:spLocks noGrp="1"/>
          </p:cNvSpPr>
          <p:nvPr>
            <p:ph idx="1"/>
          </p:nvPr>
        </p:nvSpPr>
        <p:spPr/>
        <p:txBody>
          <a:bodyPr>
            <a:normAutofit/>
          </a:bodyPr>
          <a:lstStyle/>
          <a:p>
            <a:r>
              <a:rPr lang="en-US" sz="2800" dirty="0" smtClean="0"/>
              <a:t>“Many are called </a:t>
            </a:r>
            <a:r>
              <a:rPr lang="en-US" sz="2800" b="1" i="1" dirty="0" smtClean="0"/>
              <a:t>sons</a:t>
            </a:r>
            <a:r>
              <a:rPr lang="en-US" sz="2800" dirty="0" smtClean="0"/>
              <a:t>; only one can be described as </a:t>
            </a:r>
            <a:r>
              <a:rPr lang="en-US" sz="2800" b="1" dirty="0" smtClean="0"/>
              <a:t>the pioneer of their salvation</a:t>
            </a:r>
            <a:r>
              <a:rPr lang="en-US" sz="2800" dirty="0" smtClean="0"/>
              <a:t>. The word here translated is </a:t>
            </a:r>
            <a:r>
              <a:rPr lang="en-US" sz="2800" i="1" dirty="0" err="1" smtClean="0"/>
              <a:t>archegos</a:t>
            </a:r>
            <a:r>
              <a:rPr lang="en-US" sz="2800" dirty="0" smtClean="0"/>
              <a:t>. Applied in other New Testament passages to Jesus (Acts 3:15; 5:31; Heb.12:2), it is a term of unusual interest. In secular Greek writings it was used of a “hero” who founded a city, gave it its name and became its guardian. Similarly, it denoted one who was “head” of a family or the “founder” of a philosophic school.”</a:t>
            </a:r>
            <a:endParaRPr lang="en-US" sz="2800" dirty="0">
              <a:solidFill>
                <a:schemeClr val="accent3">
                  <a:lumMod val="60000"/>
                  <a:lumOff val="40000"/>
                </a:schemeClr>
              </a:solidFill>
            </a:endParaRPr>
          </a:p>
        </p:txBody>
      </p:sp>
    </p:spTree>
    <p:extLst>
      <p:ext uri="{BB962C8B-B14F-4D97-AF65-F5344CB8AC3E}">
        <p14:creationId xmlns:p14="http://schemas.microsoft.com/office/powerpoint/2010/main" val="3043149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 ARCHEGOS</a:t>
            </a:r>
            <a:endParaRPr lang="en-US" dirty="0"/>
          </a:p>
        </p:txBody>
      </p:sp>
      <p:sp>
        <p:nvSpPr>
          <p:cNvPr id="3" name="Content Placeholder 2"/>
          <p:cNvSpPr>
            <a:spLocks noGrp="1"/>
          </p:cNvSpPr>
          <p:nvPr>
            <p:ph idx="1"/>
          </p:nvPr>
        </p:nvSpPr>
        <p:spPr/>
        <p:txBody>
          <a:bodyPr>
            <a:normAutofit/>
          </a:bodyPr>
          <a:lstStyle/>
          <a:p>
            <a:r>
              <a:rPr lang="en-US" sz="2800" dirty="0" smtClean="0"/>
              <a:t>“The term also had a distinct military connotation (thus the KJV’s “captain”), referring to a commander of an army who went ahead of his men and blazed the trail for them. All of these terms fit Jesus; but the idea of a leader who opens up a new way seems here to be uppermost in the author’s mind. As a pioneer the Son goes ahead of the saved, opening up a path.”</a:t>
            </a:r>
          </a:p>
          <a:p>
            <a:pPr lvl="1"/>
            <a:r>
              <a:rPr lang="en-US" sz="2400" dirty="0">
                <a:solidFill>
                  <a:schemeClr val="accent1"/>
                </a:solidFill>
              </a:rPr>
              <a:t>(Neil R. Lightfoot: Jesus Christ Today – A Commentary on The Book of Hebrews</a:t>
            </a:r>
            <a:r>
              <a:rPr lang="en-US" sz="2400" dirty="0" smtClean="0">
                <a:solidFill>
                  <a:schemeClr val="accent1"/>
                </a:solidFill>
              </a:rPr>
              <a:t>)</a:t>
            </a:r>
            <a:endParaRPr lang="en-US" sz="2400" dirty="0">
              <a:solidFill>
                <a:schemeClr val="accent1"/>
              </a:solidFill>
            </a:endParaRPr>
          </a:p>
        </p:txBody>
      </p:sp>
    </p:spTree>
    <p:extLst>
      <p:ext uri="{BB962C8B-B14F-4D97-AF65-F5344CB8AC3E}">
        <p14:creationId xmlns:p14="http://schemas.microsoft.com/office/powerpoint/2010/main" val="42339282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 ARCHEGOS</a:t>
            </a:r>
            <a:endParaRPr lang="en-US" dirty="0"/>
          </a:p>
        </p:txBody>
      </p:sp>
      <p:sp>
        <p:nvSpPr>
          <p:cNvPr id="3" name="Content Placeholder 2"/>
          <p:cNvSpPr>
            <a:spLocks noGrp="1"/>
          </p:cNvSpPr>
          <p:nvPr>
            <p:ph idx="1"/>
          </p:nvPr>
        </p:nvSpPr>
        <p:spPr/>
        <p:txBody>
          <a:bodyPr>
            <a:normAutofit/>
          </a:bodyPr>
          <a:lstStyle/>
          <a:p>
            <a:r>
              <a:rPr lang="en-US" sz="2800" dirty="0" smtClean="0"/>
              <a:t>“The term also had a distinct military connotation (thus the KJV’s “captain”), referring to a commander of an army who went ahead of his men and blazed the trail for them. All of these terms fit Jesus; but </a:t>
            </a:r>
            <a:r>
              <a:rPr lang="en-US" sz="2800" u="sng" dirty="0" smtClean="0">
                <a:solidFill>
                  <a:schemeClr val="accent3"/>
                </a:solidFill>
              </a:rPr>
              <a:t>the idea of a leader who opens up a new way</a:t>
            </a:r>
            <a:r>
              <a:rPr lang="en-US" sz="2800" dirty="0" smtClean="0"/>
              <a:t> seems here to be uppermost in the author’s mind. As a pioneer the Son goes ahead of the saved, opening up a path.”</a:t>
            </a:r>
          </a:p>
          <a:p>
            <a:pPr lvl="1"/>
            <a:r>
              <a:rPr lang="en-US" sz="2400" dirty="0">
                <a:solidFill>
                  <a:schemeClr val="accent1"/>
                </a:solidFill>
              </a:rPr>
              <a:t>(Neil R. Lightfoot: Jesus Christ Today – A Commentary on The Book of Hebrews</a:t>
            </a:r>
            <a:r>
              <a:rPr lang="en-US" sz="2400" dirty="0" smtClean="0">
                <a:solidFill>
                  <a:schemeClr val="accent1"/>
                </a:solidFill>
              </a:rPr>
              <a:t>)</a:t>
            </a:r>
            <a:endParaRPr lang="en-US" sz="2400" dirty="0">
              <a:solidFill>
                <a:schemeClr val="accent1"/>
              </a:solidFill>
            </a:endParaRPr>
          </a:p>
        </p:txBody>
      </p:sp>
    </p:spTree>
    <p:extLst>
      <p:ext uri="{BB962C8B-B14F-4D97-AF65-F5344CB8AC3E}">
        <p14:creationId xmlns:p14="http://schemas.microsoft.com/office/powerpoint/2010/main" val="5937958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 ARCHEGOS</a:t>
            </a:r>
            <a:endParaRPr lang="en-US" dirty="0"/>
          </a:p>
        </p:txBody>
      </p:sp>
      <p:sp>
        <p:nvSpPr>
          <p:cNvPr id="3" name="Content Placeholder 2"/>
          <p:cNvSpPr>
            <a:spLocks noGrp="1"/>
          </p:cNvSpPr>
          <p:nvPr>
            <p:ph idx="1"/>
          </p:nvPr>
        </p:nvSpPr>
        <p:spPr/>
        <p:txBody>
          <a:bodyPr>
            <a:normAutofit/>
          </a:bodyPr>
          <a:lstStyle/>
          <a:p>
            <a:r>
              <a:rPr lang="en-US" sz="2800" dirty="0" smtClean="0"/>
              <a:t>“The term also had a distinct military connotation (thus the KJV’s “captain”), referring to a commander of an army who went ahead of his men and blazed the trail for them. All of these terms fit Jesus; but </a:t>
            </a:r>
            <a:r>
              <a:rPr lang="en-US" sz="2800" u="sng" dirty="0" smtClean="0">
                <a:solidFill>
                  <a:schemeClr val="accent3"/>
                </a:solidFill>
              </a:rPr>
              <a:t>the idea of a leader who opens up a new way</a:t>
            </a:r>
            <a:r>
              <a:rPr lang="en-US" sz="2800" dirty="0" smtClean="0"/>
              <a:t> seems here to be uppermost in the author’s mind. As a </a:t>
            </a:r>
            <a:r>
              <a:rPr lang="en-US" sz="2800" u="sng" dirty="0" smtClean="0">
                <a:solidFill>
                  <a:srgbClr val="FEB80A"/>
                </a:solidFill>
              </a:rPr>
              <a:t>pioneer</a:t>
            </a:r>
            <a:r>
              <a:rPr lang="en-US" sz="2800" dirty="0" smtClean="0">
                <a:solidFill>
                  <a:srgbClr val="FEB80A"/>
                </a:solidFill>
              </a:rPr>
              <a:t> the Son </a:t>
            </a:r>
            <a:r>
              <a:rPr lang="en-US" sz="2800" u="sng" dirty="0" smtClean="0">
                <a:solidFill>
                  <a:srgbClr val="FEB80A"/>
                </a:solidFill>
              </a:rPr>
              <a:t>goes ahead of the saved</a:t>
            </a:r>
            <a:r>
              <a:rPr lang="en-US" sz="2800" dirty="0" smtClean="0">
                <a:solidFill>
                  <a:srgbClr val="FEB80A"/>
                </a:solidFill>
              </a:rPr>
              <a:t>, </a:t>
            </a:r>
            <a:r>
              <a:rPr lang="en-US" sz="2800" u="sng" dirty="0" smtClean="0">
                <a:solidFill>
                  <a:srgbClr val="FEB80A"/>
                </a:solidFill>
              </a:rPr>
              <a:t>opening up a path</a:t>
            </a:r>
            <a:r>
              <a:rPr lang="en-US" sz="2800" dirty="0" smtClean="0"/>
              <a:t>.”</a:t>
            </a:r>
          </a:p>
          <a:p>
            <a:pPr lvl="1"/>
            <a:r>
              <a:rPr lang="en-US" sz="2400" dirty="0" smtClean="0">
                <a:solidFill>
                  <a:schemeClr val="accent1"/>
                </a:solidFill>
              </a:rPr>
              <a:t>(Neil R. Lightfoot: Jesus Christ Today – A Commentary on The Book of Hebrews)</a:t>
            </a:r>
            <a:endParaRPr lang="en-US" sz="2400" dirty="0">
              <a:solidFill>
                <a:schemeClr val="accent1"/>
              </a:solidFill>
            </a:endParaRPr>
          </a:p>
        </p:txBody>
      </p:sp>
    </p:spTree>
    <p:extLst>
      <p:ext uri="{BB962C8B-B14F-4D97-AF65-F5344CB8AC3E}">
        <p14:creationId xmlns:p14="http://schemas.microsoft.com/office/powerpoint/2010/main" val="38044708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 ARCHEGOS</a:t>
            </a:r>
            <a:endParaRPr lang="en-US" dirty="0"/>
          </a:p>
        </p:txBody>
      </p:sp>
      <p:sp>
        <p:nvSpPr>
          <p:cNvPr id="3" name="Content Placeholder 2"/>
          <p:cNvSpPr>
            <a:spLocks noGrp="1"/>
          </p:cNvSpPr>
          <p:nvPr>
            <p:ph idx="1"/>
          </p:nvPr>
        </p:nvSpPr>
        <p:spPr/>
        <p:txBody>
          <a:bodyPr>
            <a:normAutofit/>
          </a:bodyPr>
          <a:lstStyle/>
          <a:p>
            <a:r>
              <a:rPr lang="en-US" sz="2800" dirty="0" smtClean="0"/>
              <a:t>“Old compound word (</a:t>
            </a:r>
            <a:r>
              <a:rPr lang="en-US" sz="2800" dirty="0" err="1" smtClean="0"/>
              <a:t>arche</a:t>
            </a:r>
            <a:r>
              <a:rPr lang="en-US" sz="2800" dirty="0" smtClean="0"/>
              <a:t> and ago) one leading off… one blazing the way, a pioneer...”</a:t>
            </a:r>
          </a:p>
          <a:p>
            <a:pPr lvl="1"/>
            <a:r>
              <a:rPr lang="en-US" sz="2400" dirty="0" smtClean="0">
                <a:solidFill>
                  <a:schemeClr val="accent1"/>
                </a:solidFill>
              </a:rPr>
              <a:t>(Word Pictures In The New Testament: A.T. Robertson)</a:t>
            </a:r>
            <a:endParaRPr lang="en-US" sz="2400" dirty="0">
              <a:solidFill>
                <a:schemeClr val="accent1"/>
              </a:solidFill>
            </a:endParaRPr>
          </a:p>
        </p:txBody>
      </p:sp>
    </p:spTree>
    <p:extLst>
      <p:ext uri="{BB962C8B-B14F-4D97-AF65-F5344CB8AC3E}">
        <p14:creationId xmlns:p14="http://schemas.microsoft.com/office/powerpoint/2010/main" val="949098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 ARCHEGOS</a:t>
            </a:r>
            <a:endParaRPr lang="en-US" dirty="0"/>
          </a:p>
        </p:txBody>
      </p:sp>
      <p:sp>
        <p:nvSpPr>
          <p:cNvPr id="3" name="Content Placeholder 2"/>
          <p:cNvSpPr>
            <a:spLocks noGrp="1"/>
          </p:cNvSpPr>
          <p:nvPr>
            <p:ph idx="1"/>
          </p:nvPr>
        </p:nvSpPr>
        <p:spPr/>
        <p:txBody>
          <a:bodyPr>
            <a:normAutofit/>
          </a:bodyPr>
          <a:lstStyle/>
          <a:p>
            <a:r>
              <a:rPr lang="en-US" sz="2800" dirty="0" smtClean="0"/>
              <a:t>“Old compound word (</a:t>
            </a:r>
            <a:r>
              <a:rPr lang="en-US" sz="2800" dirty="0" err="1" smtClean="0"/>
              <a:t>arche</a:t>
            </a:r>
            <a:r>
              <a:rPr lang="en-US" sz="2800" dirty="0" smtClean="0"/>
              <a:t> and ago) one leading off… </a:t>
            </a:r>
            <a:r>
              <a:rPr lang="en-US" sz="2800" dirty="0" smtClean="0">
                <a:solidFill>
                  <a:srgbClr val="FEB80A"/>
                </a:solidFill>
              </a:rPr>
              <a:t>one blazing the way</a:t>
            </a:r>
            <a:r>
              <a:rPr lang="en-US" sz="2800" dirty="0" smtClean="0"/>
              <a:t>, a </a:t>
            </a:r>
            <a:r>
              <a:rPr lang="en-US" sz="2800" b="1" u="sng" dirty="0" smtClean="0">
                <a:solidFill>
                  <a:srgbClr val="FEB80A"/>
                </a:solidFill>
              </a:rPr>
              <a:t>pioneer</a:t>
            </a:r>
            <a:r>
              <a:rPr lang="en-US" sz="2800" dirty="0" smtClean="0"/>
              <a:t>...”</a:t>
            </a:r>
          </a:p>
          <a:p>
            <a:pPr lvl="1"/>
            <a:r>
              <a:rPr lang="en-US" sz="2400" dirty="0" smtClean="0">
                <a:solidFill>
                  <a:schemeClr val="accent1"/>
                </a:solidFill>
              </a:rPr>
              <a:t>(Word Pictures In The New Testament: A.T. Robertson)</a:t>
            </a:r>
            <a:endParaRPr lang="en-US" sz="2400" dirty="0">
              <a:solidFill>
                <a:schemeClr val="accent1"/>
              </a:solidFill>
            </a:endParaRPr>
          </a:p>
        </p:txBody>
      </p:sp>
    </p:spTree>
    <p:extLst>
      <p:ext uri="{BB962C8B-B14F-4D97-AF65-F5344CB8AC3E}">
        <p14:creationId xmlns:p14="http://schemas.microsoft.com/office/powerpoint/2010/main" val="10549610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 ARCHEGOS</a:t>
            </a:r>
            <a:endParaRPr lang="en-US" dirty="0"/>
          </a:p>
        </p:txBody>
      </p:sp>
      <p:sp>
        <p:nvSpPr>
          <p:cNvPr id="3" name="Content Placeholder 2"/>
          <p:cNvSpPr>
            <a:spLocks noGrp="1"/>
          </p:cNvSpPr>
          <p:nvPr>
            <p:ph idx="1"/>
          </p:nvPr>
        </p:nvSpPr>
        <p:spPr/>
        <p:txBody>
          <a:bodyPr>
            <a:normAutofit/>
          </a:bodyPr>
          <a:lstStyle/>
          <a:p>
            <a:r>
              <a:rPr lang="en-US" sz="3200" b="1" dirty="0" smtClean="0"/>
              <a:t>ARCHEGOS </a:t>
            </a:r>
            <a:r>
              <a:rPr lang="en-US" sz="3200" b="1" dirty="0" smtClean="0">
                <a:solidFill>
                  <a:schemeClr val="accent1">
                    <a:lumMod val="40000"/>
                    <a:lumOff val="60000"/>
                  </a:schemeClr>
                </a:solidFill>
              </a:rPr>
              <a:t>(747)</a:t>
            </a:r>
          </a:p>
          <a:p>
            <a:pPr lvl="1"/>
            <a:r>
              <a:rPr lang="en-US" sz="2800" dirty="0" smtClean="0"/>
              <a:t>Prince</a:t>
            </a:r>
          </a:p>
          <a:p>
            <a:pPr lvl="2"/>
            <a:r>
              <a:rPr lang="en-US" dirty="0" smtClean="0">
                <a:solidFill>
                  <a:schemeClr val="accent1"/>
                </a:solidFill>
              </a:rPr>
              <a:t>(Acts 3:13-15)</a:t>
            </a:r>
          </a:p>
          <a:p>
            <a:pPr lvl="1"/>
            <a:r>
              <a:rPr lang="en-US" sz="2800" dirty="0" smtClean="0"/>
              <a:t>Captain</a:t>
            </a:r>
          </a:p>
          <a:p>
            <a:pPr lvl="2"/>
            <a:r>
              <a:rPr lang="en-US" dirty="0" smtClean="0">
                <a:solidFill>
                  <a:schemeClr val="accent1"/>
                </a:solidFill>
              </a:rPr>
              <a:t>(Heb.2:10)</a:t>
            </a:r>
          </a:p>
          <a:p>
            <a:pPr lvl="1"/>
            <a:r>
              <a:rPr lang="en-US" sz="2800" dirty="0" smtClean="0"/>
              <a:t>Author</a:t>
            </a:r>
          </a:p>
          <a:p>
            <a:pPr lvl="2"/>
            <a:r>
              <a:rPr lang="en-US" dirty="0" smtClean="0">
                <a:solidFill>
                  <a:schemeClr val="accent1"/>
                </a:solidFill>
              </a:rPr>
              <a:t>(Heb.12:2)</a:t>
            </a:r>
          </a:p>
          <a:p>
            <a:pPr lvl="1"/>
            <a:r>
              <a:rPr lang="en-US" sz="2800" dirty="0" smtClean="0"/>
              <a:t>Pioneer</a:t>
            </a:r>
          </a:p>
          <a:p>
            <a:pPr lvl="2"/>
            <a:r>
              <a:rPr lang="en-US" dirty="0" smtClean="0">
                <a:solidFill>
                  <a:schemeClr val="accent3">
                    <a:lumMod val="60000"/>
                    <a:lumOff val="40000"/>
                  </a:schemeClr>
                </a:solidFill>
              </a:rPr>
              <a:t>One who goes before and opens the way</a:t>
            </a:r>
            <a:endParaRPr lang="en-US" dirty="0">
              <a:solidFill>
                <a:schemeClr val="accent3">
                  <a:lumMod val="60000"/>
                  <a:lumOff val="40000"/>
                </a:schemeClr>
              </a:solidFill>
            </a:endParaRPr>
          </a:p>
        </p:txBody>
      </p:sp>
    </p:spTree>
    <p:extLst>
      <p:ext uri="{BB962C8B-B14F-4D97-AF65-F5344CB8AC3E}">
        <p14:creationId xmlns:p14="http://schemas.microsoft.com/office/powerpoint/2010/main" val="3909578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2:10</a:t>
            </a:r>
            <a:endParaRPr lang="en-US" dirty="0"/>
          </a:p>
        </p:txBody>
      </p:sp>
      <p:sp>
        <p:nvSpPr>
          <p:cNvPr id="3" name="Content Placeholder 2"/>
          <p:cNvSpPr>
            <a:spLocks noGrp="1"/>
          </p:cNvSpPr>
          <p:nvPr>
            <p:ph idx="1"/>
          </p:nvPr>
        </p:nvSpPr>
        <p:spPr/>
        <p:txBody>
          <a:bodyPr/>
          <a:lstStyle/>
          <a:p>
            <a:r>
              <a:rPr lang="en-US" dirty="0" smtClean="0"/>
              <a:t>For it was fitting for Him, for whom are all things and by whom are all things, in bringing many sons to glory, to make the captain of their salvation perfect through sufferings.  </a:t>
            </a:r>
            <a:r>
              <a:rPr lang="en-US" dirty="0" smtClean="0">
                <a:solidFill>
                  <a:schemeClr val="tx2"/>
                </a:solidFill>
              </a:rPr>
              <a:t>(NKJV)</a:t>
            </a:r>
          </a:p>
          <a:p>
            <a:endParaRPr lang="en-US" dirty="0" smtClean="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Captain, Author, Pioneer of…</a:t>
            </a:r>
            <a:endParaRPr lang="en-US" dirty="0"/>
          </a:p>
        </p:txBody>
      </p:sp>
      <p:sp>
        <p:nvSpPr>
          <p:cNvPr id="3" name="Content Placeholder 2"/>
          <p:cNvSpPr>
            <a:spLocks noGrp="1"/>
          </p:cNvSpPr>
          <p:nvPr>
            <p:ph idx="1"/>
          </p:nvPr>
        </p:nvSpPr>
        <p:spPr/>
        <p:txBody>
          <a:bodyPr/>
          <a:lstStyle/>
          <a:p>
            <a:r>
              <a:rPr lang="en-US" sz="3200" b="1" dirty="0" smtClean="0"/>
              <a:t>Life </a:t>
            </a:r>
            <a:endParaRPr lang="en-US" sz="3200" b="1" dirty="0" smtClean="0">
              <a:solidFill>
                <a:schemeClr val="tx2"/>
              </a:solidFill>
            </a:endParaRPr>
          </a:p>
          <a:p>
            <a:pPr lvl="1"/>
            <a:r>
              <a:rPr lang="en-US" sz="2800" dirty="0" smtClean="0"/>
              <a:t>He shows us the “way” of “life” </a:t>
            </a:r>
            <a:r>
              <a:rPr lang="en-US" sz="2800" dirty="0" smtClean="0">
                <a:solidFill>
                  <a:schemeClr val="accent1"/>
                </a:solidFill>
              </a:rPr>
              <a:t>(Jn.14:6)</a:t>
            </a:r>
          </a:p>
          <a:p>
            <a:pPr lvl="2"/>
            <a:r>
              <a:rPr lang="en-US" dirty="0" smtClean="0"/>
              <a:t>There is no “life” without the Son </a:t>
            </a:r>
            <a:r>
              <a:rPr lang="en-US" dirty="0" smtClean="0">
                <a:solidFill>
                  <a:schemeClr val="accent1"/>
                </a:solidFill>
              </a:rPr>
              <a:t>(1Jn.5:12)</a:t>
            </a:r>
          </a:p>
          <a:p>
            <a:pPr lvl="2"/>
            <a:r>
              <a:rPr lang="en-US" dirty="0" smtClean="0">
                <a:solidFill>
                  <a:srgbClr val="FFFFFF"/>
                </a:solidFill>
              </a:rPr>
              <a:t>He shows the path of life </a:t>
            </a:r>
            <a:r>
              <a:rPr lang="en-US" dirty="0" smtClean="0">
                <a:solidFill>
                  <a:schemeClr val="accent1"/>
                </a:solidFill>
              </a:rPr>
              <a:t>(Psa.16:11)</a:t>
            </a:r>
          </a:p>
          <a:p>
            <a:pPr lvl="2"/>
            <a:r>
              <a:rPr lang="en-US" dirty="0" smtClean="0">
                <a:solidFill>
                  <a:srgbClr val="FFFFFF"/>
                </a:solidFill>
              </a:rPr>
              <a:t>Must become a servant to be great </a:t>
            </a:r>
            <a:r>
              <a:rPr lang="en-US" dirty="0" smtClean="0">
                <a:solidFill>
                  <a:schemeClr val="accent1"/>
                </a:solidFill>
              </a:rPr>
              <a:t>(Phil.2:5-8)</a:t>
            </a:r>
          </a:p>
          <a:p>
            <a:pPr lvl="2"/>
            <a:r>
              <a:rPr lang="en-US" dirty="0">
                <a:solidFill>
                  <a:srgbClr val="FFFFFF"/>
                </a:solidFill>
              </a:rPr>
              <a:t>B</a:t>
            </a:r>
            <a:r>
              <a:rPr lang="en-US" dirty="0" smtClean="0">
                <a:solidFill>
                  <a:srgbClr val="FFFFFF"/>
                </a:solidFill>
              </a:rPr>
              <a:t>ecame poor that we might be rich </a:t>
            </a:r>
            <a:r>
              <a:rPr lang="en-US" dirty="0" smtClean="0">
                <a:solidFill>
                  <a:schemeClr val="accent1"/>
                </a:solidFill>
              </a:rPr>
              <a:t>(2Cor.8:9)</a:t>
            </a:r>
          </a:p>
          <a:p>
            <a:pPr lvl="2"/>
            <a:r>
              <a:rPr lang="en-US" dirty="0" smtClean="0">
                <a:solidFill>
                  <a:srgbClr val="FFFFFF"/>
                </a:solidFill>
              </a:rPr>
              <a:t>The words of life are in Him </a:t>
            </a:r>
            <a:r>
              <a:rPr lang="en-US" dirty="0" smtClean="0">
                <a:solidFill>
                  <a:schemeClr val="accent1"/>
                </a:solidFill>
              </a:rPr>
              <a:t>(Jn.6:68)</a:t>
            </a:r>
          </a:p>
        </p:txBody>
      </p:sp>
    </p:spTree>
    <p:extLst>
      <p:ext uri="{BB962C8B-B14F-4D97-AF65-F5344CB8AC3E}">
        <p14:creationId xmlns:p14="http://schemas.microsoft.com/office/powerpoint/2010/main" val="333004386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Captain, Author, Pioneer of…</a:t>
            </a:r>
            <a:endParaRPr lang="en-US" dirty="0"/>
          </a:p>
        </p:txBody>
      </p:sp>
      <p:sp>
        <p:nvSpPr>
          <p:cNvPr id="3" name="Content Placeholder 2"/>
          <p:cNvSpPr>
            <a:spLocks noGrp="1"/>
          </p:cNvSpPr>
          <p:nvPr>
            <p:ph idx="1"/>
          </p:nvPr>
        </p:nvSpPr>
        <p:spPr/>
        <p:txBody>
          <a:bodyPr/>
          <a:lstStyle/>
          <a:p>
            <a:r>
              <a:rPr lang="en-US" sz="3200" b="1" dirty="0" smtClean="0"/>
              <a:t>Life </a:t>
            </a:r>
            <a:endParaRPr lang="en-US" sz="3200" b="1" dirty="0" smtClean="0">
              <a:solidFill>
                <a:schemeClr val="tx2"/>
              </a:solidFill>
            </a:endParaRPr>
          </a:p>
          <a:p>
            <a:pPr lvl="1"/>
            <a:r>
              <a:rPr lang="en-US" sz="2800" dirty="0" smtClean="0"/>
              <a:t>He shows us the “way” </a:t>
            </a:r>
            <a:r>
              <a:rPr lang="en-US" sz="2800" dirty="0" smtClean="0">
                <a:solidFill>
                  <a:schemeClr val="accent1"/>
                </a:solidFill>
              </a:rPr>
              <a:t>(Jn.14:6)</a:t>
            </a:r>
          </a:p>
          <a:p>
            <a:r>
              <a:rPr lang="en-US" sz="3200" b="1" dirty="0" smtClean="0"/>
              <a:t>Our Salvation</a:t>
            </a:r>
          </a:p>
          <a:p>
            <a:pPr lvl="1"/>
            <a:r>
              <a:rPr lang="en-US" sz="2800" dirty="0" smtClean="0"/>
              <a:t>Destroyed the power of the Devil </a:t>
            </a:r>
            <a:r>
              <a:rPr lang="en-US" sz="2800" dirty="0" smtClean="0">
                <a:solidFill>
                  <a:schemeClr val="accent1"/>
                </a:solidFill>
              </a:rPr>
              <a:t>(Heb.2:14)</a:t>
            </a:r>
          </a:p>
          <a:p>
            <a:pPr lvl="1"/>
            <a:r>
              <a:rPr lang="en-US" sz="2800" dirty="0" smtClean="0"/>
              <a:t>Death, burial and resurrection </a:t>
            </a:r>
            <a:r>
              <a:rPr lang="en-US" sz="2800" dirty="0" smtClean="0">
                <a:solidFill>
                  <a:schemeClr val="accent1"/>
                </a:solidFill>
              </a:rPr>
              <a:t>(Rom.6)</a:t>
            </a:r>
          </a:p>
          <a:p>
            <a:r>
              <a:rPr lang="en-US" sz="3200" b="1" dirty="0" smtClean="0"/>
              <a:t>Our Faith</a:t>
            </a:r>
          </a:p>
          <a:p>
            <a:pPr lvl="1"/>
            <a:r>
              <a:rPr lang="en-US" sz="2800" dirty="0" smtClean="0"/>
              <a:t>Endured the cross </a:t>
            </a:r>
            <a:r>
              <a:rPr lang="en-US" sz="2800" dirty="0" smtClean="0">
                <a:solidFill>
                  <a:schemeClr val="accent1"/>
                </a:solidFill>
              </a:rPr>
              <a:t>(Heb.12:2)</a:t>
            </a:r>
          </a:p>
          <a:p>
            <a:pPr lvl="1"/>
            <a:r>
              <a:rPr lang="en-US" sz="2800" dirty="0" smtClean="0"/>
              <a:t>In temptation and suffering </a:t>
            </a:r>
            <a:r>
              <a:rPr lang="en-US" sz="2800" dirty="0" smtClean="0">
                <a:solidFill>
                  <a:schemeClr val="accent1"/>
                </a:solidFill>
              </a:rPr>
              <a:t>(Matt.4)</a:t>
            </a:r>
            <a:endParaRPr lang="en-US" sz="2800" dirty="0">
              <a:solidFill>
                <a:schemeClr val="accent1"/>
              </a:solidFill>
            </a:endParaRPr>
          </a:p>
        </p:txBody>
      </p:sp>
    </p:spTree>
    <p:extLst>
      <p:ext uri="{BB962C8B-B14F-4D97-AF65-F5344CB8AC3E}">
        <p14:creationId xmlns:p14="http://schemas.microsoft.com/office/powerpoint/2010/main" val="24181541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ssolv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effectLst>
                  <a:outerShdw blurRad="38100" dist="38100" dir="2700000" algn="tl">
                    <a:srgbClr val="000000">
                      <a:alpha val="43137"/>
                    </a:srgbClr>
                  </a:outerShdw>
                  <a:reflection blurRad="12700" stA="34000" endA="740" endPos="53000" dir="5400000" sy="-100000" algn="bl" rotWithShape="0"/>
                </a:effectLst>
              </a:rPr>
              <a:t>Jesus</a:t>
            </a:r>
            <a:r>
              <a:rPr lang="en-US" dirty="0" smtClean="0"/>
              <a:t/>
            </a:r>
            <a:br>
              <a:rPr lang="en-US" dirty="0" smtClean="0"/>
            </a:br>
            <a:r>
              <a:rPr lang="en-US" b="0" dirty="0" smtClean="0">
                <a:solidFill>
                  <a:schemeClr val="accent1"/>
                </a:solidFill>
              </a:rPr>
              <a:t>The Captain of Our Salvation</a:t>
            </a:r>
            <a:endParaRPr lang="en-US" b="0" dirty="0">
              <a:solidFill>
                <a:schemeClr val="accent1"/>
              </a:solidFill>
            </a:endParaRPr>
          </a:p>
        </p:txBody>
      </p:sp>
      <p:sp>
        <p:nvSpPr>
          <p:cNvPr id="3" name="Subtitle 2"/>
          <p:cNvSpPr>
            <a:spLocks noGrp="1"/>
          </p:cNvSpPr>
          <p:nvPr>
            <p:ph type="subTitle" idx="1"/>
          </p:nvPr>
        </p:nvSpPr>
        <p:spPr/>
        <p:txBody>
          <a:bodyPr/>
          <a:lstStyle/>
          <a:p>
            <a:r>
              <a:rPr lang="en-US" dirty="0" smtClean="0"/>
              <a:t>Hebrews 2:10</a:t>
            </a:r>
            <a:endParaRPr lang="en-US" dirty="0"/>
          </a:p>
        </p:txBody>
      </p:sp>
      <p:sp>
        <p:nvSpPr>
          <p:cNvPr id="4" name="Footer Placeholder 3"/>
          <p:cNvSpPr>
            <a:spLocks noGrp="1"/>
          </p:cNvSpPr>
          <p:nvPr>
            <p:ph type="ftr" sz="quarter" idx="11"/>
          </p:nvPr>
        </p:nvSpPr>
        <p:spPr/>
        <p:txBody>
          <a:bodyPr/>
          <a:lstStyle/>
          <a:p>
            <a:r>
              <a:rPr lang="en-US" dirty="0" smtClean="0"/>
              <a:t>Brett W. Hogland</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2:10</a:t>
            </a:r>
            <a:endParaRPr lang="en-US" dirty="0"/>
          </a:p>
        </p:txBody>
      </p:sp>
      <p:sp>
        <p:nvSpPr>
          <p:cNvPr id="3" name="Content Placeholder 2"/>
          <p:cNvSpPr>
            <a:spLocks noGrp="1"/>
          </p:cNvSpPr>
          <p:nvPr>
            <p:ph idx="1"/>
          </p:nvPr>
        </p:nvSpPr>
        <p:spPr/>
        <p:txBody>
          <a:bodyPr/>
          <a:lstStyle/>
          <a:p>
            <a:r>
              <a:rPr lang="en-US" dirty="0" smtClean="0"/>
              <a:t>For it was fitting for Him, for whom are all things and by whom are all things, in bringing many sons to glory, to make the </a:t>
            </a:r>
            <a:r>
              <a:rPr lang="en-US" b="1" u="sng" dirty="0" smtClean="0">
                <a:solidFill>
                  <a:schemeClr val="accent3"/>
                </a:solidFill>
              </a:rPr>
              <a:t>captain of their salvation</a:t>
            </a:r>
            <a:r>
              <a:rPr lang="en-US" dirty="0" smtClean="0"/>
              <a:t> perfect through sufferings.  </a:t>
            </a:r>
            <a:r>
              <a:rPr lang="en-US" dirty="0" smtClean="0">
                <a:solidFill>
                  <a:schemeClr val="tx2"/>
                </a:solidFill>
              </a:rPr>
              <a:t>(NKJV)</a:t>
            </a: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 ARCHEGOS</a:t>
            </a:r>
            <a:endParaRPr lang="en-US" dirty="0"/>
          </a:p>
        </p:txBody>
      </p:sp>
      <p:sp>
        <p:nvSpPr>
          <p:cNvPr id="3" name="Content Placeholder 2"/>
          <p:cNvSpPr>
            <a:spLocks noGrp="1"/>
          </p:cNvSpPr>
          <p:nvPr>
            <p:ph idx="1"/>
          </p:nvPr>
        </p:nvSpPr>
        <p:spPr/>
        <p:txBody>
          <a:bodyPr>
            <a:normAutofit/>
          </a:bodyPr>
          <a:lstStyle/>
          <a:p>
            <a:r>
              <a:rPr lang="en-US" sz="3200" b="1" dirty="0" smtClean="0"/>
              <a:t>ARCHEGOS </a:t>
            </a:r>
            <a:r>
              <a:rPr lang="en-US" sz="3200" b="1" dirty="0" smtClean="0">
                <a:solidFill>
                  <a:schemeClr val="accent1">
                    <a:lumMod val="40000"/>
                    <a:lumOff val="60000"/>
                  </a:schemeClr>
                </a:solidFill>
              </a:rPr>
              <a:t>(747)</a:t>
            </a:r>
          </a:p>
          <a:p>
            <a:pPr lvl="1"/>
            <a:r>
              <a:rPr lang="en-US" sz="2800" dirty="0" smtClean="0"/>
              <a:t>Combination of two Greek words </a:t>
            </a:r>
          </a:p>
          <a:p>
            <a:pPr lvl="2"/>
            <a:r>
              <a:rPr lang="en-US" dirty="0" err="1" smtClean="0"/>
              <a:t>arche</a:t>
            </a:r>
            <a:r>
              <a:rPr lang="en-US" dirty="0" smtClean="0"/>
              <a:t> </a:t>
            </a:r>
            <a:r>
              <a:rPr lang="en-US" dirty="0" smtClean="0">
                <a:solidFill>
                  <a:schemeClr val="accent1">
                    <a:lumMod val="40000"/>
                    <a:lumOff val="60000"/>
                  </a:schemeClr>
                </a:solidFill>
              </a:rPr>
              <a:t>(746)</a:t>
            </a:r>
            <a:r>
              <a:rPr lang="en-US" dirty="0" smtClean="0"/>
              <a:t>: “a beginning”</a:t>
            </a:r>
          </a:p>
          <a:p>
            <a:pPr lvl="2"/>
            <a:r>
              <a:rPr lang="en-US" dirty="0" smtClean="0"/>
              <a:t>ago </a:t>
            </a:r>
            <a:r>
              <a:rPr lang="en-US" dirty="0" smtClean="0">
                <a:solidFill>
                  <a:schemeClr val="accent1">
                    <a:lumMod val="40000"/>
                    <a:lumOff val="60000"/>
                  </a:schemeClr>
                </a:solidFill>
              </a:rPr>
              <a:t>(71)</a:t>
            </a:r>
            <a:r>
              <a:rPr lang="en-US" dirty="0" smtClean="0"/>
              <a:t>: “to lead”</a:t>
            </a:r>
          </a:p>
          <a:p>
            <a:pPr lvl="1"/>
            <a:r>
              <a:rPr lang="en-US" sz="2800" dirty="0" smtClean="0">
                <a:solidFill>
                  <a:schemeClr val="accent3">
                    <a:lumMod val="60000"/>
                    <a:lumOff val="40000"/>
                  </a:schemeClr>
                </a:solidFill>
              </a:rPr>
              <a:t>W.E. Vine</a:t>
            </a:r>
            <a:r>
              <a:rPr lang="en-US" sz="2800" dirty="0" smtClean="0"/>
              <a:t>: </a:t>
            </a:r>
            <a:r>
              <a:rPr lang="en-US" dirty="0" smtClean="0"/>
              <a:t>primarily signifies “one who takes a lead in, or provides the first occasion of anything.” In the Sept. it is used of the chief of a tribe or family. “…suggests a combination of the meaning of leader with that of the source from whence a thing proceeds.”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par>
                          <p:cTn id="17" fill="hold">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ssolv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 ARCHEGOS</a:t>
            </a:r>
            <a:endParaRPr lang="en-US" dirty="0"/>
          </a:p>
        </p:txBody>
      </p:sp>
      <p:sp>
        <p:nvSpPr>
          <p:cNvPr id="3" name="Content Placeholder 2"/>
          <p:cNvSpPr>
            <a:spLocks noGrp="1"/>
          </p:cNvSpPr>
          <p:nvPr>
            <p:ph idx="1"/>
          </p:nvPr>
        </p:nvSpPr>
        <p:spPr/>
        <p:txBody>
          <a:bodyPr>
            <a:normAutofit lnSpcReduction="10000"/>
          </a:bodyPr>
          <a:lstStyle/>
          <a:p>
            <a:r>
              <a:rPr lang="en-US" sz="3200" b="1" dirty="0" smtClean="0"/>
              <a:t>ARCHEGOS </a:t>
            </a:r>
            <a:r>
              <a:rPr lang="en-US" sz="3200" b="1" dirty="0" smtClean="0">
                <a:solidFill>
                  <a:schemeClr val="accent1">
                    <a:lumMod val="40000"/>
                    <a:lumOff val="60000"/>
                  </a:schemeClr>
                </a:solidFill>
              </a:rPr>
              <a:t>(747)</a:t>
            </a:r>
          </a:p>
          <a:p>
            <a:pPr lvl="1"/>
            <a:r>
              <a:rPr lang="en-US" sz="2800" dirty="0" smtClean="0"/>
              <a:t>Combination of two Greek words </a:t>
            </a:r>
          </a:p>
          <a:p>
            <a:pPr lvl="2"/>
            <a:r>
              <a:rPr lang="en-US" dirty="0" err="1" smtClean="0"/>
              <a:t>arche</a:t>
            </a:r>
            <a:r>
              <a:rPr lang="en-US" dirty="0" smtClean="0"/>
              <a:t> </a:t>
            </a:r>
            <a:r>
              <a:rPr lang="en-US" dirty="0" smtClean="0">
                <a:solidFill>
                  <a:schemeClr val="accent1">
                    <a:lumMod val="40000"/>
                    <a:lumOff val="60000"/>
                  </a:schemeClr>
                </a:solidFill>
              </a:rPr>
              <a:t>(746)</a:t>
            </a:r>
            <a:r>
              <a:rPr lang="en-US" dirty="0" smtClean="0"/>
              <a:t>: “a beginning”</a:t>
            </a:r>
          </a:p>
          <a:p>
            <a:pPr lvl="2"/>
            <a:r>
              <a:rPr lang="en-US" dirty="0" smtClean="0"/>
              <a:t>ago </a:t>
            </a:r>
            <a:r>
              <a:rPr lang="en-US" dirty="0" smtClean="0">
                <a:solidFill>
                  <a:schemeClr val="accent1">
                    <a:lumMod val="40000"/>
                    <a:lumOff val="60000"/>
                  </a:schemeClr>
                </a:solidFill>
              </a:rPr>
              <a:t>(71)</a:t>
            </a:r>
            <a:r>
              <a:rPr lang="en-US" dirty="0" smtClean="0"/>
              <a:t>: “to lead”</a:t>
            </a:r>
          </a:p>
          <a:p>
            <a:pPr lvl="1"/>
            <a:r>
              <a:rPr lang="en-US" sz="2800" dirty="0" smtClean="0">
                <a:solidFill>
                  <a:schemeClr val="accent3">
                    <a:lumMod val="60000"/>
                    <a:lumOff val="40000"/>
                  </a:schemeClr>
                </a:solidFill>
              </a:rPr>
              <a:t>Thayer</a:t>
            </a:r>
            <a:r>
              <a:rPr lang="en-US" sz="2800" dirty="0" smtClean="0"/>
              <a:t>:</a:t>
            </a:r>
          </a:p>
          <a:p>
            <a:pPr lvl="2"/>
            <a:r>
              <a:rPr lang="en-US" dirty="0" smtClean="0"/>
              <a:t>Leading, furnishing the first cause or occasion</a:t>
            </a:r>
          </a:p>
          <a:p>
            <a:pPr lvl="2"/>
            <a:r>
              <a:rPr lang="en-US" dirty="0" smtClean="0"/>
              <a:t>1. the chief leader, prince: </a:t>
            </a:r>
            <a:r>
              <a:rPr lang="en-US" dirty="0" smtClean="0">
                <a:solidFill>
                  <a:schemeClr val="accent1"/>
                </a:solidFill>
              </a:rPr>
              <a:t>(Acts 5:31)</a:t>
            </a:r>
          </a:p>
          <a:p>
            <a:pPr lvl="2"/>
            <a:r>
              <a:rPr lang="en-US" dirty="0" smtClean="0"/>
              <a:t>2. one that takes the lead in anything  and thus affords an example, a predecessor in a matter </a:t>
            </a:r>
            <a:endParaRPr lang="en-US" dirty="0" smtClean="0">
              <a:solidFill>
                <a:schemeClr val="accent1"/>
              </a:solidFill>
            </a:endParaRPr>
          </a:p>
          <a:p>
            <a:pPr lvl="2"/>
            <a:r>
              <a:rPr lang="en-US" dirty="0" smtClean="0"/>
              <a:t>3. the author </a:t>
            </a:r>
            <a:r>
              <a:rPr lang="en-US" dirty="0" smtClean="0">
                <a:solidFill>
                  <a:schemeClr val="accent1"/>
                </a:solidFill>
              </a:rPr>
              <a:t>(Heb.2:10)</a:t>
            </a:r>
            <a:endParaRPr lang="en-US" dirty="0">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dissolve">
                                      <p:cBhvr>
                                        <p:cTn id="7" dur="500"/>
                                        <p:tgtEl>
                                          <p:spTgt spid="3">
                                            <p:txEl>
                                              <p:pRg st="4" end="4"/>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dissolve">
                                      <p:cBhvr>
                                        <p:cTn id="10" dur="500"/>
                                        <p:tgtEl>
                                          <p:spTgt spid="3">
                                            <p:txEl>
                                              <p:pRg st="5" end="5"/>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dissolve">
                                      <p:cBhvr>
                                        <p:cTn id="13" dur="500"/>
                                        <p:tgtEl>
                                          <p:spTgt spid="3">
                                            <p:txEl>
                                              <p:pRg st="6" end="6"/>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dissolve">
                                      <p:cBhvr>
                                        <p:cTn id="16" dur="500"/>
                                        <p:tgtEl>
                                          <p:spTgt spid="3">
                                            <p:txEl>
                                              <p:pRg st="7" end="7"/>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dissolve">
                                      <p:cBhvr>
                                        <p:cTn id="1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 ARCHEGOS</a:t>
            </a:r>
            <a:endParaRPr lang="en-US" dirty="0"/>
          </a:p>
        </p:txBody>
      </p:sp>
      <p:sp>
        <p:nvSpPr>
          <p:cNvPr id="3" name="Content Placeholder 2"/>
          <p:cNvSpPr>
            <a:spLocks noGrp="1"/>
          </p:cNvSpPr>
          <p:nvPr>
            <p:ph idx="1"/>
          </p:nvPr>
        </p:nvSpPr>
        <p:spPr/>
        <p:txBody>
          <a:bodyPr>
            <a:normAutofit/>
          </a:bodyPr>
          <a:lstStyle/>
          <a:p>
            <a:r>
              <a:rPr lang="en-US" sz="3200" b="1" dirty="0" smtClean="0"/>
              <a:t>ARCHEGOS </a:t>
            </a:r>
            <a:r>
              <a:rPr lang="en-US" sz="3200" b="1" dirty="0" smtClean="0">
                <a:solidFill>
                  <a:schemeClr val="accent1">
                    <a:lumMod val="40000"/>
                    <a:lumOff val="60000"/>
                  </a:schemeClr>
                </a:solidFill>
              </a:rPr>
              <a:t>(747)</a:t>
            </a:r>
          </a:p>
          <a:p>
            <a:pPr lvl="1"/>
            <a:r>
              <a:rPr lang="en-US" sz="2800" dirty="0" smtClean="0"/>
              <a:t>Prince</a:t>
            </a:r>
          </a:p>
          <a:p>
            <a:pPr lvl="2"/>
            <a:r>
              <a:rPr lang="en-US" dirty="0" smtClean="0">
                <a:solidFill>
                  <a:schemeClr val="accent1"/>
                </a:solidFill>
              </a:rPr>
              <a:t>(Acts 3:13-15)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dissolve">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3:13-15</a:t>
            </a:r>
            <a:endParaRPr lang="en-US" dirty="0"/>
          </a:p>
        </p:txBody>
      </p:sp>
      <p:sp>
        <p:nvSpPr>
          <p:cNvPr id="3" name="Content Placeholder 2"/>
          <p:cNvSpPr>
            <a:spLocks noGrp="1"/>
          </p:cNvSpPr>
          <p:nvPr>
            <p:ph idx="1"/>
          </p:nvPr>
        </p:nvSpPr>
        <p:spPr/>
        <p:txBody>
          <a:bodyPr>
            <a:normAutofit/>
          </a:bodyPr>
          <a:lstStyle/>
          <a:p>
            <a:r>
              <a:rPr lang="en-US" dirty="0" smtClean="0"/>
              <a:t>"The God of Abraham, Isaac, and Jacob, the God of our fathers, glorified His Servant Jesus, whom you delivered up and denied in the presence of Pilate, when he was determined to let Him go. "But you denied the Holy One and the Just, and asked for a murderer to be granted to you, "and killed the </a:t>
            </a:r>
            <a:r>
              <a:rPr lang="en-US" b="1" u="sng" dirty="0" smtClean="0">
                <a:solidFill>
                  <a:schemeClr val="accent3">
                    <a:lumMod val="60000"/>
                    <a:lumOff val="40000"/>
                  </a:schemeClr>
                </a:solidFill>
              </a:rPr>
              <a:t>Prince of life</a:t>
            </a:r>
            <a:r>
              <a:rPr lang="en-US" dirty="0" smtClean="0"/>
              <a:t>, whom God raised from the dead, of which we are witnesses.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“Captain” - ARCHEGOS</a:t>
            </a:r>
            <a:endParaRPr lang="en-US" dirty="0"/>
          </a:p>
        </p:txBody>
      </p:sp>
      <p:sp>
        <p:nvSpPr>
          <p:cNvPr id="3" name="Content Placeholder 2"/>
          <p:cNvSpPr>
            <a:spLocks noGrp="1"/>
          </p:cNvSpPr>
          <p:nvPr>
            <p:ph idx="1"/>
          </p:nvPr>
        </p:nvSpPr>
        <p:spPr/>
        <p:txBody>
          <a:bodyPr>
            <a:normAutofit/>
          </a:bodyPr>
          <a:lstStyle/>
          <a:p>
            <a:r>
              <a:rPr lang="en-US" sz="3200" b="1" dirty="0" smtClean="0"/>
              <a:t>ARCHEGOS </a:t>
            </a:r>
            <a:r>
              <a:rPr lang="en-US" sz="3200" b="1" dirty="0" smtClean="0">
                <a:solidFill>
                  <a:schemeClr val="accent1">
                    <a:lumMod val="40000"/>
                    <a:lumOff val="60000"/>
                  </a:schemeClr>
                </a:solidFill>
              </a:rPr>
              <a:t>(747)</a:t>
            </a:r>
          </a:p>
          <a:p>
            <a:pPr lvl="1"/>
            <a:r>
              <a:rPr lang="en-US" sz="2800" dirty="0" smtClean="0"/>
              <a:t>Prince</a:t>
            </a:r>
          </a:p>
          <a:p>
            <a:pPr lvl="2"/>
            <a:r>
              <a:rPr lang="en-US" dirty="0" smtClean="0">
                <a:solidFill>
                  <a:schemeClr val="accent1"/>
                </a:solidFill>
              </a:rPr>
              <a:t>(Acts 3:13-15)</a:t>
            </a:r>
          </a:p>
          <a:p>
            <a:pPr lvl="1"/>
            <a:r>
              <a:rPr lang="en-US" sz="2800" dirty="0" smtClean="0"/>
              <a:t>Captain</a:t>
            </a:r>
          </a:p>
          <a:p>
            <a:pPr lvl="2"/>
            <a:r>
              <a:rPr lang="en-US" dirty="0" smtClean="0">
                <a:solidFill>
                  <a:schemeClr val="accent1"/>
                </a:solidFill>
              </a:rPr>
              <a:t>(Heb.2:10)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dissolv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2:10</a:t>
            </a:r>
            <a:endParaRPr lang="en-US" dirty="0"/>
          </a:p>
        </p:txBody>
      </p:sp>
      <p:sp>
        <p:nvSpPr>
          <p:cNvPr id="3" name="Content Placeholder 2"/>
          <p:cNvSpPr>
            <a:spLocks noGrp="1"/>
          </p:cNvSpPr>
          <p:nvPr>
            <p:ph idx="1"/>
          </p:nvPr>
        </p:nvSpPr>
        <p:spPr/>
        <p:txBody>
          <a:bodyPr/>
          <a:lstStyle/>
          <a:p>
            <a:r>
              <a:rPr lang="en-US" dirty="0" smtClean="0"/>
              <a:t>For it was fitting for Him, for whom are all things and by whom are all things, in bringing many sons to glory, to make the </a:t>
            </a:r>
            <a:r>
              <a:rPr lang="en-US" b="1" u="sng" dirty="0" smtClean="0">
                <a:solidFill>
                  <a:schemeClr val="accent3">
                    <a:lumMod val="60000"/>
                    <a:lumOff val="40000"/>
                  </a:schemeClr>
                </a:solidFill>
              </a:rPr>
              <a:t>captain of their salvation</a:t>
            </a:r>
            <a:r>
              <a:rPr lang="en-US" dirty="0" smtClean="0"/>
              <a:t> perfect through sufferings.  </a:t>
            </a:r>
            <a:r>
              <a:rPr lang="en-US" dirty="0" smtClean="0">
                <a:solidFill>
                  <a:schemeClr val="tx2"/>
                </a:solidFill>
              </a:rPr>
              <a:t>(NKJV)</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Template>
  <TotalTime>618</TotalTime>
  <Words>1178</Words>
  <Application>Microsoft Macintosh PowerPoint</Application>
  <PresentationFormat>On-screen Show (4:3)</PresentationFormat>
  <Paragraphs>104</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Calibri</vt:lpstr>
      <vt:lpstr>Corbel</vt:lpstr>
      <vt:lpstr>Wingdings</vt:lpstr>
      <vt:lpstr>Wingdings 2</vt:lpstr>
      <vt:lpstr>Wingdings 3</vt:lpstr>
      <vt:lpstr>Metro</vt:lpstr>
      <vt:lpstr>Jesus The Captain of Our Salvation</vt:lpstr>
      <vt:lpstr>Hebrews 2:10</vt:lpstr>
      <vt:lpstr>Hebrews 2:10</vt:lpstr>
      <vt:lpstr>“Captain” - ARCHEGOS</vt:lpstr>
      <vt:lpstr>“Captain” - ARCHEGOS</vt:lpstr>
      <vt:lpstr>“Captain” - ARCHEGOS</vt:lpstr>
      <vt:lpstr>Acts 3:13-15</vt:lpstr>
      <vt:lpstr>“Captain” - ARCHEGOS</vt:lpstr>
      <vt:lpstr>Hebrews 2:10</vt:lpstr>
      <vt:lpstr>“Captain” - ARCHEGOS</vt:lpstr>
      <vt:lpstr>Hebrews 12:2</vt:lpstr>
      <vt:lpstr>“Captain” - ARCHEGOS</vt:lpstr>
      <vt:lpstr>“Captain” - ARCHEGOS</vt:lpstr>
      <vt:lpstr>“Captain” - ARCHEGOS</vt:lpstr>
      <vt:lpstr>“Captain” - ARCHEGOS</vt:lpstr>
      <vt:lpstr>“Captain” - ARCHEGOS</vt:lpstr>
      <vt:lpstr>“Captain” - ARCHEGOS</vt:lpstr>
      <vt:lpstr>“Captain” - ARCHEGOS</vt:lpstr>
      <vt:lpstr>“Captain” - ARCHEGOS</vt:lpstr>
      <vt:lpstr>The Captain, Author, Pioneer of…</vt:lpstr>
      <vt:lpstr>The Captain, Author, Pioneer of…</vt:lpstr>
      <vt:lpstr>Jesus The Captain of Our Salvation</vt:lpstr>
    </vt:vector>
  </TitlesOfParts>
  <Company>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The Captain of Our Salvation</dc:title>
  <dc:creator> </dc:creator>
  <cp:lastModifiedBy>Brett Hogland</cp:lastModifiedBy>
  <cp:revision>36</cp:revision>
  <dcterms:created xsi:type="dcterms:W3CDTF">2010-10-24T07:57:10Z</dcterms:created>
  <dcterms:modified xsi:type="dcterms:W3CDTF">2016-09-22T15:23:49Z</dcterms:modified>
</cp:coreProperties>
</file>