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7" r:id="rId2"/>
    <p:sldId id="258" r:id="rId3"/>
    <p:sldId id="259" r:id="rId4"/>
    <p:sldId id="260" r:id="rId5"/>
    <p:sldId id="261" r:id="rId6"/>
    <p:sldId id="262" r:id="rId7"/>
    <p:sldId id="263" r:id="rId8"/>
    <p:sldId id="269" r:id="rId9"/>
    <p:sldId id="264"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3E661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5620"/>
    <p:restoredTop sz="94660"/>
  </p:normalViewPr>
  <p:slideViewPr>
    <p:cSldViewPr snapToGrid="0" snapToObjects="1">
      <p:cViewPr varScale="1">
        <p:scale>
          <a:sx n="105" d="100"/>
          <a:sy n="105" d="100"/>
        </p:scale>
        <p:origin x="-336"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0BB27B5-AE7D-C947-98AE-DB037F68A6B8}" type="datetimeFigureOut">
              <a:rPr lang="en-US" smtClean="0"/>
              <a:pPr/>
              <a:t>3/20/16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DAD000D-E0CE-A748-8E5D-A730E77A7C2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0BB27B5-AE7D-C947-98AE-DB037F68A6B8}" type="datetimeFigureOut">
              <a:rPr lang="en-US" smtClean="0"/>
              <a:pPr/>
              <a:t>3/20/16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DAD000D-E0CE-A748-8E5D-A730E77A7C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0BB27B5-AE7D-C947-98AE-DB037F68A6B8}" type="datetimeFigureOut">
              <a:rPr lang="en-US" smtClean="0"/>
              <a:pPr/>
              <a:t>3/20/16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DAD000D-E0CE-A748-8E5D-A730E77A7C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0BB27B5-AE7D-C947-98AE-DB037F68A6B8}" type="datetimeFigureOut">
              <a:rPr lang="en-US" smtClean="0"/>
              <a:pPr/>
              <a:t>3/20/16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DAD000D-E0CE-A748-8E5D-A730E77A7C2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0BB27B5-AE7D-C947-98AE-DB037F68A6B8}" type="datetimeFigureOut">
              <a:rPr lang="en-US" smtClean="0"/>
              <a:pPr/>
              <a:t>3/20/16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DAD000D-E0CE-A748-8E5D-A730E77A7C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0BB27B5-AE7D-C947-98AE-DB037F68A6B8}" type="datetimeFigureOut">
              <a:rPr lang="en-US" smtClean="0"/>
              <a:pPr/>
              <a:t>3/20/16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DAD000D-E0CE-A748-8E5D-A730E77A7C2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00BB27B5-AE7D-C947-98AE-DB037F68A6B8}" type="datetimeFigureOut">
              <a:rPr lang="en-US" smtClean="0"/>
              <a:pPr/>
              <a:t>3/20/16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7DAD000D-E0CE-A748-8E5D-A730E77A7C2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0BB27B5-AE7D-C947-98AE-DB037F68A6B8}" type="datetimeFigureOut">
              <a:rPr lang="en-US" smtClean="0"/>
              <a:pPr/>
              <a:t>3/20/16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7DAD000D-E0CE-A748-8E5D-A730E77A7C2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0BB27B5-AE7D-C947-98AE-DB037F68A6B8}" type="datetimeFigureOut">
              <a:rPr lang="en-US" smtClean="0"/>
              <a:pPr/>
              <a:t>3/20/16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7DAD000D-E0CE-A748-8E5D-A730E77A7C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0BB27B5-AE7D-C947-98AE-DB037F68A6B8}" type="datetimeFigureOut">
              <a:rPr lang="en-US" smtClean="0"/>
              <a:pPr/>
              <a:t>3/20/16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DAD000D-E0CE-A748-8E5D-A730E77A7C2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0BB27B5-AE7D-C947-98AE-DB037F68A6B8}" type="datetimeFigureOut">
              <a:rPr lang="en-US" smtClean="0"/>
              <a:pPr/>
              <a:t>3/20/16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DAD000D-E0CE-A748-8E5D-A730E77A7C2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a:blip r:embed="rId13"/>
          <a:stretch>
            <a:fillRect/>
          </a:stretch>
        </p:blipFill>
        <p:spPr>
          <a:xfrm>
            <a:off x="0" y="0"/>
            <a:ext cx="3949700" cy="6857999"/>
          </a:xfrm>
          <a:prstGeom prst="rect">
            <a:avLst/>
          </a:prstGeom>
        </p:spPr>
      </p:pic>
      <p:sp>
        <p:nvSpPr>
          <p:cNvPr id="2" name="Title Placeholder 1"/>
          <p:cNvSpPr>
            <a:spLocks noGrp="1"/>
          </p:cNvSpPr>
          <p:nvPr>
            <p:ph type="title"/>
          </p:nvPr>
        </p:nvSpPr>
        <p:spPr>
          <a:xfrm>
            <a:off x="2336800" y="274638"/>
            <a:ext cx="6349999" cy="1143000"/>
          </a:xfrm>
          <a:prstGeom prst="rect">
            <a:avLst/>
          </a:prstGeom>
          <a:effectLst>
            <a:outerShdw blurRad="50800" dist="38100" dir="2700000">
              <a:srgbClr val="000000">
                <a:alpha val="43000"/>
              </a:srgbClr>
            </a:outerShdw>
          </a:effectLst>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111500" y="2021442"/>
            <a:ext cx="5575300" cy="4587117"/>
          </a:xfrm>
          <a:prstGeom prst="rect">
            <a:avLst/>
          </a:prstGeom>
          <a:effectLst>
            <a:outerShdw blurRad="50800" dist="38100" dir="2700000">
              <a:srgbClr val="000000">
                <a:alpha val="43000"/>
              </a:srgbClr>
            </a:outerShdw>
          </a:effectLst>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1" kern="1200">
          <a:solidFill>
            <a:schemeClr val="tx1"/>
          </a:solidFill>
          <a:latin typeface="Cambria"/>
          <a:ea typeface="+mj-ea"/>
          <a:cs typeface="Cambria"/>
        </a:defRPr>
      </a:lvl1pPr>
    </p:titleStyle>
    <p:bodyStyle>
      <a:lvl1pPr marL="342900" indent="-342900" algn="l" defTabSz="457200" rtl="0" eaLnBrk="1" latinLnBrk="0" hangingPunct="1">
        <a:spcBef>
          <a:spcPct val="20000"/>
        </a:spcBef>
        <a:buFont typeface="Arial"/>
        <a:buChar char="•"/>
        <a:defRPr sz="3200" b="1" kern="1200">
          <a:solidFill>
            <a:schemeClr val="tx1"/>
          </a:solidFill>
          <a:latin typeface="Cambria"/>
          <a:ea typeface="+mn-ea"/>
          <a:cs typeface="Cambria"/>
        </a:defRPr>
      </a:lvl1pPr>
      <a:lvl2pPr marL="742950" indent="-285750" algn="l" defTabSz="457200" rtl="0" eaLnBrk="1" latinLnBrk="0" hangingPunct="1">
        <a:spcBef>
          <a:spcPct val="20000"/>
        </a:spcBef>
        <a:buFont typeface="Arial"/>
        <a:buChar char="–"/>
        <a:defRPr sz="2800" b="1" kern="1200">
          <a:solidFill>
            <a:schemeClr val="tx1"/>
          </a:solidFill>
          <a:latin typeface="Cambria"/>
          <a:ea typeface="+mn-ea"/>
          <a:cs typeface="Cambria"/>
        </a:defRPr>
      </a:lvl2pPr>
      <a:lvl3pPr marL="1143000" indent="-228600" algn="l" defTabSz="457200" rtl="0" eaLnBrk="1" latinLnBrk="0" hangingPunct="1">
        <a:spcBef>
          <a:spcPct val="20000"/>
        </a:spcBef>
        <a:buFont typeface="Arial"/>
        <a:buChar char="•"/>
        <a:defRPr sz="2400" b="1" kern="1200">
          <a:solidFill>
            <a:schemeClr val="tx1"/>
          </a:solidFill>
          <a:latin typeface="Cambria"/>
          <a:ea typeface="+mn-ea"/>
          <a:cs typeface="Cambria"/>
        </a:defRPr>
      </a:lvl3pPr>
      <a:lvl4pPr marL="1600200" indent="-228600" algn="l" defTabSz="457200" rtl="0" eaLnBrk="1" latinLnBrk="0" hangingPunct="1">
        <a:spcBef>
          <a:spcPct val="20000"/>
        </a:spcBef>
        <a:buFont typeface="Arial"/>
        <a:buChar char="–"/>
        <a:defRPr sz="2000" b="1" kern="1200">
          <a:solidFill>
            <a:schemeClr val="tx1"/>
          </a:solidFill>
          <a:latin typeface="Cambria"/>
          <a:ea typeface="+mn-ea"/>
          <a:cs typeface="Cambria"/>
        </a:defRPr>
      </a:lvl4pPr>
      <a:lvl5pPr marL="2057400" indent="-228600" algn="l" defTabSz="457200" rtl="0" eaLnBrk="1" latinLnBrk="0" hangingPunct="1">
        <a:spcBef>
          <a:spcPct val="20000"/>
        </a:spcBef>
        <a:buFont typeface="Arial"/>
        <a:buChar char="»"/>
        <a:defRPr sz="2000" b="1" kern="1200">
          <a:solidFill>
            <a:schemeClr val="tx1"/>
          </a:solidFill>
          <a:latin typeface="Cambria"/>
          <a:ea typeface="+mn-ea"/>
          <a:cs typeface="Cambr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188885" y="274638"/>
            <a:ext cx="6497915" cy="887220"/>
          </a:xfrm>
          <a:effectLst/>
        </p:spPr>
        <p:txBody>
          <a:bodyPr>
            <a:noAutofit/>
          </a:bodyPr>
          <a:lstStyle/>
          <a:p>
            <a:r>
              <a:rPr lang="en-US" sz="5500" dirty="0" smtClean="0">
                <a:solidFill>
                  <a:srgbClr val="3E6613"/>
                </a:solidFill>
                <a:effectLst>
                  <a:outerShdw blurRad="50800" dist="38100" dir="2700000">
                    <a:srgbClr val="000000">
                      <a:alpha val="43000"/>
                    </a:srgbClr>
                  </a:outerShdw>
                </a:effectLst>
              </a:rPr>
              <a:t>Galatians 6:1-5</a:t>
            </a:r>
            <a:endParaRPr lang="en-US" sz="5500" dirty="0">
              <a:solidFill>
                <a:srgbClr val="3E6613"/>
              </a:solidFill>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3040118" y="1415143"/>
            <a:ext cx="5646682" cy="5193416"/>
          </a:xfrm>
          <a:effectLst/>
        </p:spPr>
        <p:txBody>
          <a:bodyPr>
            <a:noAutofit/>
          </a:bodyPr>
          <a:lstStyle/>
          <a:p>
            <a:pPr marL="0" indent="0">
              <a:buNone/>
            </a:pPr>
            <a:r>
              <a:rPr lang="en-US" sz="2500" dirty="0" smtClean="0">
                <a:effectLst>
                  <a:outerShdw blurRad="50800" dist="38100" dir="2700000">
                    <a:srgbClr val="000000">
                      <a:alpha val="43000"/>
                    </a:srgbClr>
                  </a:outerShdw>
                </a:effectLst>
              </a:rPr>
              <a:t>“Brethren, if a man is overtaken in any trespass, you who are spiritual restore such a one in a spirit of gentleness, considering yourself lest you also be tempted.  Bear one another’s burdens, and so fulfill the law of Christ. For if anyone thinks himself to be something, when he is nothing, he deceives himself. But let each one examine his own work, and then he will have rejoicing in himself alone, and not in another. For each one shall bear his own load” (NKJV).</a:t>
            </a:r>
            <a:endParaRPr lang="en-US" sz="2500" dirty="0">
              <a:effectLst>
                <a:outerShdw blurRad="50800" dist="38100" dir="2700000">
                  <a:srgbClr val="000000">
                    <a:alpha val="43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188885" y="274638"/>
            <a:ext cx="6497915" cy="887220"/>
          </a:xfrm>
          <a:effectLst/>
        </p:spPr>
        <p:txBody>
          <a:bodyPr>
            <a:noAutofit/>
          </a:bodyPr>
          <a:lstStyle/>
          <a:p>
            <a:r>
              <a:rPr lang="en-US" sz="4000" dirty="0" smtClean="0">
                <a:solidFill>
                  <a:srgbClr val="3E6613"/>
                </a:solidFill>
                <a:effectLst>
                  <a:outerShdw blurRad="50800" dist="38100" dir="2700000">
                    <a:srgbClr val="000000">
                      <a:alpha val="43000"/>
                    </a:srgbClr>
                  </a:outerShdw>
                </a:effectLst>
              </a:rPr>
              <a:t>Fulfilling the Law of Christ</a:t>
            </a:r>
            <a:endParaRPr lang="en-US" sz="4000" dirty="0">
              <a:solidFill>
                <a:srgbClr val="3E6613"/>
              </a:solidFill>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3040118" y="1415143"/>
            <a:ext cx="5646682" cy="5193416"/>
          </a:xfrm>
          <a:effectLst/>
        </p:spPr>
        <p:txBody>
          <a:bodyPr>
            <a:noAutofit/>
          </a:bodyPr>
          <a:lstStyle/>
          <a:p>
            <a:pPr marL="0" indent="0">
              <a:buNone/>
            </a:pPr>
            <a:r>
              <a:rPr lang="en-US" sz="2500" dirty="0" smtClean="0">
                <a:solidFill>
                  <a:schemeClr val="bg1">
                    <a:lumMod val="50000"/>
                  </a:schemeClr>
                </a:solidFill>
                <a:effectLst>
                  <a:outerShdw blurRad="50800" dist="38100" dir="2700000">
                    <a:srgbClr val="000000">
                      <a:alpha val="43000"/>
                    </a:srgbClr>
                  </a:outerShdw>
                </a:effectLst>
              </a:rPr>
              <a:t>“Brethren, if a man is overtaken in any trespass, you who are spiritual restore such a one in a spirit of gentleness, considering yourself lest you also be tempted</a:t>
            </a:r>
            <a:r>
              <a:rPr lang="en-US" sz="2500" dirty="0" smtClean="0">
                <a:solidFill>
                  <a:srgbClr val="7F7F7F"/>
                </a:solidFill>
                <a:effectLst>
                  <a:outerShdw blurRad="50800" dist="38100" dir="2700000">
                    <a:srgbClr val="000000">
                      <a:alpha val="43000"/>
                    </a:srgbClr>
                  </a:outerShdw>
                </a:effectLst>
              </a:rPr>
              <a:t>.  Bear one another’s burdens, and so fulfill the law of Christ. </a:t>
            </a:r>
            <a:r>
              <a:rPr lang="en-US" sz="2500" dirty="0" smtClean="0">
                <a:effectLst>
                  <a:outerShdw blurRad="50800" dist="38100" dir="2700000">
                    <a:srgbClr val="000000">
                      <a:alpha val="43000"/>
                    </a:srgbClr>
                  </a:outerShdw>
                </a:effectLst>
              </a:rPr>
              <a:t>For if anyone thinks himself to be something, when he is nothing, he deceives himself. </a:t>
            </a:r>
            <a:r>
              <a:rPr lang="en-US" sz="2500" dirty="0" smtClean="0">
                <a:solidFill>
                  <a:schemeClr val="bg1">
                    <a:lumMod val="50000"/>
                  </a:schemeClr>
                </a:solidFill>
                <a:effectLst>
                  <a:outerShdw blurRad="50800" dist="38100" dir="2700000">
                    <a:srgbClr val="000000">
                      <a:alpha val="43000"/>
                    </a:srgbClr>
                  </a:outerShdw>
                </a:effectLst>
              </a:rPr>
              <a:t>But let each one examine his own work, and then he will have rejoicing in himself alone, and not in another. For each one shall bear his own load” (NKJV).</a:t>
            </a:r>
            <a:endParaRPr lang="en-US" sz="2500" dirty="0">
              <a:solidFill>
                <a:schemeClr val="bg1">
                  <a:lumMod val="50000"/>
                </a:schemeClr>
              </a:solidFill>
              <a:effectLst>
                <a:outerShdw blurRad="50800" dist="38100" dir="2700000">
                  <a:srgbClr val="000000">
                    <a:alpha val="43000"/>
                  </a:srgbClr>
                </a:outerShdw>
              </a:effectLst>
            </a:endParaRPr>
          </a:p>
        </p:txBody>
      </p:sp>
      <p:sp>
        <p:nvSpPr>
          <p:cNvPr id="4" name="TextBox 3"/>
          <p:cNvSpPr txBox="1"/>
          <p:nvPr/>
        </p:nvSpPr>
        <p:spPr>
          <a:xfrm>
            <a:off x="3302000" y="1415143"/>
            <a:ext cx="4789714" cy="2185213"/>
          </a:xfrm>
          <a:prstGeom prst="rect">
            <a:avLst/>
          </a:prstGeom>
          <a:solidFill>
            <a:srgbClr val="3E6613"/>
          </a:solidFill>
          <a:effectLst>
            <a:softEdge rad="127000"/>
          </a:effectLst>
        </p:spPr>
        <p:txBody>
          <a:bodyPr wrap="square" lIns="457200" tIns="457200" rIns="457200" bIns="457200" rtlCol="0">
            <a:spAutoFit/>
          </a:bodyPr>
          <a:lstStyle/>
          <a:p>
            <a:pPr algn="ctr">
              <a:spcAft>
                <a:spcPts val="1200"/>
              </a:spcAft>
            </a:pPr>
            <a:r>
              <a:rPr lang="en-US" sz="2400" b="1" dirty="0" smtClean="0">
                <a:solidFill>
                  <a:schemeClr val="bg1"/>
                </a:solidFill>
                <a:effectLst>
                  <a:outerShdw blurRad="50800" dist="38100" dir="2700000">
                    <a:srgbClr val="000000">
                      <a:alpha val="43000"/>
                    </a:srgbClr>
                  </a:outerShdw>
                </a:effectLst>
                <a:latin typeface="Cambria"/>
                <a:cs typeface="Cambria"/>
              </a:rPr>
              <a:t>We must never imagine we can’t fall.</a:t>
            </a:r>
          </a:p>
          <a:p>
            <a:pPr marL="230188" indent="-230188" algn="ctr">
              <a:spcAft>
                <a:spcPts val="1200"/>
              </a:spcAft>
              <a:buFont typeface="Arial"/>
              <a:buChar char="•"/>
            </a:pPr>
            <a:r>
              <a:rPr lang="en-US" sz="2400" b="1" dirty="0" smtClean="0">
                <a:solidFill>
                  <a:schemeClr val="bg1"/>
                </a:solidFill>
                <a:effectLst>
                  <a:outerShdw blurRad="50800" dist="38100" dir="2700000">
                    <a:srgbClr val="000000">
                      <a:alpha val="43000"/>
                    </a:srgbClr>
                  </a:outerShdw>
                </a:effectLst>
                <a:latin typeface="Cambria"/>
                <a:cs typeface="Cambria"/>
              </a:rPr>
              <a:t>That is self-deception.</a:t>
            </a:r>
            <a:endParaRPr lang="en-US" sz="2400" b="1" dirty="0">
              <a:solidFill>
                <a:schemeClr val="bg1"/>
              </a:solidFill>
              <a:effectLst>
                <a:outerShdw blurRad="50800" dist="38100" dir="2700000">
                  <a:srgbClr val="000000">
                    <a:alpha val="43000"/>
                  </a:srgbClr>
                </a:outerShdw>
              </a:effectLst>
              <a:latin typeface="Cambri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1"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1000"/>
                                        <p:tgtEl>
                                          <p:spTgt spid="4">
                                            <p:txEl>
                                              <p:pRg st="1" end="1"/>
                                            </p:txEl>
                                          </p:spTgt>
                                        </p:tgtEl>
                                      </p:cBhvr>
                                    </p:animEffect>
                                    <p:anim calcmode="lin" valueType="num">
                                      <p:cBhvr>
                                        <p:cTn id="16"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4" grpId="1" build="p" bldLvl="2"/>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188885" y="274638"/>
            <a:ext cx="6497915" cy="887220"/>
          </a:xfrm>
          <a:effectLst/>
        </p:spPr>
        <p:txBody>
          <a:bodyPr>
            <a:noAutofit/>
          </a:bodyPr>
          <a:lstStyle/>
          <a:p>
            <a:r>
              <a:rPr lang="en-US" sz="4000" dirty="0" smtClean="0">
                <a:solidFill>
                  <a:srgbClr val="3E6613"/>
                </a:solidFill>
                <a:effectLst>
                  <a:outerShdw blurRad="50800" dist="38100" dir="2700000">
                    <a:srgbClr val="000000">
                      <a:alpha val="43000"/>
                    </a:srgbClr>
                  </a:outerShdw>
                </a:effectLst>
              </a:rPr>
              <a:t>Fulfilling the Law of Christ</a:t>
            </a:r>
            <a:endParaRPr lang="en-US" sz="4000" dirty="0">
              <a:solidFill>
                <a:srgbClr val="3E6613"/>
              </a:solidFill>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3040118" y="1415143"/>
            <a:ext cx="5646682" cy="5193416"/>
          </a:xfrm>
          <a:effectLst/>
        </p:spPr>
        <p:txBody>
          <a:bodyPr>
            <a:noAutofit/>
          </a:bodyPr>
          <a:lstStyle/>
          <a:p>
            <a:pPr marL="0" indent="0">
              <a:buNone/>
            </a:pPr>
            <a:r>
              <a:rPr lang="en-US" sz="2500" dirty="0" smtClean="0">
                <a:solidFill>
                  <a:schemeClr val="bg1">
                    <a:lumMod val="50000"/>
                  </a:schemeClr>
                </a:solidFill>
                <a:effectLst>
                  <a:outerShdw blurRad="50800" dist="38100" dir="2700000">
                    <a:srgbClr val="000000">
                      <a:alpha val="43000"/>
                    </a:srgbClr>
                  </a:outerShdw>
                </a:effectLst>
              </a:rPr>
              <a:t>“Brethren, if a man is overtaken in any trespass, you who are spiritual restore such a one in a spirit of gentleness, considering yourself lest you also be tempted</a:t>
            </a:r>
            <a:r>
              <a:rPr lang="en-US" sz="2500" dirty="0" smtClean="0">
                <a:solidFill>
                  <a:srgbClr val="7F7F7F"/>
                </a:solidFill>
                <a:effectLst>
                  <a:outerShdw blurRad="50800" dist="38100" dir="2700000">
                    <a:srgbClr val="000000">
                      <a:alpha val="43000"/>
                    </a:srgbClr>
                  </a:outerShdw>
                </a:effectLst>
              </a:rPr>
              <a:t>.  Bear one another’s burdens, and so fulfill the law of Christ</a:t>
            </a:r>
            <a:r>
              <a:rPr lang="en-US" sz="2500" dirty="0" smtClean="0">
                <a:solidFill>
                  <a:schemeClr val="bg1">
                    <a:lumMod val="50000"/>
                  </a:schemeClr>
                </a:solidFill>
                <a:effectLst>
                  <a:outerShdw blurRad="50800" dist="38100" dir="2700000">
                    <a:srgbClr val="000000">
                      <a:alpha val="43000"/>
                    </a:srgbClr>
                  </a:outerShdw>
                </a:effectLst>
              </a:rPr>
              <a:t>. For if anyone thinks himself to be something, when he is nothing, he deceives himself. </a:t>
            </a:r>
            <a:r>
              <a:rPr lang="en-US" sz="2500" dirty="0" smtClean="0">
                <a:solidFill>
                  <a:srgbClr val="000000"/>
                </a:solidFill>
                <a:effectLst>
                  <a:outerShdw blurRad="50800" dist="38100" dir="2700000">
                    <a:srgbClr val="000000">
                      <a:alpha val="43000"/>
                    </a:srgbClr>
                  </a:outerShdw>
                </a:effectLst>
              </a:rPr>
              <a:t>But let each one examine his own work,</a:t>
            </a:r>
            <a:r>
              <a:rPr lang="en-US" sz="2500" dirty="0" smtClean="0">
                <a:solidFill>
                  <a:schemeClr val="bg1">
                    <a:lumMod val="50000"/>
                  </a:schemeClr>
                </a:solidFill>
                <a:effectLst>
                  <a:outerShdw blurRad="50800" dist="38100" dir="2700000">
                    <a:srgbClr val="000000">
                      <a:alpha val="43000"/>
                    </a:srgbClr>
                  </a:outerShdw>
                </a:effectLst>
              </a:rPr>
              <a:t> and then he will have rejoicing in himself alone, and not in another. For each one shall bear his own load” (NKJV).</a:t>
            </a:r>
            <a:endParaRPr lang="en-US" sz="2500" dirty="0">
              <a:solidFill>
                <a:schemeClr val="bg1">
                  <a:lumMod val="50000"/>
                </a:schemeClr>
              </a:solidFill>
              <a:effectLst>
                <a:outerShdw blurRad="50800" dist="38100" dir="2700000">
                  <a:srgbClr val="000000">
                    <a:alpha val="43000"/>
                  </a:srgbClr>
                </a:outerShdw>
              </a:effectLst>
            </a:endParaRPr>
          </a:p>
        </p:txBody>
      </p:sp>
      <p:sp>
        <p:nvSpPr>
          <p:cNvPr id="4" name="TextBox 3"/>
          <p:cNvSpPr txBox="1"/>
          <p:nvPr/>
        </p:nvSpPr>
        <p:spPr>
          <a:xfrm>
            <a:off x="3302000" y="2044095"/>
            <a:ext cx="4789714" cy="2185213"/>
          </a:xfrm>
          <a:prstGeom prst="rect">
            <a:avLst/>
          </a:prstGeom>
          <a:solidFill>
            <a:srgbClr val="3E6613"/>
          </a:solidFill>
          <a:effectLst>
            <a:softEdge rad="127000"/>
          </a:effectLst>
        </p:spPr>
        <p:txBody>
          <a:bodyPr wrap="square" lIns="457200" tIns="457200" rIns="457200" bIns="457200" rtlCol="0">
            <a:spAutoFit/>
          </a:bodyPr>
          <a:lstStyle/>
          <a:p>
            <a:pPr algn="ctr">
              <a:spcAft>
                <a:spcPts val="1200"/>
              </a:spcAft>
            </a:pPr>
            <a:r>
              <a:rPr lang="en-US" sz="2400" b="1" dirty="0" smtClean="0">
                <a:solidFill>
                  <a:schemeClr val="bg1"/>
                </a:solidFill>
                <a:effectLst>
                  <a:outerShdw blurRad="50800" dist="38100" dir="2700000">
                    <a:srgbClr val="000000">
                      <a:alpha val="43000"/>
                    </a:srgbClr>
                  </a:outerShdw>
                </a:effectLst>
                <a:latin typeface="Cambria"/>
                <a:cs typeface="Cambria"/>
              </a:rPr>
              <a:t>Self-examination helps us guard against sin.</a:t>
            </a:r>
          </a:p>
          <a:p>
            <a:pPr marL="230188" indent="-230188" algn="ctr">
              <a:spcAft>
                <a:spcPts val="1200"/>
              </a:spcAft>
              <a:buFont typeface="Arial"/>
              <a:buChar char="•"/>
            </a:pPr>
            <a:r>
              <a:rPr lang="en-US" sz="2400" b="1" dirty="0" smtClean="0">
                <a:solidFill>
                  <a:schemeClr val="bg1"/>
                </a:solidFill>
                <a:effectLst>
                  <a:outerShdw blurRad="50800" dist="38100" dir="2700000">
                    <a:srgbClr val="000000">
                      <a:alpha val="43000"/>
                    </a:srgbClr>
                  </a:outerShdw>
                </a:effectLst>
                <a:latin typeface="Cambria"/>
                <a:cs typeface="Cambria"/>
              </a:rPr>
              <a:t>It helps restore the fallen</a:t>
            </a:r>
            <a:endParaRPr lang="en-US" sz="2400" b="1" dirty="0">
              <a:solidFill>
                <a:schemeClr val="bg1"/>
              </a:solidFill>
              <a:effectLst>
                <a:outerShdw blurRad="50800" dist="38100" dir="2700000">
                  <a:srgbClr val="000000">
                    <a:alpha val="43000"/>
                  </a:srgbClr>
                </a:outerShdw>
              </a:effectLst>
              <a:latin typeface="Cambri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1"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1000"/>
                                        <p:tgtEl>
                                          <p:spTgt spid="4">
                                            <p:txEl>
                                              <p:pRg st="1" end="1"/>
                                            </p:txEl>
                                          </p:spTgt>
                                        </p:tgtEl>
                                      </p:cBhvr>
                                    </p:animEffect>
                                    <p:anim calcmode="lin" valueType="num">
                                      <p:cBhvr>
                                        <p:cTn id="16"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4" grpId="1" build="p" bldLvl="2"/>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188885" y="274638"/>
            <a:ext cx="6497915" cy="887220"/>
          </a:xfrm>
          <a:effectLst/>
        </p:spPr>
        <p:txBody>
          <a:bodyPr>
            <a:noAutofit/>
          </a:bodyPr>
          <a:lstStyle/>
          <a:p>
            <a:r>
              <a:rPr lang="en-US" sz="4000" dirty="0" smtClean="0">
                <a:solidFill>
                  <a:srgbClr val="3E6613"/>
                </a:solidFill>
                <a:effectLst>
                  <a:outerShdw blurRad="50800" dist="38100" dir="2700000">
                    <a:srgbClr val="000000">
                      <a:alpha val="43000"/>
                    </a:srgbClr>
                  </a:outerShdw>
                </a:effectLst>
              </a:rPr>
              <a:t>Fulfilling the Law of Christ</a:t>
            </a:r>
            <a:endParaRPr lang="en-US" sz="4000" dirty="0">
              <a:solidFill>
                <a:srgbClr val="3E6613"/>
              </a:solidFill>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3040118" y="1415143"/>
            <a:ext cx="5646682" cy="5193416"/>
          </a:xfrm>
          <a:effectLst/>
        </p:spPr>
        <p:txBody>
          <a:bodyPr>
            <a:noAutofit/>
          </a:bodyPr>
          <a:lstStyle/>
          <a:p>
            <a:pPr marL="0" indent="0">
              <a:buNone/>
            </a:pPr>
            <a:r>
              <a:rPr lang="en-US" sz="2500" dirty="0" smtClean="0">
                <a:solidFill>
                  <a:schemeClr val="bg1">
                    <a:lumMod val="50000"/>
                  </a:schemeClr>
                </a:solidFill>
                <a:effectLst>
                  <a:outerShdw blurRad="50800" dist="38100" dir="2700000">
                    <a:srgbClr val="000000">
                      <a:alpha val="43000"/>
                    </a:srgbClr>
                  </a:outerShdw>
                </a:effectLst>
              </a:rPr>
              <a:t>“Brethren, if a man is overtaken in any trespass, you who are spiritual restore such a one in a spirit of gentleness, considering yourself lest you also be tempted</a:t>
            </a:r>
            <a:r>
              <a:rPr lang="en-US" sz="2500" dirty="0" smtClean="0">
                <a:solidFill>
                  <a:srgbClr val="7F7F7F"/>
                </a:solidFill>
                <a:effectLst>
                  <a:outerShdw blurRad="50800" dist="38100" dir="2700000">
                    <a:srgbClr val="000000">
                      <a:alpha val="43000"/>
                    </a:srgbClr>
                  </a:outerShdw>
                </a:effectLst>
              </a:rPr>
              <a:t>.  Bear one another’s burdens, and so fulfill the law of Christ</a:t>
            </a:r>
            <a:r>
              <a:rPr lang="en-US" sz="2500" dirty="0" smtClean="0">
                <a:solidFill>
                  <a:schemeClr val="bg1">
                    <a:lumMod val="50000"/>
                  </a:schemeClr>
                </a:solidFill>
                <a:effectLst>
                  <a:outerShdw blurRad="50800" dist="38100" dir="2700000">
                    <a:srgbClr val="000000">
                      <a:alpha val="43000"/>
                    </a:srgbClr>
                  </a:outerShdw>
                </a:effectLst>
              </a:rPr>
              <a:t>. For if anyone thinks himself to be something, when he is nothing, he deceives himself. But let each one examine his own work, </a:t>
            </a:r>
            <a:r>
              <a:rPr lang="en-US" sz="2500" dirty="0" smtClean="0">
                <a:effectLst>
                  <a:outerShdw blurRad="50800" dist="38100" dir="2700000">
                    <a:srgbClr val="000000">
                      <a:alpha val="43000"/>
                    </a:srgbClr>
                  </a:outerShdw>
                </a:effectLst>
              </a:rPr>
              <a:t>and then he will have rejoicing in himself alone, and not in another.</a:t>
            </a:r>
            <a:r>
              <a:rPr lang="en-US" sz="2500" dirty="0" smtClean="0">
                <a:solidFill>
                  <a:schemeClr val="bg1">
                    <a:lumMod val="50000"/>
                  </a:schemeClr>
                </a:solidFill>
                <a:effectLst>
                  <a:outerShdw blurRad="50800" dist="38100" dir="2700000">
                    <a:srgbClr val="000000">
                      <a:alpha val="43000"/>
                    </a:srgbClr>
                  </a:outerShdw>
                </a:effectLst>
              </a:rPr>
              <a:t> For each one shall bear his own load” (NKJV).</a:t>
            </a:r>
            <a:endParaRPr lang="en-US" sz="2500" dirty="0">
              <a:solidFill>
                <a:schemeClr val="bg1">
                  <a:lumMod val="50000"/>
                </a:schemeClr>
              </a:solidFill>
              <a:effectLst>
                <a:outerShdw blurRad="50800" dist="38100" dir="2700000">
                  <a:srgbClr val="000000">
                    <a:alpha val="43000"/>
                  </a:srgbClr>
                </a:outerShdw>
              </a:effectLst>
            </a:endParaRPr>
          </a:p>
        </p:txBody>
      </p:sp>
      <p:sp>
        <p:nvSpPr>
          <p:cNvPr id="4" name="TextBox 3"/>
          <p:cNvSpPr txBox="1"/>
          <p:nvPr/>
        </p:nvSpPr>
        <p:spPr>
          <a:xfrm>
            <a:off x="3652762" y="2249714"/>
            <a:ext cx="4281714" cy="2400657"/>
          </a:xfrm>
          <a:prstGeom prst="rect">
            <a:avLst/>
          </a:prstGeom>
          <a:solidFill>
            <a:srgbClr val="3E6613"/>
          </a:solidFill>
          <a:effectLst>
            <a:softEdge rad="127000"/>
          </a:effectLst>
        </p:spPr>
        <p:txBody>
          <a:bodyPr wrap="square" lIns="457200" tIns="457200" rIns="457200" bIns="457200" rtlCol="0">
            <a:spAutoFit/>
          </a:bodyPr>
          <a:lstStyle/>
          <a:p>
            <a:pPr algn="ctr">
              <a:spcAft>
                <a:spcPts val="1200"/>
              </a:spcAft>
            </a:pPr>
            <a:r>
              <a:rPr lang="en-US" sz="2400" b="1" dirty="0" smtClean="0">
                <a:solidFill>
                  <a:schemeClr val="bg1"/>
                </a:solidFill>
                <a:effectLst>
                  <a:outerShdw blurRad="50800" dist="38100" dir="2700000">
                    <a:srgbClr val="000000">
                      <a:alpha val="43000"/>
                    </a:srgbClr>
                  </a:outerShdw>
                </a:effectLst>
                <a:latin typeface="Cambria"/>
                <a:cs typeface="Cambria"/>
              </a:rPr>
              <a:t>Self-examination allows us to rejoice in our relationship with </a:t>
            </a:r>
            <a:br>
              <a:rPr lang="en-US" sz="2400" b="1" dirty="0" smtClean="0">
                <a:solidFill>
                  <a:schemeClr val="bg1"/>
                </a:solidFill>
                <a:effectLst>
                  <a:outerShdw blurRad="50800" dist="38100" dir="2700000">
                    <a:srgbClr val="000000">
                      <a:alpha val="43000"/>
                    </a:srgbClr>
                  </a:outerShdw>
                </a:effectLst>
                <a:latin typeface="Cambria"/>
                <a:cs typeface="Cambria"/>
              </a:rPr>
            </a:br>
            <a:r>
              <a:rPr lang="en-US" sz="2400" b="1" dirty="0" smtClean="0">
                <a:solidFill>
                  <a:schemeClr val="bg1"/>
                </a:solidFill>
                <a:effectLst>
                  <a:outerShdw blurRad="50800" dist="38100" dir="2700000">
                    <a:srgbClr val="000000">
                      <a:alpha val="43000"/>
                    </a:srgbClr>
                  </a:outerShdw>
                </a:effectLst>
                <a:latin typeface="Cambria"/>
                <a:cs typeface="Cambria"/>
              </a:rPr>
              <a:t>God.</a:t>
            </a:r>
            <a:endParaRPr lang="en-US" sz="2400" b="1" dirty="0">
              <a:solidFill>
                <a:schemeClr val="bg1"/>
              </a:solidFill>
              <a:effectLst>
                <a:outerShdw blurRad="50800" dist="38100" dir="2700000">
                  <a:srgbClr val="000000">
                    <a:alpha val="43000"/>
                  </a:srgbClr>
                </a:outerShdw>
              </a:effectLst>
              <a:latin typeface="Cambri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188885" y="274638"/>
            <a:ext cx="6497915" cy="887220"/>
          </a:xfrm>
          <a:effectLst/>
        </p:spPr>
        <p:txBody>
          <a:bodyPr>
            <a:noAutofit/>
          </a:bodyPr>
          <a:lstStyle/>
          <a:p>
            <a:r>
              <a:rPr lang="en-US" sz="4000" dirty="0" smtClean="0">
                <a:solidFill>
                  <a:srgbClr val="3E6613"/>
                </a:solidFill>
                <a:effectLst>
                  <a:outerShdw blurRad="50800" dist="38100" dir="2700000">
                    <a:srgbClr val="000000">
                      <a:alpha val="43000"/>
                    </a:srgbClr>
                  </a:outerShdw>
                </a:effectLst>
              </a:rPr>
              <a:t>Fulfilling the Law of Christ</a:t>
            </a:r>
            <a:endParaRPr lang="en-US" sz="4000" dirty="0">
              <a:solidFill>
                <a:srgbClr val="3E6613"/>
              </a:solidFill>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3040118" y="1415143"/>
            <a:ext cx="5646682" cy="5193416"/>
          </a:xfrm>
          <a:effectLst/>
        </p:spPr>
        <p:txBody>
          <a:bodyPr>
            <a:noAutofit/>
          </a:bodyPr>
          <a:lstStyle/>
          <a:p>
            <a:pPr marL="0" indent="0">
              <a:buNone/>
            </a:pPr>
            <a:r>
              <a:rPr lang="en-US" sz="2500" dirty="0" smtClean="0">
                <a:solidFill>
                  <a:schemeClr val="bg1">
                    <a:lumMod val="50000"/>
                  </a:schemeClr>
                </a:solidFill>
                <a:effectLst>
                  <a:outerShdw blurRad="50800" dist="38100" dir="2700000">
                    <a:srgbClr val="000000">
                      <a:alpha val="43000"/>
                    </a:srgbClr>
                  </a:outerShdw>
                </a:effectLst>
              </a:rPr>
              <a:t>“Brethren, if a man is overtaken in any trespass, you who are spiritual restore such a one in a spirit of gentleness, considering yourself lest you also be tempted</a:t>
            </a:r>
            <a:r>
              <a:rPr lang="en-US" sz="2500" dirty="0" smtClean="0">
                <a:solidFill>
                  <a:srgbClr val="7F7F7F"/>
                </a:solidFill>
                <a:effectLst>
                  <a:outerShdw blurRad="50800" dist="38100" dir="2700000">
                    <a:srgbClr val="000000">
                      <a:alpha val="43000"/>
                    </a:srgbClr>
                  </a:outerShdw>
                </a:effectLst>
              </a:rPr>
              <a:t>.  Bear one another’s burdens, and so fulfill the law of Christ</a:t>
            </a:r>
            <a:r>
              <a:rPr lang="en-US" sz="2500" dirty="0" smtClean="0">
                <a:solidFill>
                  <a:schemeClr val="bg1">
                    <a:lumMod val="50000"/>
                  </a:schemeClr>
                </a:solidFill>
                <a:effectLst>
                  <a:outerShdw blurRad="50800" dist="38100" dir="2700000">
                    <a:srgbClr val="000000">
                      <a:alpha val="43000"/>
                    </a:srgbClr>
                  </a:outerShdw>
                </a:effectLst>
              </a:rPr>
              <a:t>. For if anyone thinks himself to be something, when he is nothing, he deceives himself. But let each one examine his own work, and then he will have rejoicing in himself alone, and not in another. </a:t>
            </a:r>
            <a:r>
              <a:rPr lang="en-US" sz="2500" dirty="0" smtClean="0">
                <a:effectLst>
                  <a:outerShdw blurRad="50800" dist="38100" dir="2700000">
                    <a:srgbClr val="000000">
                      <a:alpha val="43000"/>
                    </a:srgbClr>
                  </a:outerShdw>
                </a:effectLst>
              </a:rPr>
              <a:t>For each one shall bear his own load”</a:t>
            </a:r>
            <a:r>
              <a:rPr lang="en-US" sz="2500" dirty="0" smtClean="0">
                <a:solidFill>
                  <a:schemeClr val="bg1">
                    <a:lumMod val="50000"/>
                  </a:schemeClr>
                </a:solidFill>
                <a:effectLst>
                  <a:outerShdw blurRad="50800" dist="38100" dir="2700000">
                    <a:srgbClr val="000000">
                      <a:alpha val="43000"/>
                    </a:srgbClr>
                  </a:outerShdw>
                </a:effectLst>
              </a:rPr>
              <a:t> (NKJV).</a:t>
            </a:r>
            <a:endParaRPr lang="en-US" sz="2500" dirty="0">
              <a:solidFill>
                <a:schemeClr val="bg1">
                  <a:lumMod val="50000"/>
                </a:schemeClr>
              </a:solidFill>
              <a:effectLst>
                <a:outerShdw blurRad="50800" dist="38100" dir="2700000">
                  <a:srgbClr val="000000">
                    <a:alpha val="43000"/>
                  </a:srgbClr>
                </a:outerShdw>
              </a:effectLst>
            </a:endParaRPr>
          </a:p>
        </p:txBody>
      </p:sp>
      <p:sp>
        <p:nvSpPr>
          <p:cNvPr id="4" name="TextBox 3"/>
          <p:cNvSpPr txBox="1"/>
          <p:nvPr/>
        </p:nvSpPr>
        <p:spPr>
          <a:xfrm>
            <a:off x="3652762" y="2576286"/>
            <a:ext cx="4281714" cy="2400657"/>
          </a:xfrm>
          <a:prstGeom prst="rect">
            <a:avLst/>
          </a:prstGeom>
          <a:solidFill>
            <a:srgbClr val="3E6613"/>
          </a:solidFill>
          <a:effectLst>
            <a:softEdge rad="127000"/>
          </a:effectLst>
        </p:spPr>
        <p:txBody>
          <a:bodyPr wrap="square" lIns="457200" tIns="457200" rIns="457200" bIns="457200" rtlCol="0">
            <a:spAutoFit/>
          </a:bodyPr>
          <a:lstStyle/>
          <a:p>
            <a:pPr algn="ctr">
              <a:spcAft>
                <a:spcPts val="1200"/>
              </a:spcAft>
            </a:pPr>
            <a:r>
              <a:rPr lang="en-US" sz="2400" b="1" dirty="0" smtClean="0">
                <a:solidFill>
                  <a:schemeClr val="bg1"/>
                </a:solidFill>
                <a:effectLst>
                  <a:outerShdw blurRad="50800" dist="38100" dir="2700000">
                    <a:srgbClr val="000000">
                      <a:alpha val="43000"/>
                    </a:srgbClr>
                  </a:outerShdw>
                </a:effectLst>
                <a:latin typeface="Cambria"/>
                <a:cs typeface="Cambria"/>
              </a:rPr>
              <a:t>We work to help each other—but we stand before God as individuals.</a:t>
            </a:r>
            <a:endParaRPr lang="en-US" sz="2400" b="1" dirty="0">
              <a:solidFill>
                <a:schemeClr val="bg1"/>
              </a:solidFill>
              <a:effectLst>
                <a:outerShdw blurRad="50800" dist="38100" dir="2700000">
                  <a:srgbClr val="000000">
                    <a:alpha val="43000"/>
                  </a:srgbClr>
                </a:outerShdw>
              </a:effectLst>
              <a:latin typeface="Cambri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188885" y="274638"/>
            <a:ext cx="6497915" cy="887220"/>
          </a:xfrm>
          <a:effectLst/>
        </p:spPr>
        <p:txBody>
          <a:bodyPr>
            <a:noAutofit/>
          </a:bodyPr>
          <a:lstStyle/>
          <a:p>
            <a:r>
              <a:rPr lang="en-US" sz="4000" dirty="0" smtClean="0">
                <a:solidFill>
                  <a:srgbClr val="3E6613"/>
                </a:solidFill>
                <a:effectLst>
                  <a:outerShdw blurRad="50800" dist="38100" dir="2700000">
                    <a:srgbClr val="000000">
                      <a:alpha val="43000"/>
                    </a:srgbClr>
                  </a:outerShdw>
                </a:effectLst>
              </a:rPr>
              <a:t>Fulfilling the Law of Christ</a:t>
            </a:r>
            <a:endParaRPr lang="en-US" sz="4000" dirty="0">
              <a:solidFill>
                <a:srgbClr val="3E6613"/>
              </a:solidFill>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3040118" y="1415143"/>
            <a:ext cx="5646682" cy="5193416"/>
          </a:xfrm>
          <a:effectLst/>
        </p:spPr>
        <p:txBody>
          <a:bodyPr>
            <a:noAutofit/>
          </a:bodyPr>
          <a:lstStyle/>
          <a:p>
            <a:pPr marL="0" indent="0">
              <a:buNone/>
            </a:pPr>
            <a:r>
              <a:rPr lang="en-US" sz="2500" dirty="0" smtClean="0">
                <a:effectLst>
                  <a:outerShdw blurRad="50800" dist="38100" dir="2700000">
                    <a:srgbClr val="000000">
                      <a:alpha val="43000"/>
                    </a:srgbClr>
                  </a:outerShdw>
                </a:effectLst>
              </a:rPr>
              <a:t>“Brethren, </a:t>
            </a:r>
            <a:r>
              <a:rPr lang="en-US" sz="2500" dirty="0" smtClean="0">
                <a:solidFill>
                  <a:schemeClr val="bg1">
                    <a:lumMod val="50000"/>
                  </a:schemeClr>
                </a:solidFill>
                <a:effectLst>
                  <a:outerShdw blurRad="50800" dist="38100" dir="2700000">
                    <a:srgbClr val="000000">
                      <a:alpha val="43000"/>
                    </a:srgbClr>
                  </a:outerShdw>
                </a:effectLst>
              </a:rPr>
              <a:t>if a man is overtaken in any trespass, you who are spiritual restore such a one in a spirit of gentleness, considering yourself lest you also be tempted.  Bear one another’s burdens, and so fulfill the law of Christ. For if anyone thinks himself to be something, when he is nothing, he deceives himself. But let each one examine his own work, and then he will have rejoicing in himself alone, and not in another. For each one shall bear his own load” (NKJV).</a:t>
            </a:r>
            <a:endParaRPr lang="en-US" sz="2500" dirty="0">
              <a:solidFill>
                <a:schemeClr val="bg1">
                  <a:lumMod val="50000"/>
                </a:schemeClr>
              </a:solidFill>
              <a:effectLst>
                <a:outerShdw blurRad="50800" dist="38100" dir="2700000">
                  <a:srgbClr val="000000">
                    <a:alpha val="43000"/>
                  </a:srgbClr>
                </a:outerShdw>
              </a:effectLst>
            </a:endParaRPr>
          </a:p>
        </p:txBody>
      </p:sp>
      <p:sp>
        <p:nvSpPr>
          <p:cNvPr id="4" name="TextBox 3"/>
          <p:cNvSpPr txBox="1"/>
          <p:nvPr/>
        </p:nvSpPr>
        <p:spPr>
          <a:xfrm>
            <a:off x="3386667" y="2757714"/>
            <a:ext cx="4596190" cy="2708434"/>
          </a:xfrm>
          <a:prstGeom prst="rect">
            <a:avLst/>
          </a:prstGeom>
          <a:solidFill>
            <a:srgbClr val="3E6613"/>
          </a:solidFill>
          <a:effectLst>
            <a:softEdge rad="127000"/>
          </a:effectLst>
        </p:spPr>
        <p:txBody>
          <a:bodyPr wrap="square" lIns="457200" tIns="457200" rIns="457200" bIns="457200" rtlCol="0">
            <a:spAutoFit/>
          </a:bodyPr>
          <a:lstStyle/>
          <a:p>
            <a:pPr algn="ctr">
              <a:spcAft>
                <a:spcPts val="1200"/>
              </a:spcAft>
            </a:pPr>
            <a:r>
              <a:rPr lang="en-US" sz="2400" b="1" dirty="0" smtClean="0">
                <a:solidFill>
                  <a:schemeClr val="bg1"/>
                </a:solidFill>
                <a:effectLst>
                  <a:outerShdw blurRad="50800" dist="38100" dir="2700000">
                    <a:srgbClr val="000000">
                      <a:alpha val="43000"/>
                    </a:srgbClr>
                  </a:outerShdw>
                </a:effectLst>
                <a:latin typeface="Cambria"/>
                <a:cs typeface="Cambria"/>
              </a:rPr>
              <a:t>A family relationship exists among Christians</a:t>
            </a:r>
          </a:p>
          <a:p>
            <a:pPr marL="230188" indent="-230188" algn="ctr">
              <a:spcAft>
                <a:spcPts val="1200"/>
              </a:spcAft>
              <a:buFont typeface="Arial"/>
              <a:buChar char="•"/>
            </a:pPr>
            <a:r>
              <a:rPr lang="en-US" sz="2400" b="1" dirty="0" smtClean="0">
                <a:solidFill>
                  <a:schemeClr val="bg1"/>
                </a:solidFill>
                <a:effectLst>
                  <a:outerShdw blurRad="50800" dist="38100" dir="2700000">
                    <a:srgbClr val="000000">
                      <a:alpha val="43000"/>
                    </a:srgbClr>
                  </a:outerShdw>
                </a:effectLst>
                <a:latin typeface="Cambria"/>
                <a:cs typeface="Cambria"/>
              </a:rPr>
              <a:t>It must be cherished</a:t>
            </a:r>
          </a:p>
          <a:p>
            <a:pPr marL="230188" indent="-230188" algn="ctr">
              <a:spcAft>
                <a:spcPts val="1200"/>
              </a:spcAft>
              <a:buFont typeface="Arial"/>
              <a:buChar char="•"/>
            </a:pPr>
            <a:r>
              <a:rPr lang="en-US" sz="2400" b="1" dirty="0" smtClean="0">
                <a:solidFill>
                  <a:schemeClr val="bg1"/>
                </a:solidFill>
                <a:effectLst>
                  <a:outerShdw blurRad="50800" dist="38100" dir="2700000">
                    <a:srgbClr val="000000">
                      <a:alpha val="43000"/>
                    </a:srgbClr>
                  </a:outerShdw>
                </a:effectLst>
                <a:latin typeface="Cambria"/>
                <a:cs typeface="Cambria"/>
              </a:rPr>
              <a:t>It must not be neglected</a:t>
            </a:r>
            <a:endParaRPr lang="en-US" sz="2400" b="1" dirty="0">
              <a:solidFill>
                <a:schemeClr val="bg1"/>
              </a:solidFill>
              <a:effectLst>
                <a:outerShdw blurRad="50800" dist="38100" dir="2700000">
                  <a:srgbClr val="000000">
                    <a:alpha val="43000"/>
                  </a:srgbClr>
                </a:outerShdw>
              </a:effectLst>
              <a:latin typeface="Cambri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4">
                                            <p:bg/>
                                          </p:spTgt>
                                        </p:tgtEl>
                                        <p:attrNameLst>
                                          <p:attrName>style.visibility</p:attrName>
                                        </p:attrNameLst>
                                      </p:cBhvr>
                                      <p:to>
                                        <p:strVal val="visible"/>
                                      </p:to>
                                    </p:set>
                                    <p:animEffect transition="in" filter="fade">
                                      <p:cBhvr>
                                        <p:cTn id="14" dur="1000"/>
                                        <p:tgtEl>
                                          <p:spTgt spid="4">
                                            <p:bg/>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1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1"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fade">
                                      <p:cBhvr>
                                        <p:cTn id="22" dur="1000"/>
                                        <p:tgtEl>
                                          <p:spTgt spid="4">
                                            <p:txEl>
                                              <p:pRg st="1" end="1"/>
                                            </p:txEl>
                                          </p:spTgt>
                                        </p:tgtEl>
                                      </p:cBhvr>
                                    </p:animEffect>
                                    <p:anim calcmode="lin" valueType="num">
                                      <p:cBhvr>
                                        <p:cTn id="2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1" nodeType="click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animEffect transition="in" filter="fade">
                                      <p:cBhvr>
                                        <p:cTn id="29" dur="1000"/>
                                        <p:tgtEl>
                                          <p:spTgt spid="4">
                                            <p:txEl>
                                              <p:pRg st="2" end="2"/>
                                            </p:txEl>
                                          </p:spTgt>
                                        </p:tgtEl>
                                      </p:cBhvr>
                                    </p:animEffect>
                                    <p:anim calcmode="lin" valueType="num">
                                      <p:cBhvr>
                                        <p:cTn id="3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allAtOnce" animBg="1"/>
      <p:bldP spid="4" grpId="1" build="p" bldLvl="2"/>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188885" y="274638"/>
            <a:ext cx="6497915" cy="887220"/>
          </a:xfrm>
          <a:effectLst/>
        </p:spPr>
        <p:txBody>
          <a:bodyPr>
            <a:noAutofit/>
          </a:bodyPr>
          <a:lstStyle/>
          <a:p>
            <a:r>
              <a:rPr lang="en-US" sz="4000" dirty="0" smtClean="0">
                <a:solidFill>
                  <a:srgbClr val="3E6613"/>
                </a:solidFill>
                <a:effectLst>
                  <a:outerShdw blurRad="50800" dist="38100" dir="2700000">
                    <a:srgbClr val="000000">
                      <a:alpha val="43000"/>
                    </a:srgbClr>
                  </a:outerShdw>
                </a:effectLst>
              </a:rPr>
              <a:t>Fulfilling the Law of Christ</a:t>
            </a:r>
            <a:endParaRPr lang="en-US" sz="4000" dirty="0">
              <a:solidFill>
                <a:srgbClr val="3E6613"/>
              </a:solidFill>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3040118" y="1415143"/>
            <a:ext cx="5646682" cy="5193416"/>
          </a:xfrm>
          <a:effectLst/>
        </p:spPr>
        <p:txBody>
          <a:bodyPr>
            <a:noAutofit/>
          </a:bodyPr>
          <a:lstStyle/>
          <a:p>
            <a:pPr marL="0" indent="0">
              <a:buNone/>
            </a:pPr>
            <a:r>
              <a:rPr lang="en-US" sz="2500" dirty="0" smtClean="0">
                <a:solidFill>
                  <a:schemeClr val="bg1">
                    <a:lumMod val="50000"/>
                  </a:schemeClr>
                </a:solidFill>
                <a:effectLst>
                  <a:outerShdw blurRad="50800" dist="38100" dir="2700000">
                    <a:srgbClr val="000000">
                      <a:alpha val="43000"/>
                    </a:srgbClr>
                  </a:outerShdw>
                </a:effectLst>
              </a:rPr>
              <a:t>“Brethren, </a:t>
            </a:r>
            <a:r>
              <a:rPr lang="en-US" sz="2500" dirty="0" smtClean="0">
                <a:effectLst>
                  <a:outerShdw blurRad="50800" dist="38100" dir="2700000">
                    <a:srgbClr val="000000">
                      <a:alpha val="43000"/>
                    </a:srgbClr>
                  </a:outerShdw>
                </a:effectLst>
              </a:rPr>
              <a:t>if a man is overtaken in any trespass</a:t>
            </a:r>
            <a:r>
              <a:rPr lang="en-US" sz="2500" dirty="0" smtClean="0">
                <a:solidFill>
                  <a:schemeClr val="bg1">
                    <a:lumMod val="50000"/>
                  </a:schemeClr>
                </a:solidFill>
                <a:effectLst>
                  <a:outerShdw blurRad="50800" dist="38100" dir="2700000">
                    <a:srgbClr val="000000">
                      <a:alpha val="43000"/>
                    </a:srgbClr>
                  </a:outerShdw>
                </a:effectLst>
              </a:rPr>
              <a:t>, you who are spiritual restore such a one in a spirit of gentleness, considering yourself lest you also be tempted.  Bear one another’s burdens, and so fulfill the law of Christ. For if anyone thinks himself to be something, when he is nothing, he deceives himself. But let each one examine his own work, and then he will have rejoicing in himself alone, and not in another. For each one shall bear his own load” (NKJV).</a:t>
            </a:r>
            <a:endParaRPr lang="en-US" sz="2500" dirty="0">
              <a:solidFill>
                <a:schemeClr val="bg1">
                  <a:lumMod val="50000"/>
                </a:schemeClr>
              </a:solidFill>
              <a:effectLst>
                <a:outerShdw blurRad="50800" dist="38100" dir="2700000">
                  <a:srgbClr val="000000">
                    <a:alpha val="43000"/>
                  </a:srgbClr>
                </a:outerShdw>
              </a:effectLst>
            </a:endParaRPr>
          </a:p>
        </p:txBody>
      </p:sp>
      <p:sp>
        <p:nvSpPr>
          <p:cNvPr id="4" name="TextBox 3"/>
          <p:cNvSpPr txBox="1"/>
          <p:nvPr/>
        </p:nvSpPr>
        <p:spPr>
          <a:xfrm>
            <a:off x="3386667" y="2757714"/>
            <a:ext cx="4596190" cy="2923877"/>
          </a:xfrm>
          <a:prstGeom prst="rect">
            <a:avLst/>
          </a:prstGeom>
          <a:solidFill>
            <a:srgbClr val="3E6613"/>
          </a:solidFill>
          <a:effectLst>
            <a:softEdge rad="127000"/>
          </a:effectLst>
        </p:spPr>
        <p:txBody>
          <a:bodyPr wrap="square" lIns="457200" tIns="457200" rIns="457200" bIns="457200" rtlCol="0">
            <a:spAutoFit/>
          </a:bodyPr>
          <a:lstStyle/>
          <a:p>
            <a:pPr algn="ctr">
              <a:spcAft>
                <a:spcPts val="1200"/>
              </a:spcAft>
            </a:pPr>
            <a:r>
              <a:rPr lang="en-US" sz="2400" b="1" dirty="0" smtClean="0">
                <a:solidFill>
                  <a:schemeClr val="bg1"/>
                </a:solidFill>
                <a:effectLst>
                  <a:outerShdw blurRad="50800" dist="38100" dir="2700000">
                    <a:srgbClr val="000000">
                      <a:alpha val="43000"/>
                    </a:srgbClr>
                  </a:outerShdw>
                </a:effectLst>
                <a:latin typeface="Cambria"/>
                <a:cs typeface="Cambria"/>
              </a:rPr>
              <a:t>Christians can be “overtaken” by sin.</a:t>
            </a:r>
          </a:p>
          <a:p>
            <a:pPr marL="230188" indent="-230188" algn="ctr">
              <a:spcAft>
                <a:spcPts val="1200"/>
              </a:spcAft>
              <a:buFont typeface="Arial"/>
              <a:buChar char="•"/>
            </a:pPr>
            <a:r>
              <a:rPr lang="en-US" sz="2400" b="1" dirty="0" smtClean="0">
                <a:solidFill>
                  <a:schemeClr val="bg1"/>
                </a:solidFill>
                <a:effectLst>
                  <a:outerShdw blurRad="50800" dist="38100" dir="2700000">
                    <a:srgbClr val="000000">
                      <a:alpha val="43000"/>
                    </a:srgbClr>
                  </a:outerShdw>
                </a:effectLst>
                <a:latin typeface="Cambria"/>
                <a:cs typeface="Cambria"/>
              </a:rPr>
              <a:t>Spiritual family will care about each other’s spiritual health</a:t>
            </a:r>
            <a:endParaRPr lang="en-US" sz="2400" b="1" dirty="0">
              <a:solidFill>
                <a:schemeClr val="bg1"/>
              </a:solidFill>
              <a:effectLst>
                <a:outerShdw blurRad="50800" dist="38100" dir="2700000">
                  <a:srgbClr val="000000">
                    <a:alpha val="43000"/>
                  </a:srgbClr>
                </a:outerShdw>
              </a:effectLst>
              <a:latin typeface="Cambri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1"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1000"/>
                                        <p:tgtEl>
                                          <p:spTgt spid="4">
                                            <p:txEl>
                                              <p:pRg st="1" end="1"/>
                                            </p:txEl>
                                          </p:spTgt>
                                        </p:tgtEl>
                                      </p:cBhvr>
                                    </p:animEffect>
                                    <p:anim calcmode="lin" valueType="num">
                                      <p:cBhvr>
                                        <p:cTn id="16"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4" grpId="1" build="p" bldLvl="2"/>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188885" y="274638"/>
            <a:ext cx="6497915" cy="887220"/>
          </a:xfrm>
          <a:effectLst/>
        </p:spPr>
        <p:txBody>
          <a:bodyPr>
            <a:noAutofit/>
          </a:bodyPr>
          <a:lstStyle/>
          <a:p>
            <a:r>
              <a:rPr lang="en-US" sz="4000" dirty="0" smtClean="0">
                <a:solidFill>
                  <a:srgbClr val="3E6613"/>
                </a:solidFill>
                <a:effectLst>
                  <a:outerShdw blurRad="50800" dist="38100" dir="2700000">
                    <a:srgbClr val="000000">
                      <a:alpha val="43000"/>
                    </a:srgbClr>
                  </a:outerShdw>
                </a:effectLst>
              </a:rPr>
              <a:t>Fulfilling the Law of Christ</a:t>
            </a:r>
            <a:endParaRPr lang="en-US" sz="4000" dirty="0">
              <a:solidFill>
                <a:srgbClr val="3E6613"/>
              </a:solidFill>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3040118" y="1415143"/>
            <a:ext cx="5646682" cy="5193416"/>
          </a:xfrm>
          <a:effectLst/>
        </p:spPr>
        <p:txBody>
          <a:bodyPr>
            <a:noAutofit/>
          </a:bodyPr>
          <a:lstStyle/>
          <a:p>
            <a:pPr marL="0" indent="0">
              <a:buNone/>
            </a:pPr>
            <a:r>
              <a:rPr lang="en-US" sz="2500" dirty="0" smtClean="0">
                <a:solidFill>
                  <a:schemeClr val="bg1">
                    <a:lumMod val="50000"/>
                  </a:schemeClr>
                </a:solidFill>
                <a:effectLst>
                  <a:outerShdw blurRad="50800" dist="38100" dir="2700000">
                    <a:srgbClr val="000000">
                      <a:alpha val="43000"/>
                    </a:srgbClr>
                  </a:outerShdw>
                </a:effectLst>
              </a:rPr>
              <a:t>“Brethren, if a man is overtaken in any trespass, </a:t>
            </a:r>
            <a:r>
              <a:rPr lang="en-US" sz="2500" dirty="0" smtClean="0">
                <a:solidFill>
                  <a:srgbClr val="000000"/>
                </a:solidFill>
                <a:effectLst>
                  <a:outerShdw blurRad="50800" dist="38100" dir="2700000">
                    <a:srgbClr val="000000">
                      <a:alpha val="43000"/>
                    </a:srgbClr>
                  </a:outerShdw>
                </a:effectLst>
              </a:rPr>
              <a:t>you who are spiritual</a:t>
            </a:r>
            <a:r>
              <a:rPr lang="en-US" sz="2500" dirty="0" smtClean="0">
                <a:solidFill>
                  <a:schemeClr val="bg1">
                    <a:lumMod val="50000"/>
                  </a:schemeClr>
                </a:solidFill>
                <a:effectLst>
                  <a:outerShdw blurRad="50800" dist="38100" dir="2700000">
                    <a:srgbClr val="000000">
                      <a:alpha val="43000"/>
                    </a:srgbClr>
                  </a:outerShdw>
                </a:effectLst>
              </a:rPr>
              <a:t> restore such a one in a spirit of gentleness, considering yourself lest you also be tempted.  Bear one another’s burdens, and so fulfill the law of Christ. For if anyone thinks himself to be something, when he is nothing, he deceives himself. But let each one examine his own work, and then he will have rejoicing in himself alone, and not in another. For each one shall bear his own load” (NKJV).</a:t>
            </a:r>
            <a:endParaRPr lang="en-US" sz="2500" dirty="0">
              <a:solidFill>
                <a:schemeClr val="bg1">
                  <a:lumMod val="50000"/>
                </a:schemeClr>
              </a:solidFill>
              <a:effectLst>
                <a:outerShdw blurRad="50800" dist="38100" dir="2700000">
                  <a:srgbClr val="000000">
                    <a:alpha val="43000"/>
                  </a:srgbClr>
                </a:outerShdw>
              </a:effectLst>
            </a:endParaRPr>
          </a:p>
        </p:txBody>
      </p:sp>
      <p:sp>
        <p:nvSpPr>
          <p:cNvPr id="4" name="TextBox 3"/>
          <p:cNvSpPr txBox="1"/>
          <p:nvPr/>
        </p:nvSpPr>
        <p:spPr>
          <a:xfrm>
            <a:off x="3386667" y="2963333"/>
            <a:ext cx="4596190" cy="2554545"/>
          </a:xfrm>
          <a:prstGeom prst="rect">
            <a:avLst/>
          </a:prstGeom>
          <a:solidFill>
            <a:srgbClr val="3E6613"/>
          </a:solidFill>
          <a:effectLst>
            <a:softEdge rad="127000"/>
          </a:effectLst>
        </p:spPr>
        <p:txBody>
          <a:bodyPr wrap="square" lIns="457200" tIns="457200" rIns="457200" bIns="457200" rtlCol="0">
            <a:spAutoFit/>
          </a:bodyPr>
          <a:lstStyle/>
          <a:p>
            <a:pPr algn="ctr">
              <a:spcAft>
                <a:spcPts val="1200"/>
              </a:spcAft>
            </a:pPr>
            <a:r>
              <a:rPr lang="en-US" sz="2400" b="1" dirty="0" smtClean="0">
                <a:solidFill>
                  <a:schemeClr val="bg1"/>
                </a:solidFill>
                <a:effectLst>
                  <a:outerShdw blurRad="50800" dist="38100" dir="2700000">
                    <a:srgbClr val="000000">
                      <a:alpha val="43000"/>
                    </a:srgbClr>
                  </a:outerShdw>
                </a:effectLst>
                <a:latin typeface="Cambria"/>
                <a:cs typeface="Cambria"/>
              </a:rPr>
              <a:t>Sin is fleshly—faithfulness is spiritual.</a:t>
            </a:r>
          </a:p>
          <a:p>
            <a:pPr marL="230188" indent="-230188" algn="ctr">
              <a:spcAft>
                <a:spcPts val="1200"/>
              </a:spcAft>
              <a:buFont typeface="Arial"/>
              <a:buChar char="•"/>
            </a:pPr>
            <a:r>
              <a:rPr lang="en-US" sz="2400" b="1" dirty="0" smtClean="0">
                <a:solidFill>
                  <a:schemeClr val="bg1"/>
                </a:solidFill>
                <a:effectLst>
                  <a:outerShdw blurRad="50800" dist="38100" dir="2700000">
                    <a:srgbClr val="000000">
                      <a:alpha val="43000"/>
                    </a:srgbClr>
                  </a:outerShdw>
                </a:effectLst>
                <a:latin typeface="Cambria"/>
                <a:cs typeface="Cambria"/>
              </a:rPr>
              <a:t>To be “spiritual” is not to be flawless</a:t>
            </a:r>
            <a:endParaRPr lang="en-US" sz="2400" b="1" dirty="0">
              <a:solidFill>
                <a:schemeClr val="bg1"/>
              </a:solidFill>
              <a:effectLst>
                <a:outerShdw blurRad="50800" dist="38100" dir="2700000">
                  <a:srgbClr val="000000">
                    <a:alpha val="43000"/>
                  </a:srgbClr>
                </a:outerShdw>
              </a:effectLst>
              <a:latin typeface="Cambri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1"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1000"/>
                                        <p:tgtEl>
                                          <p:spTgt spid="4">
                                            <p:txEl>
                                              <p:pRg st="1" end="1"/>
                                            </p:txEl>
                                          </p:spTgt>
                                        </p:tgtEl>
                                      </p:cBhvr>
                                    </p:animEffect>
                                    <p:anim calcmode="lin" valueType="num">
                                      <p:cBhvr>
                                        <p:cTn id="16"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4" grpId="1" build="p" bldLvl="2"/>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188885" y="274638"/>
            <a:ext cx="6497915" cy="887220"/>
          </a:xfrm>
          <a:effectLst/>
        </p:spPr>
        <p:txBody>
          <a:bodyPr>
            <a:noAutofit/>
          </a:bodyPr>
          <a:lstStyle/>
          <a:p>
            <a:r>
              <a:rPr lang="en-US" sz="4000" dirty="0" smtClean="0">
                <a:solidFill>
                  <a:srgbClr val="3E6613"/>
                </a:solidFill>
                <a:effectLst>
                  <a:outerShdw blurRad="50800" dist="38100" dir="2700000">
                    <a:srgbClr val="000000">
                      <a:alpha val="43000"/>
                    </a:srgbClr>
                  </a:outerShdw>
                </a:effectLst>
              </a:rPr>
              <a:t>Fulfilling the Law of Christ</a:t>
            </a:r>
            <a:endParaRPr lang="en-US" sz="4000" dirty="0">
              <a:solidFill>
                <a:srgbClr val="3E6613"/>
              </a:solidFill>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3040118" y="1415143"/>
            <a:ext cx="5646682" cy="5193416"/>
          </a:xfrm>
          <a:effectLst/>
        </p:spPr>
        <p:txBody>
          <a:bodyPr>
            <a:noAutofit/>
          </a:bodyPr>
          <a:lstStyle/>
          <a:p>
            <a:pPr marL="0" indent="0">
              <a:buNone/>
            </a:pPr>
            <a:r>
              <a:rPr lang="en-US" sz="2500" dirty="0" smtClean="0">
                <a:solidFill>
                  <a:schemeClr val="bg1">
                    <a:lumMod val="50000"/>
                  </a:schemeClr>
                </a:solidFill>
                <a:effectLst>
                  <a:outerShdw blurRad="50800" dist="38100" dir="2700000">
                    <a:srgbClr val="000000">
                      <a:alpha val="43000"/>
                    </a:srgbClr>
                  </a:outerShdw>
                </a:effectLst>
              </a:rPr>
              <a:t>“Brethren, if a man is overtaken in any trespass, you who are spiritual </a:t>
            </a:r>
            <a:r>
              <a:rPr lang="en-US" sz="2500" dirty="0" smtClean="0">
                <a:effectLst>
                  <a:outerShdw blurRad="50800" dist="38100" dir="2700000">
                    <a:srgbClr val="000000">
                      <a:alpha val="43000"/>
                    </a:srgbClr>
                  </a:outerShdw>
                </a:effectLst>
              </a:rPr>
              <a:t>restore such a one</a:t>
            </a:r>
            <a:r>
              <a:rPr lang="en-US" sz="2500" dirty="0" smtClean="0">
                <a:solidFill>
                  <a:schemeClr val="bg1">
                    <a:lumMod val="50000"/>
                  </a:schemeClr>
                </a:solidFill>
                <a:effectLst>
                  <a:outerShdw blurRad="50800" dist="38100" dir="2700000">
                    <a:srgbClr val="000000">
                      <a:alpha val="43000"/>
                    </a:srgbClr>
                  </a:outerShdw>
                </a:effectLst>
              </a:rPr>
              <a:t> in a spirit of gentleness, considering yourself lest you also be tempted.  Bear one another’s burdens, and so fulfill the law of Christ. For if anyone thinks himself to be something, when he is nothing, he deceives himself. But let each one examine his own work, and then he will have rejoicing in himself alone, and not in another. For each one shall bear his own load” (NKJV).</a:t>
            </a:r>
            <a:endParaRPr lang="en-US" sz="2500" dirty="0">
              <a:solidFill>
                <a:schemeClr val="bg1">
                  <a:lumMod val="50000"/>
                </a:schemeClr>
              </a:solidFill>
              <a:effectLst>
                <a:outerShdw blurRad="50800" dist="38100" dir="2700000">
                  <a:srgbClr val="000000">
                    <a:alpha val="43000"/>
                  </a:srgbClr>
                </a:outerShdw>
              </a:effectLst>
            </a:endParaRPr>
          </a:p>
        </p:txBody>
      </p:sp>
      <p:sp>
        <p:nvSpPr>
          <p:cNvPr id="4" name="TextBox 3"/>
          <p:cNvSpPr txBox="1"/>
          <p:nvPr/>
        </p:nvSpPr>
        <p:spPr>
          <a:xfrm>
            <a:off x="3386667" y="2963333"/>
            <a:ext cx="4596190" cy="3447098"/>
          </a:xfrm>
          <a:prstGeom prst="rect">
            <a:avLst/>
          </a:prstGeom>
          <a:solidFill>
            <a:srgbClr val="3E6613"/>
          </a:solidFill>
          <a:effectLst>
            <a:softEdge rad="127000"/>
          </a:effectLst>
        </p:spPr>
        <p:txBody>
          <a:bodyPr wrap="square" lIns="457200" tIns="457200" rIns="457200" bIns="457200" rtlCol="0">
            <a:spAutoFit/>
          </a:bodyPr>
          <a:lstStyle/>
          <a:p>
            <a:pPr algn="ctr">
              <a:spcAft>
                <a:spcPts val="1200"/>
              </a:spcAft>
            </a:pPr>
            <a:r>
              <a:rPr lang="en-US" sz="2400" b="1" dirty="0" smtClean="0">
                <a:solidFill>
                  <a:schemeClr val="bg1"/>
                </a:solidFill>
                <a:effectLst>
                  <a:outerShdw blurRad="50800" dist="38100" dir="2700000">
                    <a:srgbClr val="000000">
                      <a:alpha val="43000"/>
                    </a:srgbClr>
                  </a:outerShdw>
                </a:effectLst>
                <a:latin typeface="Cambria"/>
                <a:cs typeface="Cambria"/>
              </a:rPr>
              <a:t>Christian family works for the restoration of those overtaken in sin.</a:t>
            </a:r>
          </a:p>
          <a:p>
            <a:pPr marL="230188" indent="-230188" algn="ctr">
              <a:spcAft>
                <a:spcPts val="1200"/>
              </a:spcAft>
              <a:buFont typeface="Arial"/>
              <a:buChar char="•"/>
            </a:pPr>
            <a:r>
              <a:rPr lang="en-US" sz="2400" b="1" dirty="0" smtClean="0">
                <a:solidFill>
                  <a:schemeClr val="bg1"/>
                </a:solidFill>
                <a:effectLst>
                  <a:outerShdw blurRad="50800" dist="38100" dir="2700000">
                    <a:srgbClr val="000000">
                      <a:alpha val="43000"/>
                    </a:srgbClr>
                  </a:outerShdw>
                </a:effectLst>
                <a:latin typeface="Cambria"/>
                <a:cs typeface="Cambria"/>
              </a:rPr>
              <a:t>Restoration is possible</a:t>
            </a:r>
          </a:p>
          <a:p>
            <a:pPr marL="230188" indent="-230188" algn="ctr">
              <a:spcAft>
                <a:spcPts val="1200"/>
              </a:spcAft>
              <a:buFont typeface="Arial"/>
              <a:buChar char="•"/>
            </a:pPr>
            <a:r>
              <a:rPr lang="en-US" sz="2400" b="1" dirty="0" smtClean="0">
                <a:solidFill>
                  <a:schemeClr val="bg1"/>
                </a:solidFill>
                <a:effectLst>
                  <a:outerShdw blurRad="50800" dist="38100" dir="2700000">
                    <a:srgbClr val="000000">
                      <a:alpha val="43000"/>
                    </a:srgbClr>
                  </a:outerShdw>
                </a:effectLst>
                <a:latin typeface="Cambria"/>
                <a:cs typeface="Cambria"/>
              </a:rPr>
              <a:t>Restoration must be a goal for the fallen</a:t>
            </a:r>
            <a:endParaRPr lang="en-US" sz="2400" b="1" dirty="0">
              <a:solidFill>
                <a:schemeClr val="bg1"/>
              </a:solidFill>
              <a:effectLst>
                <a:outerShdw blurRad="50800" dist="38100" dir="2700000">
                  <a:srgbClr val="000000">
                    <a:alpha val="43000"/>
                  </a:srgbClr>
                </a:outerShdw>
              </a:effectLst>
              <a:latin typeface="Cambri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1"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1000"/>
                                        <p:tgtEl>
                                          <p:spTgt spid="4">
                                            <p:txEl>
                                              <p:pRg st="1" end="1"/>
                                            </p:txEl>
                                          </p:spTgt>
                                        </p:tgtEl>
                                      </p:cBhvr>
                                    </p:animEffect>
                                    <p:anim calcmode="lin" valueType="num">
                                      <p:cBhvr>
                                        <p:cTn id="16"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1"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1000"/>
                                        <p:tgtEl>
                                          <p:spTgt spid="4">
                                            <p:txEl>
                                              <p:pRg st="2" end="2"/>
                                            </p:txEl>
                                          </p:spTgt>
                                        </p:tgtEl>
                                      </p:cBhvr>
                                    </p:animEffect>
                                    <p:anim calcmode="lin" valueType="num">
                                      <p:cBhvr>
                                        <p:cTn id="2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4" grpId="1" build="p" bldLvl="2"/>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188885" y="274638"/>
            <a:ext cx="6497915" cy="887220"/>
          </a:xfrm>
          <a:effectLst/>
        </p:spPr>
        <p:txBody>
          <a:bodyPr>
            <a:noAutofit/>
          </a:bodyPr>
          <a:lstStyle/>
          <a:p>
            <a:r>
              <a:rPr lang="en-US" sz="4000" dirty="0" smtClean="0">
                <a:solidFill>
                  <a:srgbClr val="3E6613"/>
                </a:solidFill>
                <a:effectLst>
                  <a:outerShdw blurRad="50800" dist="38100" dir="2700000">
                    <a:srgbClr val="000000">
                      <a:alpha val="43000"/>
                    </a:srgbClr>
                  </a:outerShdw>
                </a:effectLst>
              </a:rPr>
              <a:t>Fulfilling the Law of Christ</a:t>
            </a:r>
            <a:endParaRPr lang="en-US" sz="4000" dirty="0">
              <a:solidFill>
                <a:srgbClr val="3E6613"/>
              </a:solidFill>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3040118" y="1415143"/>
            <a:ext cx="5646682" cy="5193416"/>
          </a:xfrm>
          <a:effectLst/>
        </p:spPr>
        <p:txBody>
          <a:bodyPr>
            <a:noAutofit/>
          </a:bodyPr>
          <a:lstStyle/>
          <a:p>
            <a:pPr marL="0" indent="0">
              <a:buNone/>
            </a:pPr>
            <a:r>
              <a:rPr lang="en-US" sz="2500" dirty="0" smtClean="0">
                <a:solidFill>
                  <a:schemeClr val="bg1">
                    <a:lumMod val="50000"/>
                  </a:schemeClr>
                </a:solidFill>
                <a:effectLst>
                  <a:outerShdw blurRad="50800" dist="38100" dir="2700000">
                    <a:srgbClr val="000000">
                      <a:alpha val="43000"/>
                    </a:srgbClr>
                  </a:outerShdw>
                </a:effectLst>
              </a:rPr>
              <a:t>“Brethren, if a man is overtaken in any trespass, you who are spiritual restore such a one </a:t>
            </a:r>
            <a:r>
              <a:rPr lang="en-US" sz="2500" dirty="0" smtClean="0">
                <a:effectLst>
                  <a:outerShdw blurRad="50800" dist="38100" dir="2700000">
                    <a:srgbClr val="000000">
                      <a:alpha val="43000"/>
                    </a:srgbClr>
                  </a:outerShdw>
                </a:effectLst>
              </a:rPr>
              <a:t>in a spirit of gentleness,</a:t>
            </a:r>
            <a:r>
              <a:rPr lang="en-US" sz="2500" dirty="0" smtClean="0">
                <a:solidFill>
                  <a:schemeClr val="bg1">
                    <a:lumMod val="50000"/>
                  </a:schemeClr>
                </a:solidFill>
                <a:effectLst>
                  <a:outerShdw blurRad="50800" dist="38100" dir="2700000">
                    <a:srgbClr val="000000">
                      <a:alpha val="43000"/>
                    </a:srgbClr>
                  </a:outerShdw>
                </a:effectLst>
              </a:rPr>
              <a:t> considering yourself lest you also be tempted.  Bear one another’s burdens, and so fulfill the law of Christ. For if anyone thinks himself to be something, when he is nothing, he deceives himself. But let each one examine his own work, and then he will have rejoicing in himself alone, and not in another. For each one shall bear his own load” (NKJV).</a:t>
            </a:r>
            <a:endParaRPr lang="en-US" sz="2500" dirty="0">
              <a:solidFill>
                <a:schemeClr val="bg1">
                  <a:lumMod val="50000"/>
                </a:schemeClr>
              </a:solidFill>
              <a:effectLst>
                <a:outerShdw blurRad="50800" dist="38100" dir="2700000">
                  <a:srgbClr val="000000">
                    <a:alpha val="43000"/>
                  </a:srgbClr>
                </a:outerShdw>
              </a:effectLst>
            </a:endParaRPr>
          </a:p>
        </p:txBody>
      </p:sp>
      <p:sp>
        <p:nvSpPr>
          <p:cNvPr id="4" name="TextBox 3"/>
          <p:cNvSpPr txBox="1"/>
          <p:nvPr/>
        </p:nvSpPr>
        <p:spPr>
          <a:xfrm>
            <a:off x="3386667" y="3495524"/>
            <a:ext cx="4596190" cy="2554545"/>
          </a:xfrm>
          <a:prstGeom prst="rect">
            <a:avLst/>
          </a:prstGeom>
          <a:solidFill>
            <a:srgbClr val="3E6613"/>
          </a:solidFill>
          <a:effectLst>
            <a:softEdge rad="127000"/>
          </a:effectLst>
        </p:spPr>
        <p:txBody>
          <a:bodyPr wrap="square" lIns="457200" tIns="457200" rIns="457200" bIns="457200" rtlCol="0">
            <a:spAutoFit/>
          </a:bodyPr>
          <a:lstStyle/>
          <a:p>
            <a:pPr algn="ctr">
              <a:spcAft>
                <a:spcPts val="1200"/>
              </a:spcAft>
            </a:pPr>
            <a:r>
              <a:rPr lang="en-US" sz="2400" b="1" dirty="0" smtClean="0">
                <a:solidFill>
                  <a:schemeClr val="bg1"/>
                </a:solidFill>
                <a:effectLst>
                  <a:outerShdw blurRad="50800" dist="38100" dir="2700000">
                    <a:srgbClr val="000000">
                      <a:alpha val="43000"/>
                    </a:srgbClr>
                  </a:outerShdw>
                </a:effectLst>
                <a:latin typeface="Cambria"/>
                <a:cs typeface="Cambria"/>
              </a:rPr>
              <a:t>Gentleness demonstrates familial love.</a:t>
            </a:r>
          </a:p>
          <a:p>
            <a:pPr marL="230188" indent="-230188" algn="ctr">
              <a:spcAft>
                <a:spcPts val="1200"/>
              </a:spcAft>
            </a:pPr>
            <a:r>
              <a:rPr lang="en-US" sz="2400" b="1" dirty="0" smtClean="0">
                <a:solidFill>
                  <a:schemeClr val="bg1"/>
                </a:solidFill>
                <a:effectLst>
                  <a:outerShdw blurRad="50800" dist="38100" dir="2700000">
                    <a:srgbClr val="000000">
                      <a:alpha val="43000"/>
                    </a:srgbClr>
                  </a:outerShdw>
                </a:effectLst>
                <a:latin typeface="Cambria"/>
                <a:cs typeface="Cambria"/>
              </a:rPr>
              <a:t>Gentleness guards against further sin.</a:t>
            </a:r>
            <a:endParaRPr lang="en-US" sz="2400" b="1" dirty="0">
              <a:solidFill>
                <a:schemeClr val="bg1"/>
              </a:solidFill>
              <a:effectLst>
                <a:outerShdw blurRad="50800" dist="38100" dir="2700000">
                  <a:srgbClr val="000000">
                    <a:alpha val="43000"/>
                  </a:srgbClr>
                </a:outerShdw>
              </a:effectLst>
              <a:latin typeface="Cambri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1"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1000"/>
                                        <p:tgtEl>
                                          <p:spTgt spid="4">
                                            <p:txEl>
                                              <p:pRg st="1" end="1"/>
                                            </p:txEl>
                                          </p:spTgt>
                                        </p:tgtEl>
                                      </p:cBhvr>
                                    </p:animEffect>
                                    <p:anim calcmode="lin" valueType="num">
                                      <p:cBhvr>
                                        <p:cTn id="16"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4" grpId="1" build="p" bldLvl="2"/>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188885" y="274638"/>
            <a:ext cx="6497915" cy="887220"/>
          </a:xfrm>
          <a:effectLst/>
        </p:spPr>
        <p:txBody>
          <a:bodyPr>
            <a:noAutofit/>
          </a:bodyPr>
          <a:lstStyle/>
          <a:p>
            <a:r>
              <a:rPr lang="en-US" sz="4000" dirty="0" smtClean="0">
                <a:solidFill>
                  <a:srgbClr val="3E6613"/>
                </a:solidFill>
                <a:effectLst>
                  <a:outerShdw blurRad="50800" dist="38100" dir="2700000">
                    <a:srgbClr val="000000">
                      <a:alpha val="43000"/>
                    </a:srgbClr>
                  </a:outerShdw>
                </a:effectLst>
              </a:rPr>
              <a:t>Fulfilling the Law of Christ</a:t>
            </a:r>
            <a:endParaRPr lang="en-US" sz="4000" dirty="0">
              <a:solidFill>
                <a:srgbClr val="3E6613"/>
              </a:solidFill>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3040118" y="1415143"/>
            <a:ext cx="5646682" cy="5193416"/>
          </a:xfrm>
          <a:effectLst/>
        </p:spPr>
        <p:txBody>
          <a:bodyPr>
            <a:noAutofit/>
          </a:bodyPr>
          <a:lstStyle/>
          <a:p>
            <a:pPr marL="0" indent="0">
              <a:buNone/>
            </a:pPr>
            <a:r>
              <a:rPr lang="en-US" sz="2500" dirty="0" smtClean="0">
                <a:solidFill>
                  <a:schemeClr val="bg1">
                    <a:lumMod val="50000"/>
                  </a:schemeClr>
                </a:solidFill>
                <a:effectLst>
                  <a:outerShdw blurRad="50800" dist="38100" dir="2700000">
                    <a:srgbClr val="000000">
                      <a:alpha val="43000"/>
                    </a:srgbClr>
                  </a:outerShdw>
                </a:effectLst>
              </a:rPr>
              <a:t>“Brethren, if a man is overtaken in any trespass, you who are spiritual restore such a one in a spirit of gentleness, </a:t>
            </a:r>
            <a:r>
              <a:rPr lang="en-US" sz="2500" dirty="0" smtClean="0">
                <a:effectLst>
                  <a:outerShdw blurRad="50800" dist="38100" dir="2700000">
                    <a:srgbClr val="000000">
                      <a:alpha val="43000"/>
                    </a:srgbClr>
                  </a:outerShdw>
                </a:effectLst>
              </a:rPr>
              <a:t>considering yourself lest you also be tempted. </a:t>
            </a:r>
            <a:r>
              <a:rPr lang="en-US" sz="2500" dirty="0" smtClean="0">
                <a:solidFill>
                  <a:schemeClr val="bg1">
                    <a:lumMod val="50000"/>
                  </a:schemeClr>
                </a:solidFill>
                <a:effectLst>
                  <a:outerShdw blurRad="50800" dist="38100" dir="2700000">
                    <a:srgbClr val="000000">
                      <a:alpha val="43000"/>
                    </a:srgbClr>
                  </a:outerShdw>
                </a:effectLst>
              </a:rPr>
              <a:t> Bear one another’s burdens, and so fulfill the law of Christ. For if anyone thinks himself to be something, when he is nothing, he deceives himself. But let each one examine his own work, and then he will have rejoicing in himself alone, and not in another. For each one shall bear his own load” (NKJV).</a:t>
            </a:r>
            <a:endParaRPr lang="en-US" sz="2500" dirty="0">
              <a:solidFill>
                <a:schemeClr val="bg1">
                  <a:lumMod val="50000"/>
                </a:schemeClr>
              </a:solidFill>
              <a:effectLst>
                <a:outerShdw blurRad="50800" dist="38100" dir="2700000">
                  <a:srgbClr val="000000">
                    <a:alpha val="43000"/>
                  </a:srgbClr>
                </a:outerShdw>
              </a:effectLst>
            </a:endParaRPr>
          </a:p>
        </p:txBody>
      </p:sp>
      <p:sp>
        <p:nvSpPr>
          <p:cNvPr id="4" name="TextBox 3"/>
          <p:cNvSpPr txBox="1"/>
          <p:nvPr/>
        </p:nvSpPr>
        <p:spPr>
          <a:xfrm>
            <a:off x="3386667" y="3713238"/>
            <a:ext cx="4596190" cy="2339102"/>
          </a:xfrm>
          <a:prstGeom prst="rect">
            <a:avLst/>
          </a:prstGeom>
          <a:solidFill>
            <a:srgbClr val="3E6613"/>
          </a:solidFill>
          <a:effectLst>
            <a:softEdge rad="127000"/>
          </a:effectLst>
        </p:spPr>
        <p:txBody>
          <a:bodyPr wrap="square" lIns="457200" tIns="457200" rIns="457200" bIns="457200" rtlCol="0">
            <a:spAutoFit/>
          </a:bodyPr>
          <a:lstStyle/>
          <a:p>
            <a:pPr algn="ctr">
              <a:spcAft>
                <a:spcPts val="1200"/>
              </a:spcAft>
            </a:pPr>
            <a:r>
              <a:rPr lang="en-US" sz="2400" b="1" dirty="0" smtClean="0">
                <a:solidFill>
                  <a:schemeClr val="bg1"/>
                </a:solidFill>
                <a:effectLst>
                  <a:outerShdw blurRad="50800" dist="38100" dir="2700000">
                    <a:srgbClr val="000000">
                      <a:alpha val="43000"/>
                    </a:srgbClr>
                  </a:outerShdw>
                </a:effectLst>
                <a:latin typeface="Cambria"/>
                <a:cs typeface="Cambria"/>
              </a:rPr>
              <a:t>Sin can lead to sin.</a:t>
            </a:r>
          </a:p>
          <a:p>
            <a:pPr marL="230188" indent="-230188" algn="ctr">
              <a:spcAft>
                <a:spcPts val="1200"/>
              </a:spcAft>
              <a:buFont typeface="Arial"/>
              <a:buChar char="•"/>
            </a:pPr>
            <a:r>
              <a:rPr lang="en-US" sz="2400" b="1" dirty="0" smtClean="0">
                <a:solidFill>
                  <a:schemeClr val="bg1"/>
                </a:solidFill>
                <a:effectLst>
                  <a:outerShdw blurRad="50800" dist="38100" dir="2700000">
                    <a:srgbClr val="000000">
                      <a:alpha val="43000"/>
                    </a:srgbClr>
                  </a:outerShdw>
                </a:effectLst>
                <a:latin typeface="Cambria"/>
                <a:cs typeface="Cambria"/>
              </a:rPr>
              <a:t>In the manner of rebuke</a:t>
            </a:r>
          </a:p>
          <a:p>
            <a:pPr marL="230188" indent="-230188" algn="ctr">
              <a:spcAft>
                <a:spcPts val="1200"/>
              </a:spcAft>
              <a:buFont typeface="Arial"/>
              <a:buChar char="•"/>
            </a:pPr>
            <a:r>
              <a:rPr lang="en-US" sz="2400" b="1" dirty="0" smtClean="0">
                <a:solidFill>
                  <a:schemeClr val="bg1"/>
                </a:solidFill>
                <a:effectLst>
                  <a:outerShdw blurRad="50800" dist="38100" dir="2700000">
                    <a:srgbClr val="000000">
                      <a:alpha val="43000"/>
                    </a:srgbClr>
                  </a:outerShdw>
                </a:effectLst>
                <a:latin typeface="Cambria"/>
                <a:cs typeface="Cambria"/>
              </a:rPr>
              <a:t>In falling into sin.</a:t>
            </a:r>
            <a:endParaRPr lang="en-US" sz="2400" b="1" dirty="0">
              <a:solidFill>
                <a:schemeClr val="bg1"/>
              </a:solidFill>
              <a:effectLst>
                <a:outerShdw blurRad="50800" dist="38100" dir="2700000">
                  <a:srgbClr val="000000">
                    <a:alpha val="43000"/>
                  </a:srgbClr>
                </a:outerShdw>
              </a:effectLst>
              <a:latin typeface="Cambri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1"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1000"/>
                                        <p:tgtEl>
                                          <p:spTgt spid="4">
                                            <p:txEl>
                                              <p:pRg st="1" end="1"/>
                                            </p:txEl>
                                          </p:spTgt>
                                        </p:tgtEl>
                                      </p:cBhvr>
                                    </p:animEffect>
                                    <p:anim calcmode="lin" valueType="num">
                                      <p:cBhvr>
                                        <p:cTn id="16"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1"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1000"/>
                                        <p:tgtEl>
                                          <p:spTgt spid="4">
                                            <p:txEl>
                                              <p:pRg st="2" end="2"/>
                                            </p:txEl>
                                          </p:spTgt>
                                        </p:tgtEl>
                                      </p:cBhvr>
                                    </p:animEffect>
                                    <p:anim calcmode="lin" valueType="num">
                                      <p:cBhvr>
                                        <p:cTn id="2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4" grpId="1" build="p" bldLvl="2"/>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188885" y="274638"/>
            <a:ext cx="6497915" cy="887220"/>
          </a:xfrm>
          <a:effectLst/>
        </p:spPr>
        <p:txBody>
          <a:bodyPr>
            <a:noAutofit/>
          </a:bodyPr>
          <a:lstStyle/>
          <a:p>
            <a:r>
              <a:rPr lang="en-US" sz="4000" dirty="0" smtClean="0">
                <a:solidFill>
                  <a:srgbClr val="3E6613"/>
                </a:solidFill>
                <a:effectLst>
                  <a:outerShdw blurRad="50800" dist="38100" dir="2700000">
                    <a:srgbClr val="000000">
                      <a:alpha val="43000"/>
                    </a:srgbClr>
                  </a:outerShdw>
                </a:effectLst>
              </a:rPr>
              <a:t>Fulfilling the Law of Christ</a:t>
            </a:r>
            <a:endParaRPr lang="en-US" sz="4000" dirty="0">
              <a:solidFill>
                <a:srgbClr val="3E6613"/>
              </a:solidFill>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3040118" y="1415143"/>
            <a:ext cx="5646682" cy="5193416"/>
          </a:xfrm>
          <a:effectLst/>
        </p:spPr>
        <p:txBody>
          <a:bodyPr>
            <a:noAutofit/>
          </a:bodyPr>
          <a:lstStyle/>
          <a:p>
            <a:pPr marL="0" indent="0">
              <a:buNone/>
            </a:pPr>
            <a:r>
              <a:rPr lang="en-US" sz="2500" dirty="0" smtClean="0">
                <a:solidFill>
                  <a:schemeClr val="bg1">
                    <a:lumMod val="50000"/>
                  </a:schemeClr>
                </a:solidFill>
                <a:effectLst>
                  <a:outerShdw blurRad="50800" dist="38100" dir="2700000">
                    <a:srgbClr val="000000">
                      <a:alpha val="43000"/>
                    </a:srgbClr>
                  </a:outerShdw>
                </a:effectLst>
              </a:rPr>
              <a:t>“Brethren, if a man is overtaken in any trespass, you who are spiritual restore such a one in a spirit of gentleness, considering yourself lest you also be tempted.  </a:t>
            </a:r>
            <a:r>
              <a:rPr lang="en-US" sz="2500" dirty="0" smtClean="0">
                <a:effectLst>
                  <a:outerShdw blurRad="50800" dist="38100" dir="2700000">
                    <a:srgbClr val="000000">
                      <a:alpha val="43000"/>
                    </a:srgbClr>
                  </a:outerShdw>
                </a:effectLst>
              </a:rPr>
              <a:t>Bear one another’s burdens, and so fulfill the law of Christ.</a:t>
            </a:r>
            <a:r>
              <a:rPr lang="en-US" sz="2500" dirty="0" smtClean="0">
                <a:solidFill>
                  <a:schemeClr val="bg1">
                    <a:lumMod val="50000"/>
                  </a:schemeClr>
                </a:solidFill>
                <a:effectLst>
                  <a:outerShdw blurRad="50800" dist="38100" dir="2700000">
                    <a:srgbClr val="000000">
                      <a:alpha val="43000"/>
                    </a:srgbClr>
                  </a:outerShdw>
                </a:effectLst>
              </a:rPr>
              <a:t> For if anyone thinks himself to be something, when he is nothing, he deceives himself. But let each one examine his own work, and then he will have rejoicing in himself alone, and not in another. For each one shall bear his own load” (NKJV).</a:t>
            </a:r>
            <a:endParaRPr lang="en-US" sz="2500" dirty="0">
              <a:solidFill>
                <a:schemeClr val="bg1">
                  <a:lumMod val="50000"/>
                </a:schemeClr>
              </a:solidFill>
              <a:effectLst>
                <a:outerShdw blurRad="50800" dist="38100" dir="2700000">
                  <a:srgbClr val="000000">
                    <a:alpha val="43000"/>
                  </a:srgbClr>
                </a:outerShdw>
              </a:effectLst>
            </a:endParaRPr>
          </a:p>
        </p:txBody>
      </p:sp>
      <p:sp>
        <p:nvSpPr>
          <p:cNvPr id="4" name="TextBox 3"/>
          <p:cNvSpPr txBox="1"/>
          <p:nvPr/>
        </p:nvSpPr>
        <p:spPr>
          <a:xfrm>
            <a:off x="3422952" y="4257524"/>
            <a:ext cx="5043714" cy="2185213"/>
          </a:xfrm>
          <a:prstGeom prst="rect">
            <a:avLst/>
          </a:prstGeom>
          <a:solidFill>
            <a:srgbClr val="3E6613"/>
          </a:solidFill>
          <a:effectLst>
            <a:softEdge rad="127000"/>
          </a:effectLst>
        </p:spPr>
        <p:txBody>
          <a:bodyPr wrap="square" lIns="457200" tIns="457200" rIns="457200" bIns="457200" rtlCol="0">
            <a:spAutoFit/>
          </a:bodyPr>
          <a:lstStyle/>
          <a:p>
            <a:pPr algn="ctr">
              <a:spcAft>
                <a:spcPts val="1200"/>
              </a:spcAft>
            </a:pPr>
            <a:r>
              <a:rPr lang="en-US" sz="2400" b="1" dirty="0" smtClean="0">
                <a:solidFill>
                  <a:schemeClr val="bg1"/>
                </a:solidFill>
                <a:effectLst>
                  <a:outerShdw blurRad="50800" dist="38100" dir="2700000">
                    <a:srgbClr val="000000">
                      <a:alpha val="43000"/>
                    </a:srgbClr>
                  </a:outerShdw>
                </a:effectLst>
                <a:latin typeface="Cambria"/>
                <a:cs typeface="Cambria"/>
              </a:rPr>
              <a:t>There is a law that governs us in Christ.</a:t>
            </a:r>
          </a:p>
          <a:p>
            <a:pPr marL="230188" indent="-230188" algn="ctr">
              <a:spcAft>
                <a:spcPts val="1200"/>
              </a:spcAft>
              <a:buFont typeface="Arial"/>
              <a:buChar char="•"/>
            </a:pPr>
            <a:r>
              <a:rPr lang="en-US" sz="2400" b="1" dirty="0" smtClean="0">
                <a:solidFill>
                  <a:schemeClr val="bg1"/>
                </a:solidFill>
                <a:effectLst>
                  <a:outerShdw blurRad="50800" dist="38100" dir="2700000">
                    <a:srgbClr val="000000">
                      <a:alpha val="43000"/>
                    </a:srgbClr>
                  </a:outerShdw>
                </a:effectLst>
                <a:latin typeface="Cambria"/>
                <a:cs typeface="Cambria"/>
              </a:rPr>
              <a:t>We do not rule ourselves</a:t>
            </a:r>
            <a:endParaRPr lang="en-US" sz="2400" b="1" dirty="0">
              <a:solidFill>
                <a:schemeClr val="bg1"/>
              </a:solidFill>
              <a:effectLst>
                <a:outerShdw blurRad="50800" dist="38100" dir="2700000">
                  <a:srgbClr val="000000">
                    <a:alpha val="43000"/>
                  </a:srgbClr>
                </a:outerShdw>
              </a:effectLst>
              <a:latin typeface="Cambri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1"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1000"/>
                                        <p:tgtEl>
                                          <p:spTgt spid="4">
                                            <p:txEl>
                                              <p:pRg st="1" end="1"/>
                                            </p:txEl>
                                          </p:spTgt>
                                        </p:tgtEl>
                                      </p:cBhvr>
                                    </p:animEffect>
                                    <p:anim calcmode="lin" valueType="num">
                                      <p:cBhvr>
                                        <p:cTn id="16"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4" grpId="1" build="p" bldLvl="2"/>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188885" y="274638"/>
            <a:ext cx="6497915" cy="887220"/>
          </a:xfrm>
          <a:effectLst/>
        </p:spPr>
        <p:txBody>
          <a:bodyPr>
            <a:noAutofit/>
          </a:bodyPr>
          <a:lstStyle/>
          <a:p>
            <a:r>
              <a:rPr lang="en-US" sz="4000" dirty="0" smtClean="0">
                <a:solidFill>
                  <a:srgbClr val="3E6613"/>
                </a:solidFill>
                <a:effectLst>
                  <a:outerShdw blurRad="50800" dist="38100" dir="2700000">
                    <a:srgbClr val="000000">
                      <a:alpha val="43000"/>
                    </a:srgbClr>
                  </a:outerShdw>
                </a:effectLst>
              </a:rPr>
              <a:t>Fulfilling the Law of Christ</a:t>
            </a:r>
            <a:endParaRPr lang="en-US" sz="4000" dirty="0">
              <a:solidFill>
                <a:srgbClr val="3E6613"/>
              </a:solidFill>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3040118" y="1415143"/>
            <a:ext cx="5646682" cy="5193416"/>
          </a:xfrm>
          <a:effectLst/>
        </p:spPr>
        <p:txBody>
          <a:bodyPr>
            <a:noAutofit/>
          </a:bodyPr>
          <a:lstStyle/>
          <a:p>
            <a:pPr marL="0" indent="0">
              <a:buNone/>
            </a:pPr>
            <a:r>
              <a:rPr lang="en-US" sz="2500" dirty="0" smtClean="0">
                <a:solidFill>
                  <a:schemeClr val="bg1">
                    <a:lumMod val="50000"/>
                  </a:schemeClr>
                </a:solidFill>
                <a:effectLst>
                  <a:outerShdw blurRad="50800" dist="38100" dir="2700000">
                    <a:srgbClr val="000000">
                      <a:alpha val="43000"/>
                    </a:srgbClr>
                  </a:outerShdw>
                </a:effectLst>
              </a:rPr>
              <a:t>“Brethren, if a man is overtaken in any trespass, you who are spiritual restore such a one in a spirit of gentleness, considering yourself lest you also be tempted.  </a:t>
            </a:r>
            <a:r>
              <a:rPr lang="en-US" sz="2500" dirty="0" smtClean="0">
                <a:effectLst>
                  <a:outerShdw blurRad="50800" dist="38100" dir="2700000">
                    <a:srgbClr val="000000">
                      <a:alpha val="43000"/>
                    </a:srgbClr>
                  </a:outerShdw>
                </a:effectLst>
              </a:rPr>
              <a:t>Bear one another’s burdens, and so fulfill the law of Christ.</a:t>
            </a:r>
            <a:r>
              <a:rPr lang="en-US" sz="2500" dirty="0" smtClean="0">
                <a:solidFill>
                  <a:schemeClr val="bg1">
                    <a:lumMod val="50000"/>
                  </a:schemeClr>
                </a:solidFill>
                <a:effectLst>
                  <a:outerShdw blurRad="50800" dist="38100" dir="2700000">
                    <a:srgbClr val="000000">
                      <a:alpha val="43000"/>
                    </a:srgbClr>
                  </a:outerShdw>
                </a:effectLst>
              </a:rPr>
              <a:t> For if anyone thinks himself to be something, when he is nothing, he deceives himself. But let each one examine his own work, and then he will have rejoicing in himself alone, and not in another. For each one shall bear his own load” (NKJV).</a:t>
            </a:r>
            <a:endParaRPr lang="en-US" sz="2500" dirty="0">
              <a:solidFill>
                <a:schemeClr val="bg1">
                  <a:lumMod val="50000"/>
                </a:schemeClr>
              </a:solidFill>
              <a:effectLst>
                <a:outerShdw blurRad="50800" dist="38100" dir="2700000">
                  <a:srgbClr val="000000">
                    <a:alpha val="43000"/>
                  </a:srgbClr>
                </a:outerShdw>
              </a:effectLst>
            </a:endParaRPr>
          </a:p>
        </p:txBody>
      </p:sp>
      <p:sp>
        <p:nvSpPr>
          <p:cNvPr id="4" name="TextBox 3"/>
          <p:cNvSpPr txBox="1"/>
          <p:nvPr/>
        </p:nvSpPr>
        <p:spPr>
          <a:xfrm>
            <a:off x="3040117" y="4112381"/>
            <a:ext cx="5426549" cy="2554545"/>
          </a:xfrm>
          <a:prstGeom prst="rect">
            <a:avLst/>
          </a:prstGeom>
          <a:solidFill>
            <a:srgbClr val="3E6613"/>
          </a:solidFill>
          <a:effectLst>
            <a:softEdge rad="127000"/>
          </a:effectLst>
        </p:spPr>
        <p:txBody>
          <a:bodyPr wrap="square" lIns="457200" tIns="457200" rIns="457200" bIns="457200" rtlCol="0">
            <a:spAutoFit/>
          </a:bodyPr>
          <a:lstStyle/>
          <a:p>
            <a:pPr algn="ctr">
              <a:spcAft>
                <a:spcPts val="1200"/>
              </a:spcAft>
            </a:pPr>
            <a:r>
              <a:rPr lang="en-US" sz="2400" b="1" dirty="0" smtClean="0">
                <a:solidFill>
                  <a:schemeClr val="bg1"/>
                </a:solidFill>
                <a:effectLst>
                  <a:outerShdw blurRad="50800" dist="38100" dir="2700000">
                    <a:srgbClr val="000000">
                      <a:alpha val="43000"/>
                    </a:srgbClr>
                  </a:outerShdw>
                </a:effectLst>
                <a:latin typeface="Cambria"/>
                <a:cs typeface="Cambria"/>
              </a:rPr>
              <a:t>Restoration is a way we bear another’s burden.</a:t>
            </a:r>
          </a:p>
          <a:p>
            <a:pPr marL="230188" indent="-230188" algn="ctr">
              <a:spcAft>
                <a:spcPts val="1200"/>
              </a:spcAft>
            </a:pPr>
            <a:r>
              <a:rPr lang="en-US" sz="2400" b="1" dirty="0" smtClean="0">
                <a:solidFill>
                  <a:schemeClr val="bg1"/>
                </a:solidFill>
                <a:effectLst>
                  <a:outerShdw blurRad="50800" dist="38100" dir="2700000">
                    <a:srgbClr val="000000">
                      <a:alpha val="43000"/>
                    </a:srgbClr>
                  </a:outerShdw>
                </a:effectLst>
                <a:latin typeface="Cambria"/>
                <a:cs typeface="Cambria"/>
              </a:rPr>
              <a:t>Working toward restoration fulfills Christ’s law.</a:t>
            </a:r>
            <a:endParaRPr lang="en-US" sz="2400" b="1" dirty="0">
              <a:solidFill>
                <a:schemeClr val="bg1"/>
              </a:solidFill>
              <a:effectLst>
                <a:outerShdw blurRad="50800" dist="38100" dir="2700000">
                  <a:srgbClr val="000000">
                    <a:alpha val="43000"/>
                  </a:srgbClr>
                </a:outerShdw>
              </a:effectLst>
              <a:latin typeface="Cambri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1"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1000"/>
                                        <p:tgtEl>
                                          <p:spTgt spid="4">
                                            <p:txEl>
                                              <p:pRg st="1" end="1"/>
                                            </p:txEl>
                                          </p:spTgt>
                                        </p:tgtEl>
                                      </p:cBhvr>
                                    </p:animEffect>
                                    <p:anim calcmode="lin" valueType="num">
                                      <p:cBhvr>
                                        <p:cTn id="16"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4" grpId="1" build="p" bldLvl="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78</TotalTime>
  <Words>1581</Words>
  <Application>Microsoft Macintosh PowerPoint</Application>
  <PresentationFormat>On-screen Show (4:3)</PresentationFormat>
  <Paragraphs>51</Paragraphs>
  <Slides>13</Slides>
  <Notes>0</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Office Theme</vt:lpstr>
      <vt:lpstr>Galatians 6:1-5</vt:lpstr>
      <vt:lpstr>Fulfilling the Law of Christ</vt:lpstr>
      <vt:lpstr>Fulfilling the Law of Christ</vt:lpstr>
      <vt:lpstr>Fulfilling the Law of Christ</vt:lpstr>
      <vt:lpstr>Fulfilling the Law of Christ</vt:lpstr>
      <vt:lpstr>Fulfilling the Law of Christ</vt:lpstr>
      <vt:lpstr>Fulfilling the Law of Christ</vt:lpstr>
      <vt:lpstr>Fulfilling the Law of Christ</vt:lpstr>
      <vt:lpstr>Fulfilling the Law of Christ</vt:lpstr>
      <vt:lpstr>Fulfilling the Law of Christ</vt:lpstr>
      <vt:lpstr>Fulfilling the Law of Christ</vt:lpstr>
      <vt:lpstr>Fulfilling the Law of Christ</vt:lpstr>
      <vt:lpstr>Fulfilling the Law of Christ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Galatians 6:1-5</dc:title>
  <dc:creator>Kyle Pope</dc:creator>
  <cp:lastModifiedBy>Kyle Pope</cp:lastModifiedBy>
  <cp:revision>3</cp:revision>
  <dcterms:created xsi:type="dcterms:W3CDTF">2016-03-20T21:45:01Z</dcterms:created>
  <dcterms:modified xsi:type="dcterms:W3CDTF">2016-03-20T21:46:06Z</dcterms:modified>
</cp:coreProperties>
</file>