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8" r:id="rId3"/>
    <p:sldId id="259" r:id="rId4"/>
    <p:sldId id="260" r:id="rId5"/>
    <p:sldId id="261" r:id="rId6"/>
    <p:sldId id="262" r:id="rId7"/>
    <p:sldId id="264"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3847EE-FC44-44F9-9A5D-4E11B0FEB1D8}" type="datetimeFigureOut">
              <a:rPr lang="en-US" smtClean="0"/>
              <a:pPr/>
              <a:t>6/18/16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9E9111-1B6D-4ABE-AF56-878DB8DEE5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3847EE-FC44-44F9-9A5D-4E11B0FEB1D8}" type="datetimeFigureOut">
              <a:rPr lang="en-US" smtClean="0"/>
              <a:pPr/>
              <a:t>6/18/16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3847EE-FC44-44F9-9A5D-4E11B0FEB1D8}" type="datetimeFigureOut">
              <a:rPr lang="en-US" smtClean="0"/>
              <a:pPr/>
              <a:t>6/18/16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3847EE-FC44-44F9-9A5D-4E11B0FEB1D8}" type="datetimeFigureOut">
              <a:rPr lang="en-US" smtClean="0"/>
              <a:pPr/>
              <a:t>6/18/16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3847EE-FC44-44F9-9A5D-4E11B0FEB1D8}" type="datetimeFigureOut">
              <a:rPr lang="en-US" smtClean="0"/>
              <a:pPr/>
              <a:t>6/18/16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E9111-1B6D-4ABE-AF56-878DB8DEE5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3847EE-FC44-44F9-9A5D-4E11B0FEB1D8}" type="datetimeFigureOut">
              <a:rPr lang="en-US" smtClean="0"/>
              <a:pPr/>
              <a:t>6/18/16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1859758"/>
            <a:ext cx="4041775" cy="65484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3847EE-FC44-44F9-9A5D-4E11B0FEB1D8}" type="datetimeFigureOut">
              <a:rPr lang="en-US" smtClean="0"/>
              <a:pPr/>
              <a:t>6/18/16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3847EE-FC44-44F9-9A5D-4E11B0FEB1D8}" type="datetimeFigureOut">
              <a:rPr lang="en-US" smtClean="0"/>
              <a:pPr/>
              <a:t>6/18/16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847EE-FC44-44F9-9A5D-4E11B0FEB1D8}" type="datetimeFigureOut">
              <a:rPr lang="en-US" smtClean="0"/>
              <a:pPr/>
              <a:t>6/18/16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3"/>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3847EE-FC44-44F9-9A5D-4E11B0FEB1D8}" type="datetimeFigureOut">
              <a:rPr lang="en-US" smtClean="0"/>
              <a:pPr/>
              <a:t>6/18/16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E9111-1B6D-4ABE-AF56-878DB8DEE5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8"/>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3847EE-FC44-44F9-9A5D-4E11B0FEB1D8}" type="datetimeFigureOut">
              <a:rPr lang="en-US" smtClean="0"/>
              <a:pPr/>
              <a:t>6/18/16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2"/>
            <a:ext cx="609600" cy="365125"/>
          </a:xfrm>
        </p:spPr>
        <p:txBody>
          <a:bodyPr/>
          <a:lstStyle/>
          <a:p>
            <a:fld id="{6A9E9111-1B6D-4ABE-AF56-878DB8DEE5EE}" type="slidenum">
              <a:rPr lang="en-US" smtClean="0"/>
              <a:pPr/>
              <a:t>‹#›</a:t>
            </a:fld>
            <a:endParaRPr lang="en-US"/>
          </a:p>
        </p:txBody>
      </p:sp>
      <p:sp>
        <p:nvSpPr>
          <p:cNvPr id="3" name="Picture Placeholder 2"/>
          <p:cNvSpPr>
            <a:spLocks noGrp="1"/>
          </p:cNvSpPr>
          <p:nvPr>
            <p:ph type="pic" idx="1"/>
          </p:nvPr>
        </p:nvSpPr>
        <p:spPr>
          <a:xfrm rot="420000">
            <a:off x="3485793" y="1199518"/>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1"/>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6"/>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3"/>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3"/>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3847EE-FC44-44F9-9A5D-4E11B0FEB1D8}" type="datetimeFigureOut">
              <a:rPr lang="en-US" smtClean="0"/>
              <a:pPr/>
              <a:t>6/18/16</a:t>
            </a:fld>
            <a:endParaRPr lang="en-US"/>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9E9111-1B6D-4ABE-AF56-878DB8DEE5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000" dirty="0" smtClean="0">
                <a:latin typeface="Cambria"/>
                <a:cs typeface="Cambria"/>
              </a:rPr>
              <a:t>Feelings or Faith?</a:t>
            </a:r>
            <a:endParaRPr lang="en-US" sz="7000" dirty="0">
              <a:latin typeface="Cambria"/>
              <a:cs typeface="Cambria"/>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
            <a:ext cx="8305800" cy="1143000"/>
          </a:xfrm>
        </p:spPr>
        <p:txBody>
          <a:bodyPr/>
          <a:lstStyle/>
          <a:p>
            <a:pPr algn="ctr"/>
            <a:r>
              <a:rPr lang="en-US" b="1" dirty="0" smtClean="0">
                <a:latin typeface="Cambria"/>
                <a:cs typeface="Cambria"/>
              </a:rPr>
              <a:t>Faith has its reward!</a:t>
            </a:r>
            <a:endParaRPr lang="en-US" b="1" dirty="0">
              <a:latin typeface="Cambria"/>
              <a:cs typeface="Cambria"/>
            </a:endParaRPr>
          </a:p>
        </p:txBody>
      </p:sp>
      <p:sp>
        <p:nvSpPr>
          <p:cNvPr id="3" name="TextBox 2"/>
          <p:cNvSpPr txBox="1"/>
          <p:nvPr/>
        </p:nvSpPr>
        <p:spPr>
          <a:xfrm>
            <a:off x="685800" y="2057401"/>
            <a:ext cx="7848600" cy="3293209"/>
          </a:xfrm>
          <a:prstGeom prst="rect">
            <a:avLst/>
          </a:prstGeom>
          <a:noFill/>
        </p:spPr>
        <p:txBody>
          <a:bodyPr wrap="square" rtlCol="0">
            <a:spAutoFit/>
          </a:bodyPr>
          <a:lstStyle/>
          <a:p>
            <a:r>
              <a:rPr lang="en-US" sz="2600" baseline="30000" dirty="0" smtClean="0"/>
              <a:t>“</a:t>
            </a:r>
            <a:r>
              <a:rPr lang="en-US" sz="2600" dirty="0" smtClean="0"/>
              <a:t>The Spirit Himself bears witness with our spirit that we are children of God, and if children, then heirs—heirs of God and joint heirs with Christ, if indeed we suffer with </a:t>
            </a:r>
            <a:r>
              <a:rPr lang="en-US" sz="2600" i="1" dirty="0" smtClean="0"/>
              <a:t>Him,</a:t>
            </a:r>
            <a:r>
              <a:rPr lang="en-US" sz="2600" dirty="0" smtClean="0"/>
              <a:t> that we may also be glorified together. For I consider that the sufferings of this present time are not worthy </a:t>
            </a:r>
            <a:r>
              <a:rPr lang="en-US" sz="2600" i="1" dirty="0" smtClean="0"/>
              <a:t>to be compared</a:t>
            </a:r>
            <a:r>
              <a:rPr lang="en-US" sz="2600" dirty="0" smtClean="0"/>
              <a:t> with the glory which shall be revealed in us” (Rom. 8:16-18)</a:t>
            </a:r>
            <a:r>
              <a:rPr lang="en-US" sz="2600" baseline="30000" dirty="0" smtClean="0"/>
              <a:t> </a:t>
            </a:r>
            <a:endParaRPr lang="en-US" sz="2600" dirty="0" smtClean="0"/>
          </a:p>
          <a:p>
            <a:endParaRPr lang="en-US" sz="2600" dirty="0"/>
          </a:p>
        </p:txBody>
      </p:sp>
      <p:sp>
        <p:nvSpPr>
          <p:cNvPr id="4" name="TextBox 3"/>
          <p:cNvSpPr txBox="1"/>
          <p:nvPr/>
        </p:nvSpPr>
        <p:spPr>
          <a:xfrm>
            <a:off x="990600" y="5927671"/>
            <a:ext cx="7696200" cy="584776"/>
          </a:xfrm>
          <a:prstGeom prst="rect">
            <a:avLst/>
          </a:prstGeom>
          <a:noFill/>
        </p:spPr>
        <p:txBody>
          <a:bodyPr wrap="square" rtlCol="0">
            <a:spAutoFit/>
          </a:bodyPr>
          <a:lstStyle/>
          <a:p>
            <a:r>
              <a:rPr lang="en-US" sz="3200" b="1" dirty="0" smtClean="0">
                <a:solidFill>
                  <a:schemeClr val="tx2"/>
                </a:solidFill>
                <a:effectLst>
                  <a:outerShdw blurRad="38100" dist="38100" dir="2700000" algn="tl">
                    <a:srgbClr val="000000">
                      <a:alpha val="43137"/>
                    </a:srgbClr>
                  </a:outerShdw>
                </a:effectLst>
              </a:rPr>
              <a:t>“We walk by faith”— not by feeling!</a:t>
            </a:r>
            <a:endParaRPr lang="en-US" sz="3200" b="1" dirty="0">
              <a:solidFill>
                <a:schemeClr val="tx2"/>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100" dirty="0" smtClean="0">
                <a:latin typeface="Cambria"/>
                <a:cs typeface="Cambria"/>
              </a:rPr>
              <a:t>Feelings Have Become Dominant</a:t>
            </a:r>
            <a:endParaRPr lang="en-US" b="1" spc="-100" dirty="0">
              <a:latin typeface="Cambria"/>
              <a:cs typeface="Cambria"/>
            </a:endParaRPr>
          </a:p>
        </p:txBody>
      </p:sp>
      <p:sp>
        <p:nvSpPr>
          <p:cNvPr id="3" name="Content Placeholder 2"/>
          <p:cNvSpPr>
            <a:spLocks noGrp="1"/>
          </p:cNvSpPr>
          <p:nvPr>
            <p:ph idx="1"/>
          </p:nvPr>
        </p:nvSpPr>
        <p:spPr>
          <a:xfrm>
            <a:off x="457200" y="2240280"/>
            <a:ext cx="8382000" cy="4389120"/>
          </a:xfrm>
        </p:spPr>
        <p:txBody>
          <a:bodyPr>
            <a:normAutofit/>
          </a:bodyPr>
          <a:lstStyle/>
          <a:p>
            <a:r>
              <a:rPr lang="en-US" sz="3600" dirty="0" smtClean="0"/>
              <a:t>Advertising – Feelings more than Facts.</a:t>
            </a:r>
          </a:p>
          <a:p>
            <a:r>
              <a:rPr lang="en-US" sz="3600" dirty="0" smtClean="0"/>
              <a:t>Art – Feelings more than beauty.</a:t>
            </a:r>
          </a:p>
          <a:p>
            <a:r>
              <a:rPr lang="en-US" sz="3600" dirty="0" smtClean="0"/>
              <a:t>Politics – Feelings more than Policies.</a:t>
            </a:r>
          </a:p>
          <a:p>
            <a:r>
              <a:rPr lang="en-US" sz="3600" dirty="0" smtClean="0"/>
              <a:t>Workplace – Feelings more than Duty.</a:t>
            </a:r>
          </a:p>
          <a:p>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2432304"/>
            <a:ext cx="7772400" cy="1362456"/>
          </a:xfrm>
        </p:spPr>
        <p:txBody>
          <a:bodyPr/>
          <a:lstStyle/>
          <a:p>
            <a:pPr algn="ctr"/>
            <a:r>
              <a:rPr lang="en-US" dirty="0" smtClean="0">
                <a:latin typeface="Cambria"/>
                <a:cs typeface="Cambria"/>
              </a:rPr>
              <a:t>Some Areas of More Serious Consequence</a:t>
            </a:r>
            <a:endParaRPr lang="en-US" dirty="0">
              <a:latin typeface="Cambria"/>
              <a:cs typeface="Cambria"/>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1143000"/>
          </a:xfrm>
        </p:spPr>
        <p:txBody>
          <a:bodyPr>
            <a:normAutofit fontScale="90000"/>
          </a:bodyPr>
          <a:lstStyle/>
          <a:p>
            <a:r>
              <a:rPr lang="en-US" sz="4500" b="1" spc="-100" dirty="0" smtClean="0">
                <a:latin typeface="Cambria"/>
                <a:cs typeface="Cambria"/>
              </a:rPr>
              <a:t>Drug Use —                                  	</a:t>
            </a:r>
            <a:r>
              <a:rPr lang="en-US" sz="4500" b="1" i="1" spc="-100" dirty="0" smtClean="0">
                <a:latin typeface="Cambria"/>
                <a:cs typeface="Cambria"/>
              </a:rPr>
              <a:t>Feelings Rather than D</a:t>
            </a:r>
            <a:r>
              <a:rPr lang="en-US" sz="4600" b="1" i="1" spc="-100" dirty="0" smtClean="0">
                <a:latin typeface="Cambria"/>
                <a:cs typeface="Cambria"/>
              </a:rPr>
              <a:t>iscretion </a:t>
            </a:r>
            <a:endParaRPr lang="en-US" sz="4600" b="1" i="1" spc="-100" dirty="0">
              <a:latin typeface="Cambria"/>
              <a:cs typeface="Cambria"/>
            </a:endParaRPr>
          </a:p>
        </p:txBody>
      </p:sp>
      <p:sp>
        <p:nvSpPr>
          <p:cNvPr id="5" name="Content Placeholder 4"/>
          <p:cNvSpPr>
            <a:spLocks noGrp="1"/>
          </p:cNvSpPr>
          <p:nvPr>
            <p:ph idx="1"/>
          </p:nvPr>
        </p:nvSpPr>
        <p:spPr>
          <a:xfrm>
            <a:off x="457200" y="2529840"/>
            <a:ext cx="8229600" cy="4922520"/>
          </a:xfrm>
        </p:spPr>
        <p:txBody>
          <a:bodyPr>
            <a:normAutofit/>
          </a:bodyPr>
          <a:lstStyle/>
          <a:p>
            <a:r>
              <a:rPr lang="en-US" sz="3000" dirty="0" smtClean="0"/>
              <a:t>Everyone knows the consequences.</a:t>
            </a:r>
          </a:p>
          <a:p>
            <a:r>
              <a:rPr lang="en-US" sz="3000" dirty="0" smtClean="0"/>
              <a:t>Why do people continue to do it?</a:t>
            </a:r>
          </a:p>
          <a:p>
            <a:r>
              <a:rPr lang="en-US" sz="3000" dirty="0" smtClean="0"/>
              <a:t>“It feels good.” </a:t>
            </a:r>
          </a:p>
          <a:p>
            <a:r>
              <a:rPr lang="en-US" sz="3000" dirty="0" smtClean="0"/>
              <a:t>Problem: When you wake up (Prov. 23:29-35).</a:t>
            </a:r>
          </a:p>
          <a:p>
            <a:r>
              <a:rPr lang="en-US" sz="3000" dirty="0" smtClean="0"/>
              <a:t>Heaven offers the same “benefits,” but you have to have faith to see it and to wait for it.</a:t>
            </a:r>
            <a:endParaRPr lang="en-US" sz="3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p:cBhvr override="childStyle">
                                        <p:cTn dur="1" fill="hold" display="0" masterRel="nextClick" afterEffect="1"/>
                                        <p:tgtEl>
                                          <p:spTgt spid="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p:cBhvr override="childStyle">
                                        <p:cTn dur="1" fill="hold" display="0" masterRel="nextClick" afterEffect="1"/>
                                        <p:tgtEl>
                                          <p:spTgt spid="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p:cBhvr override="childStyle">
                                        <p:cTn dur="1" fill="hold" display="0" masterRel="nextClick" afterEffect="1"/>
                                        <p:tgtEl>
                                          <p:spTgt spid="5">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p:cBhvr override="childStyle">
                                        <p:cTn dur="1" fill="hold" display="0" masterRel="nextClick" afterEffect="1"/>
                                        <p:tgtEl>
                                          <p:spTgt spid="5">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p:cBhvr override="childStyle">
                                        <p:cTn dur="1" fill="hold" display="0" masterRel="nextClick" afterEffect="1"/>
                                        <p:tgtEl>
                                          <p:spTgt spid="5">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458200" cy="1143000"/>
          </a:xfrm>
        </p:spPr>
        <p:txBody>
          <a:bodyPr>
            <a:noAutofit/>
          </a:bodyPr>
          <a:lstStyle/>
          <a:p>
            <a:r>
              <a:rPr lang="en-US" sz="4100" b="1" dirty="0" smtClean="0">
                <a:latin typeface="Cambria"/>
                <a:cs typeface="Cambria"/>
              </a:rPr>
              <a:t>Family Life—                                	</a:t>
            </a:r>
            <a:r>
              <a:rPr lang="en-US" sz="4100" b="1" i="1" dirty="0" smtClean="0">
                <a:latin typeface="Cambria"/>
                <a:cs typeface="Cambria"/>
              </a:rPr>
              <a:t>Feelings Rather than Love.</a:t>
            </a:r>
            <a:endParaRPr lang="en-US" sz="4100" b="1" i="1" dirty="0">
              <a:latin typeface="Cambria"/>
              <a:cs typeface="Cambria"/>
            </a:endParaRPr>
          </a:p>
        </p:txBody>
      </p:sp>
      <p:sp>
        <p:nvSpPr>
          <p:cNvPr id="3" name="Content Placeholder 2"/>
          <p:cNvSpPr>
            <a:spLocks noGrp="1"/>
          </p:cNvSpPr>
          <p:nvPr>
            <p:ph idx="1"/>
          </p:nvPr>
        </p:nvSpPr>
        <p:spPr>
          <a:xfrm>
            <a:off x="457200" y="2331720"/>
            <a:ext cx="8229600" cy="4389120"/>
          </a:xfrm>
        </p:spPr>
        <p:txBody>
          <a:bodyPr>
            <a:normAutofit/>
          </a:bodyPr>
          <a:lstStyle/>
          <a:p>
            <a:r>
              <a:rPr lang="en-US" sz="3000" dirty="0" smtClean="0"/>
              <a:t>Stable families are built on Biblical love (commitment).</a:t>
            </a:r>
          </a:p>
          <a:p>
            <a:r>
              <a:rPr lang="en-US" sz="3000" dirty="0" smtClean="0"/>
              <a:t>Marriages ending because “Lost the feeling.”</a:t>
            </a:r>
          </a:p>
          <a:p>
            <a:r>
              <a:rPr lang="en-US" sz="3000" dirty="0" smtClean="0"/>
              <a:t>“Undo the ‘I do.’”</a:t>
            </a:r>
          </a:p>
          <a:p>
            <a:r>
              <a:rPr lang="en-US" sz="3000" dirty="0" smtClean="0"/>
              <a:t>“Love never fails” (1 Cor. 13:8)— Feelings are fickle. </a:t>
            </a:r>
          </a:p>
          <a:p>
            <a:r>
              <a:rPr lang="en-US" sz="3000" dirty="0" smtClean="0"/>
              <a:t>Children are neglected because parents don’t “feel like” making the necessary sacrifices. </a:t>
            </a:r>
            <a:endParaRPr lang="en-US" sz="3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2920"/>
            <a:ext cx="8534400" cy="1143000"/>
          </a:xfrm>
        </p:spPr>
        <p:txBody>
          <a:bodyPr>
            <a:noAutofit/>
          </a:bodyPr>
          <a:lstStyle/>
          <a:p>
            <a:r>
              <a:rPr lang="en-US" sz="4200" b="1" i="1" spc="-100" dirty="0" smtClean="0">
                <a:latin typeface="Cambria"/>
                <a:cs typeface="Cambria"/>
              </a:rPr>
              <a:t>Religion—Feelings rather than Faith</a:t>
            </a:r>
            <a:endParaRPr lang="en-US" sz="4200" b="1" i="1" spc="-100" dirty="0">
              <a:latin typeface="Cambria"/>
              <a:cs typeface="Cambria"/>
            </a:endParaRPr>
          </a:p>
        </p:txBody>
      </p:sp>
      <p:sp>
        <p:nvSpPr>
          <p:cNvPr id="3" name="Content Placeholder 2"/>
          <p:cNvSpPr>
            <a:spLocks noGrp="1"/>
          </p:cNvSpPr>
          <p:nvPr>
            <p:ph idx="1"/>
          </p:nvPr>
        </p:nvSpPr>
        <p:spPr>
          <a:xfrm>
            <a:off x="457200" y="1874520"/>
            <a:ext cx="8229600" cy="4663440"/>
          </a:xfrm>
        </p:spPr>
        <p:txBody>
          <a:bodyPr>
            <a:normAutofit/>
          </a:bodyPr>
          <a:lstStyle/>
          <a:p>
            <a:r>
              <a:rPr lang="en-US" dirty="0" smtClean="0"/>
              <a:t>Once religion was based on beliefs to be defended—Now, “I feel this is what is best for me.”</a:t>
            </a:r>
          </a:p>
          <a:p>
            <a:r>
              <a:rPr lang="en-US" dirty="0" smtClean="0"/>
              <a:t>Worship is judged by the warm feeling it produces.</a:t>
            </a:r>
          </a:p>
          <a:p>
            <a:r>
              <a:rPr lang="en-US" dirty="0" smtClean="0"/>
              <a:t>Churches are chosen for their “friendliness.”</a:t>
            </a:r>
          </a:p>
          <a:p>
            <a:r>
              <a:rPr lang="en-US" dirty="0" smtClean="0"/>
              <a:t>“Good feelings” often equated with the Holy Spirit.</a:t>
            </a:r>
          </a:p>
          <a:p>
            <a:r>
              <a:rPr lang="en-US" dirty="0" smtClean="0"/>
              <a:t>Many of us do only what we “feel like” doing in attending worship or helping others or evangelizing.</a:t>
            </a:r>
          </a:p>
          <a:p>
            <a:r>
              <a:rPr lang="en-US" dirty="0" smtClean="0"/>
              <a:t>We may be silent at times out of concern for having “our feelings hurt by ridicule or rejection.”</a:t>
            </a:r>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34440"/>
            <a:ext cx="8229600" cy="1143000"/>
          </a:xfrm>
        </p:spPr>
        <p:txBody>
          <a:bodyPr>
            <a:normAutofit fontScale="90000"/>
          </a:bodyPr>
          <a:lstStyle/>
          <a:p>
            <a:pPr>
              <a:lnSpc>
                <a:spcPct val="90000"/>
              </a:lnSpc>
            </a:pPr>
            <a:r>
              <a:rPr lang="en-US" b="1" dirty="0" smtClean="0">
                <a:latin typeface="Cambria"/>
                <a:cs typeface="Cambria"/>
              </a:rPr>
              <a:t>God created feelings, but they are to be regulated by faith.</a:t>
            </a:r>
            <a:endParaRPr lang="en-US" b="1" dirty="0">
              <a:latin typeface="Cambria"/>
              <a:cs typeface="Cambria"/>
            </a:endParaRPr>
          </a:p>
        </p:txBody>
      </p:sp>
      <p:sp>
        <p:nvSpPr>
          <p:cNvPr id="5" name="Content Placeholder 4"/>
          <p:cNvSpPr>
            <a:spLocks noGrp="1"/>
          </p:cNvSpPr>
          <p:nvPr>
            <p:ph sz="half" idx="1"/>
          </p:nvPr>
        </p:nvSpPr>
        <p:spPr>
          <a:xfrm>
            <a:off x="381000" y="2514600"/>
            <a:ext cx="3657600" cy="4892040"/>
          </a:xfrm>
        </p:spPr>
        <p:txBody>
          <a:bodyPr/>
          <a:lstStyle/>
          <a:p>
            <a:r>
              <a:rPr lang="en-US" dirty="0" smtClean="0"/>
              <a:t>Pain of a guilty conscience.</a:t>
            </a:r>
          </a:p>
          <a:p>
            <a:r>
              <a:rPr lang="en-US" dirty="0" smtClean="0"/>
              <a:t>Sorrow for the                  sins of others.</a:t>
            </a:r>
          </a:p>
          <a:p>
            <a:r>
              <a:rPr lang="en-US" dirty="0" smtClean="0"/>
              <a:t>Fear of future punishment.</a:t>
            </a:r>
          </a:p>
          <a:p>
            <a:r>
              <a:rPr lang="en-US" dirty="0" smtClean="0"/>
              <a:t>Joy and gladness                 in doing what is right.</a:t>
            </a:r>
            <a:endParaRPr lang="en-US" dirty="0"/>
          </a:p>
        </p:txBody>
      </p:sp>
      <p:sp>
        <p:nvSpPr>
          <p:cNvPr id="6" name="Content Placeholder 5"/>
          <p:cNvSpPr>
            <a:spLocks noGrp="1"/>
          </p:cNvSpPr>
          <p:nvPr>
            <p:ph sz="half" idx="2"/>
          </p:nvPr>
        </p:nvSpPr>
        <p:spPr>
          <a:xfrm>
            <a:off x="3962400" y="2514600"/>
            <a:ext cx="4953000" cy="4892040"/>
          </a:xfrm>
        </p:spPr>
        <p:txBody>
          <a:bodyPr/>
          <a:lstStyle/>
          <a:p>
            <a:r>
              <a:rPr lang="en-US" dirty="0" smtClean="0"/>
              <a:t>To produce repentance               (Acts 2:37).</a:t>
            </a:r>
          </a:p>
          <a:p>
            <a:r>
              <a:rPr lang="en-US" dirty="0" smtClean="0"/>
              <a:t>To encourage efforts to save them (Jude 22-23).</a:t>
            </a:r>
          </a:p>
          <a:p>
            <a:r>
              <a:rPr lang="en-US" dirty="0" smtClean="0"/>
              <a:t>To discourage sin (Galatians 5:19-25).</a:t>
            </a:r>
          </a:p>
          <a:p>
            <a:r>
              <a:rPr lang="en-US" dirty="0" smtClean="0"/>
              <a:t>To encourage continuing obedience (Matt. 5:11-12).</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440"/>
            <a:ext cx="8229600" cy="1143000"/>
          </a:xfrm>
        </p:spPr>
        <p:txBody>
          <a:bodyPr>
            <a:normAutofit fontScale="90000"/>
          </a:bodyPr>
          <a:lstStyle/>
          <a:p>
            <a:pPr algn="ctr">
              <a:lnSpc>
                <a:spcPct val="90000"/>
              </a:lnSpc>
            </a:pPr>
            <a:r>
              <a:rPr lang="en-US" b="1" dirty="0" smtClean="0">
                <a:latin typeface="Cambria"/>
                <a:cs typeface="Cambria"/>
              </a:rPr>
              <a:t>“It will do me no good                     if I don’t feel like doing it.”</a:t>
            </a:r>
            <a:endParaRPr lang="en-US" b="1" dirty="0">
              <a:latin typeface="Cambria"/>
              <a:cs typeface="Cambria"/>
            </a:endParaRPr>
          </a:p>
        </p:txBody>
      </p:sp>
      <p:sp>
        <p:nvSpPr>
          <p:cNvPr id="3" name="Content Placeholder 2"/>
          <p:cNvSpPr>
            <a:spLocks noGrp="1"/>
          </p:cNvSpPr>
          <p:nvPr>
            <p:ph idx="1"/>
          </p:nvPr>
        </p:nvSpPr>
        <p:spPr>
          <a:xfrm>
            <a:off x="457200" y="2788920"/>
            <a:ext cx="8229600" cy="4023360"/>
          </a:xfrm>
        </p:spPr>
        <p:txBody>
          <a:bodyPr>
            <a:normAutofit/>
          </a:bodyPr>
          <a:lstStyle/>
          <a:p>
            <a:r>
              <a:rPr lang="en-US" dirty="0" smtClean="0">
                <a:cs typeface="Arial" pitchFamily="34" charset="0"/>
              </a:rPr>
              <a:t>Abraham offering Isaac?</a:t>
            </a:r>
          </a:p>
          <a:p>
            <a:r>
              <a:rPr lang="en-US" dirty="0" smtClean="0">
                <a:cs typeface="Arial" pitchFamily="34" charset="0"/>
              </a:rPr>
              <a:t>Moses going back to Egypt to confront Pharaoh?</a:t>
            </a:r>
          </a:p>
          <a:p>
            <a:r>
              <a:rPr lang="en-US" dirty="0" smtClean="0">
                <a:cs typeface="Arial" pitchFamily="34" charset="0"/>
              </a:rPr>
              <a:t>Daniel telling his superior he would not eat  the king’s foods?</a:t>
            </a:r>
          </a:p>
          <a:p>
            <a:r>
              <a:rPr lang="en-US" dirty="0" smtClean="0">
                <a:cs typeface="Arial" pitchFamily="34" charset="0"/>
              </a:rPr>
              <a:t>3 Hebrews standing when others were bowing?</a:t>
            </a:r>
          </a:p>
          <a:p>
            <a:r>
              <a:rPr lang="en-US" dirty="0" smtClean="0">
                <a:cs typeface="Arial" pitchFamily="34" charset="0"/>
              </a:rPr>
              <a:t>Jesus going to the cross? </a:t>
            </a:r>
            <a:endParaRPr lang="en-US" dirty="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subTnLst>
                                    <p:animClr>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subTnLst>
                                    <p:animClr>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subTnLst>
                                    <p:animClr>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0"/>
            <a:ext cx="8305800" cy="1143000"/>
          </a:xfrm>
        </p:spPr>
        <p:txBody>
          <a:bodyPr>
            <a:normAutofit fontScale="90000"/>
          </a:bodyPr>
          <a:lstStyle/>
          <a:p>
            <a:pPr algn="ctr">
              <a:lnSpc>
                <a:spcPct val="90000"/>
              </a:lnSpc>
            </a:pPr>
            <a:r>
              <a:rPr lang="en-US" b="1" dirty="0" smtClean="0">
                <a:latin typeface="Cambria"/>
                <a:cs typeface="Cambria"/>
              </a:rPr>
              <a:t>We were called to suffer—not to feel good!</a:t>
            </a:r>
            <a:endParaRPr lang="en-US" b="1" dirty="0">
              <a:latin typeface="Cambria"/>
              <a:cs typeface="Cambria"/>
            </a:endParaRPr>
          </a:p>
        </p:txBody>
      </p:sp>
      <p:sp>
        <p:nvSpPr>
          <p:cNvPr id="6" name="TextBox 5"/>
          <p:cNvSpPr txBox="1"/>
          <p:nvPr/>
        </p:nvSpPr>
        <p:spPr>
          <a:xfrm>
            <a:off x="990600" y="2927438"/>
            <a:ext cx="7543800" cy="2246769"/>
          </a:xfrm>
          <a:prstGeom prst="rect">
            <a:avLst/>
          </a:prstGeom>
          <a:noFill/>
        </p:spPr>
        <p:txBody>
          <a:bodyPr wrap="square" rtlCol="0">
            <a:spAutoFit/>
          </a:bodyPr>
          <a:lstStyle/>
          <a:p>
            <a:r>
              <a:rPr lang="en-US" sz="2800" dirty="0" smtClean="0"/>
              <a:t>“When you do good and suffer, if you take it patiently, this </a:t>
            </a:r>
            <a:r>
              <a:rPr lang="en-US" sz="2800" i="1" dirty="0" smtClean="0"/>
              <a:t>is</a:t>
            </a:r>
            <a:r>
              <a:rPr lang="en-US" sz="2800" dirty="0" smtClean="0"/>
              <a:t> commendable before God. For to this you were called, because Christ also suffered for us, leaving us an example, that you should follow His steps” (1 Peter 2:20-21).</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5082</TotalTime>
  <Words>591</Words>
  <Application>Microsoft Macintosh PowerPoint</Application>
  <PresentationFormat>On-screen Show (4:3)</PresentationFormat>
  <Paragraphs>46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Flow</vt:lpstr>
      <vt:lpstr>Feelings or Faith?</vt:lpstr>
      <vt:lpstr>Feelings Have Become Dominant</vt:lpstr>
      <vt:lpstr>Some Areas of More Serious Consequence</vt:lpstr>
      <vt:lpstr>Drug Use —                                   Feelings Rather than Discretion </vt:lpstr>
      <vt:lpstr>Family Life—                                 Feelings Rather than Love.</vt:lpstr>
      <vt:lpstr>Religion—Feelings rather than Faith</vt:lpstr>
      <vt:lpstr>God created feelings, but they are to be regulated by faith.</vt:lpstr>
      <vt:lpstr>“It will do me no good                     if I don’t feel like doing it.”</vt:lpstr>
      <vt:lpstr>We were called to suffer—not to feel good!</vt:lpstr>
      <vt:lpstr>Faith has its reward!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Feelings or Faith?</dc:title>
  <dc:creator>Christina</dc:creator>
  <cp:lastModifiedBy>Kyle Pope</cp:lastModifiedBy>
  <cp:revision>440</cp:revision>
  <dcterms:created xsi:type="dcterms:W3CDTF">2016-06-19T04:20:12Z</dcterms:created>
  <dcterms:modified xsi:type="dcterms:W3CDTF">2016-06-19T04:20:30Z</dcterms:modified>
</cp:coreProperties>
</file>