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notesMasterIdLst>
    <p:notesMasterId r:id="rId19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5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27352-8846-154B-8CDF-972DB070C8FD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927F0-8BC9-AE43-B3F4-D26F55510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E9576-4C95-8F4D-B3D3-E810CB8B7549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4F593-31B9-7349-94E6-3BAC8033D4AF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6119E-A61E-C64B-AEEF-15B9A81F7AE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0ABE5-7D23-4944-9251-720008288027}" type="slidenum">
              <a:rPr lang="en-US"/>
              <a:pPr/>
              <a:t>13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70B13-4514-5443-B717-098013D76256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100" y="274638"/>
            <a:ext cx="40767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0" y="1600201"/>
            <a:ext cx="3657600" cy="3302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B041C-2CE2-9741-A41B-EAF57FF3B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894A4-BA85-E14D-A161-A7CC1DB58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875B8-BCB0-604D-AB24-36CBE4282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367B7-1D64-8749-949F-73426B37A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A9588-2D19-4D49-A779-8C4F15DA5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6E20D-A773-C34B-A824-52DDB79E6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C64C-025A-7646-B90D-28EAC49DE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60393-4A1D-4747-B9B4-48B4D0209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100" y="274638"/>
            <a:ext cx="40767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600201"/>
            <a:ext cx="3657600" cy="330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F3E91-6444-8040-A293-06C82896B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662D0-5F1E-CA48-8ED9-B56E0FED5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8600-5831-6E47-9D7E-8AD9F0FED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100" y="274638"/>
            <a:ext cx="40767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100" y="274638"/>
            <a:ext cx="40767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100" y="274638"/>
            <a:ext cx="40767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64A1B3-44A0-AD43-ACEA-047F4C067215}" type="datetimeFigureOut">
              <a:rPr lang="en-US" smtClean="0"/>
              <a:pPr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714BB7-8786-2748-BFC9-61C14DC63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2Background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1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942387-BA26-834C-A5CE-FA80FAD9D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>
                <a:ea typeface="+mj-ea"/>
                <a:cs typeface="+mj-cs"/>
              </a:rPr>
              <a:t>FINANCIAL-BUDGET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>
                <a:ea typeface="+mn-ea"/>
                <a:cs typeface="+mn-cs"/>
              </a:rPr>
              <a:t>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286000" y="2652713"/>
            <a:ext cx="4572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2015-2016</a:t>
            </a:r>
          </a:p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REPORT TO THE  CONGREGATION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SUMMER STUDIES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2015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ea typeface="+mn-ea"/>
                <a:cs typeface="+mn-cs"/>
              </a:rPr>
              <a:t>WILL CONTINUE IN 2016</a:t>
            </a:r>
          </a:p>
          <a:p>
            <a:pPr algn="ctr" eaLnBrk="1" hangingPunct="1">
              <a:defRPr/>
            </a:pPr>
            <a:r>
              <a:rPr lang="en-US" b="1" dirty="0">
                <a:ea typeface="+mn-ea"/>
                <a:cs typeface="+mn-cs"/>
              </a:rPr>
              <a:t>GREAT PARTICIPATION BY OUR BIBLE CLASS TEACHERS</a:t>
            </a:r>
          </a:p>
          <a:p>
            <a:pPr algn="ctr" eaLnBrk="1" hangingPunct="1">
              <a:defRPr/>
            </a:pPr>
            <a:endParaRPr lang="en-US" b="1" dirty="0">
              <a:ea typeface="+mn-ea"/>
              <a:cs typeface="+mn-cs"/>
            </a:endParaRPr>
          </a:p>
          <a:p>
            <a:pPr algn="ctr" eaLnBrk="1" hangingPunct="1">
              <a:defRPr/>
            </a:pPr>
            <a:r>
              <a:rPr lang="en-US" b="1" dirty="0">
                <a:ea typeface="+mn-ea"/>
                <a:cs typeface="+mn-cs"/>
              </a:rPr>
              <a:t>PREACHERS FROM AREA CONGREGATIONS TAKE PART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/>
              <a:t>BUDGET FOR 2016</a:t>
            </a:r>
            <a:br>
              <a:rPr lang="en-US" sz="4000" b="1" dirty="0"/>
            </a:br>
            <a:r>
              <a:rPr lang="en-US" sz="4000" b="1" dirty="0"/>
              <a:t>$</a:t>
            </a:r>
            <a:r>
              <a:rPr lang="en-US" sz="4000" b="1" dirty="0" smtClean="0"/>
              <a:t>181,375.77</a:t>
            </a:r>
            <a:endParaRPr lang="en-US" sz="4000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b="1" dirty="0">
                <a:ea typeface="+mn-ea"/>
                <a:cs typeface="+mn-cs"/>
              </a:rPr>
              <a:t>$</a:t>
            </a:r>
            <a:r>
              <a:rPr lang="en-US" b="1" dirty="0" smtClean="0">
                <a:ea typeface="+mn-ea"/>
                <a:cs typeface="+mn-cs"/>
              </a:rPr>
              <a:t>3488 </a:t>
            </a:r>
            <a:r>
              <a:rPr lang="en-US" b="1" dirty="0">
                <a:ea typeface="+mn-ea"/>
                <a:cs typeface="+mn-cs"/>
              </a:rPr>
              <a:t>PER WK</a:t>
            </a:r>
          </a:p>
          <a:p>
            <a:pPr algn="ctr" eaLnBrk="1" hangingPunct="1">
              <a:buFont typeface="Wingdings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algn="ctr" eaLnBrk="1" hangingPunct="1">
              <a:buFont typeface="Wingdings" charset="2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PREACHER </a:t>
            </a:r>
            <a:r>
              <a:rPr lang="en-US" b="1" dirty="0">
                <a:ea typeface="+mn-ea"/>
                <a:cs typeface="+mn-cs"/>
              </a:rPr>
              <a:t>TRG PROGRAM IN THE FUTURE AS WE GROW</a:t>
            </a: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REVIEW  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2015 STATISTICS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sz="3400" b="1" dirty="0">
                <a:ea typeface="+mn-ea"/>
                <a:cs typeface="+mn-cs"/>
              </a:rPr>
              <a:t>MEMBERSHIP</a:t>
            </a:r>
          </a:p>
          <a:p>
            <a:pPr eaLnBrk="1" hangingPunct="1">
              <a:buFont typeface="Wingdings" charset="2"/>
              <a:buNone/>
              <a:defRPr/>
            </a:pPr>
            <a:endParaRPr lang="en-US" sz="3400" b="1" dirty="0">
              <a:ea typeface="+mn-ea"/>
              <a:cs typeface="+mn-cs"/>
            </a:endParaRPr>
          </a:p>
          <a:p>
            <a:pPr algn="ctr" eaLnBrk="1" hangingPunct="1">
              <a:buFont typeface="Wingdings" charset="2"/>
              <a:buNone/>
              <a:defRPr/>
            </a:pPr>
            <a:r>
              <a:rPr lang="en-US" sz="3400" b="1" dirty="0">
                <a:ea typeface="+mn-ea"/>
                <a:cs typeface="+mn-cs"/>
              </a:rPr>
              <a:t>ATTENDANCE</a:t>
            </a:r>
          </a:p>
          <a:p>
            <a:pPr algn="ctr" eaLnBrk="1" hangingPunct="1">
              <a:defRPr/>
            </a:pPr>
            <a:endParaRPr lang="en-US" sz="3400" b="1" dirty="0">
              <a:ea typeface="+mn-ea"/>
              <a:cs typeface="+mn-cs"/>
            </a:endParaRPr>
          </a:p>
          <a:p>
            <a:pPr algn="ctr" eaLnBrk="1" hangingPunct="1">
              <a:buFont typeface="Wingdings" charset="2"/>
              <a:buNone/>
              <a:defRPr/>
            </a:pPr>
            <a:r>
              <a:rPr lang="en-US" sz="3400" b="1" dirty="0"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Arial" charset="0"/>
                <a:cs typeface="Arial" charset="0"/>
              </a:rPr>
              <a:t>MEMBERSHIP STATISTICS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/>
              <a:t>                            </a:t>
            </a:r>
            <a:r>
              <a:rPr lang="en-US" sz="3200" b="1" dirty="0"/>
              <a:t>     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2013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    2014     2015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BAPTIZED	               	3   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2           3 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RESTORED          	3   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1           1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MOVED IN	               23   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6          11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MOVED AWAY            -7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-22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 -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PASSED AWAY          -1  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-1 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 0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LEFT THE LORD   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0    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0           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0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None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   NET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+ OR -           +20   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17           2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533400" y="5562600"/>
            <a:ext cx="8153400" cy="15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+mj-ea"/>
                <a:cs typeface="+mj-cs"/>
              </a:rPr>
              <a:t>ATTENDANCE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900" b="1" dirty="0">
                <a:ea typeface="+mn-ea"/>
                <a:cs typeface="+mn-cs"/>
              </a:rPr>
              <a:t>           </a:t>
            </a:r>
            <a:r>
              <a:rPr lang="en-US" sz="2900" b="1" dirty="0" smtClean="0">
                <a:ea typeface="+mn-ea"/>
                <a:cs typeface="+mn-cs"/>
              </a:rPr>
              <a:t>    </a:t>
            </a:r>
            <a:r>
              <a:rPr lang="en-US" sz="2900" b="1" dirty="0">
                <a:ea typeface="+mn-ea"/>
                <a:cs typeface="+mn-cs"/>
              </a:rPr>
              <a:t>2013 	2014   2015 JAN-JUL             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B.C.      120	 119	 112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AM        139	 139	 133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PM        111	 106	 108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WED     110	 111	 104</a:t>
            </a:r>
          </a:p>
          <a:p>
            <a:pPr lvl="1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 typeface="Wingdings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ATTENDANCE – NEW FORMAT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073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1</a:t>
            </a:r>
            <a:r>
              <a:rPr lang="en-US" baseline="30000" dirty="0">
                <a:ea typeface="+mn-ea"/>
                <a:cs typeface="+mn-cs"/>
              </a:rPr>
              <a:t>ST</a:t>
            </a:r>
            <a:r>
              <a:rPr lang="en-US" dirty="0">
                <a:ea typeface="+mn-ea"/>
                <a:cs typeface="+mn-cs"/>
              </a:rPr>
              <a:t> WORSHIP – 123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BIBLE CLASS – 124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2</a:t>
            </a:r>
            <a:r>
              <a:rPr lang="en-US" baseline="30000" dirty="0">
                <a:ea typeface="+mn-ea"/>
                <a:cs typeface="+mn-cs"/>
              </a:rPr>
              <a:t>ND</a:t>
            </a:r>
            <a:r>
              <a:rPr lang="en-US" dirty="0">
                <a:ea typeface="+mn-ea"/>
                <a:cs typeface="+mn-cs"/>
              </a:rPr>
              <a:t> WORSHIP – 114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WED NIGHT   -	105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 txBox="1">
            <a:spLocks/>
          </p:cNvSpPr>
          <p:nvPr/>
        </p:nvSpPr>
        <p:spPr>
          <a:xfrm>
            <a:off x="4027713" y="274638"/>
            <a:ext cx="4850191" cy="1503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Every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Church Has Strengths and Weaknesses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29200" y="2031999"/>
            <a:ext cx="3657600" cy="2870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How do we see the church?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How does the Lord describe it?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" y="1378857"/>
            <a:ext cx="3374570" cy="5174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Business?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Franchise?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en-US" sz="3200" b="1" baseline="0" dirty="0" smtClean="0">
                <a:solidFill>
                  <a:schemeClr val="bg1"/>
                </a:solidFill>
              </a:rPr>
              <a:t>A</a:t>
            </a:r>
            <a:r>
              <a:rPr lang="en-US" sz="3200" b="1" dirty="0" smtClean="0">
                <a:solidFill>
                  <a:schemeClr val="bg1"/>
                </a:solidFill>
              </a:rPr>
              <a:t> Club?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Kingdom 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(Heb. 12:22-24, 28)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An Army 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(Phil. 2:24-28)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Family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(Eph. 3</a:t>
            </a:r>
            <a:r>
              <a:rPr lang="en-US" sz="2600" b="1" dirty="0" smtClean="0">
                <a:solidFill>
                  <a:schemeClr val="bg1"/>
                </a:solidFill>
              </a:rPr>
              <a:t>:14-19)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 bldLvl="2"/>
      <p:bldP spid="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CONTRIBUTION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COMPARISONS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2800" b="1" smtClean="0"/>
              <a:t>WEEKLY AVG – 2012 - $4162.06</a:t>
            </a:r>
          </a:p>
          <a:p>
            <a:pPr algn="ctr" eaLnBrk="1" hangingPunct="1">
              <a:lnSpc>
                <a:spcPct val="80000"/>
              </a:lnSpc>
            </a:pPr>
            <a:endParaRPr lang="en-US" sz="2800" b="1" smtClean="0"/>
          </a:p>
          <a:p>
            <a:pPr algn="ctr" eaLnBrk="1" hangingPunct="1">
              <a:lnSpc>
                <a:spcPct val="80000"/>
              </a:lnSpc>
            </a:pPr>
            <a:r>
              <a:rPr lang="en-US" sz="2800" b="1" smtClean="0"/>
              <a:t>WEEKLY AVG – 2013 - $3915.89</a:t>
            </a:r>
          </a:p>
          <a:p>
            <a:pPr algn="ctr" eaLnBrk="1" hangingPunct="1">
              <a:lnSpc>
                <a:spcPct val="80000"/>
              </a:lnSpc>
            </a:pPr>
            <a:endParaRPr lang="en-US" sz="2800" b="1" smtClean="0"/>
          </a:p>
          <a:p>
            <a:pPr algn="ctr" eaLnBrk="1" hangingPunct="1">
              <a:lnSpc>
                <a:spcPct val="80000"/>
              </a:lnSpc>
            </a:pPr>
            <a:r>
              <a:rPr lang="en-US" sz="2800" b="1" smtClean="0"/>
              <a:t>WEEKLY AVG – 2014 - $4045.89</a:t>
            </a:r>
          </a:p>
          <a:p>
            <a:pPr algn="ctr" eaLnBrk="1" hangingPunct="1">
              <a:lnSpc>
                <a:spcPct val="80000"/>
              </a:lnSpc>
            </a:pPr>
            <a:endParaRPr lang="en-US" sz="2800" b="1" smtClean="0"/>
          </a:p>
          <a:p>
            <a:pPr algn="ctr" eaLnBrk="1" hangingPunct="1">
              <a:lnSpc>
                <a:spcPct val="80000"/>
              </a:lnSpc>
            </a:pPr>
            <a:r>
              <a:rPr lang="en-US" sz="2800" b="1" smtClean="0"/>
              <a:t>WEEKLY AVG – 2015 – $3552.66</a:t>
            </a:r>
          </a:p>
          <a:p>
            <a:pPr lvl="4" eaLnBrk="1" hangingPunct="1">
              <a:lnSpc>
                <a:spcPct val="80000"/>
              </a:lnSpc>
              <a:buFont typeface="Wingdings" charset="2"/>
              <a:buNone/>
            </a:pPr>
            <a:endParaRPr lang="en-US" sz="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SUMMARY OF YEAR 2015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CONTRIBUTIONS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algn="ctr" eaLnBrk="1" hangingPunct="1"/>
            <a:r>
              <a:rPr lang="en-US" b="1" dirty="0"/>
              <a:t>TOTAL REGULAR CONTRIBUTION 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dirty="0"/>
              <a:t>$184,783.09</a:t>
            </a:r>
          </a:p>
          <a:p>
            <a:pPr algn="ctr" eaLnBrk="1" hangingPunct="1"/>
            <a:r>
              <a:rPr lang="en-US" sz="3000" b="1" dirty="0"/>
              <a:t>SPEC CONT FOR AFRICAN SAINTS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dirty="0"/>
              <a:t>$17,225.00 </a:t>
            </a:r>
          </a:p>
          <a:p>
            <a:pPr algn="ctr" eaLnBrk="1" hangingPunct="1"/>
            <a:r>
              <a:rPr lang="en-US" b="1" dirty="0"/>
              <a:t>TOTAL  CONTRIBUTION</a:t>
            </a:r>
          </a:p>
          <a:p>
            <a:pPr algn="ctr" eaLnBrk="1" hangingPunct="1"/>
            <a:r>
              <a:rPr lang="en-US" dirty="0"/>
              <a:t>$</a:t>
            </a:r>
            <a:r>
              <a:rPr lang="en-US" dirty="0" smtClean="0"/>
              <a:t>201,963.09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SUMMARY OF EXPENSES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2015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/>
              <a:t>REGULAR BUDGETED EXPENSES:</a:t>
            </a:r>
            <a:r>
              <a:rPr lang="en-US"/>
              <a:t> </a:t>
            </a:r>
          </a:p>
          <a:p>
            <a:pPr algn="r" eaLnBrk="1" hangingPunct="1">
              <a:spcAft>
                <a:spcPts val="1200"/>
              </a:spcAft>
              <a:buFont typeface="Wingdings" charset="2"/>
              <a:buNone/>
            </a:pPr>
            <a:r>
              <a:rPr lang="en-US"/>
              <a:t>$199,005.09</a:t>
            </a:r>
          </a:p>
          <a:p>
            <a:pPr eaLnBrk="1" hangingPunct="1"/>
            <a:r>
              <a:rPr lang="en-US" b="1"/>
              <a:t>AFRICAN SAINTS RELIEF:</a:t>
            </a:r>
          </a:p>
          <a:p>
            <a:pPr algn="r" eaLnBrk="1" hangingPunct="1">
              <a:spcAft>
                <a:spcPts val="1200"/>
              </a:spcAft>
              <a:buFont typeface="Wingdings" charset="2"/>
              <a:buNone/>
            </a:pPr>
            <a:r>
              <a:rPr lang="en-US"/>
              <a:t>  $17,225.00</a:t>
            </a:r>
          </a:p>
          <a:p>
            <a:pPr eaLnBrk="1" hangingPunct="1">
              <a:spcAft>
                <a:spcPts val="2400"/>
              </a:spcAft>
            </a:pPr>
            <a:r>
              <a:rPr lang="en-US" b="1"/>
              <a:t>TOTAL	</a:t>
            </a:r>
            <a:r>
              <a:rPr lang="en-US"/>
              <a:t>			      $216,230.09</a:t>
            </a:r>
          </a:p>
          <a:p>
            <a:pPr algn="r" eaLnBrk="1" hangingPunct="1"/>
            <a:r>
              <a:rPr lang="en-US" sz="2600" b="1"/>
              <a:t>ALL CONTRIBUTIONS</a:t>
            </a:r>
            <a:r>
              <a:rPr lang="en-US" sz="2600"/>
              <a:t>      $201,963.09</a:t>
            </a:r>
          </a:p>
          <a:p>
            <a:pPr algn="r" eaLnBrk="1" hangingPunct="1"/>
            <a:r>
              <a:rPr lang="en-US" sz="2600" b="1"/>
              <a:t>SHORTFALL	</a:t>
            </a:r>
            <a:r>
              <a:rPr lang="en-US" sz="2600"/>
              <a:t>		  $14,267.00</a:t>
            </a:r>
          </a:p>
          <a:p>
            <a:pPr eaLnBrk="1" hangingPunct="1"/>
            <a:endParaRPr lang="en-US"/>
          </a:p>
          <a:p>
            <a:pPr lvl="4" eaLnBrk="1" hangingPunct="1">
              <a:buFont typeface="Wingdings" charset="2"/>
              <a:buNone/>
            </a:pPr>
            <a:endParaRPr lang="en-US"/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533400" y="4191000"/>
            <a:ext cx="8153400" cy="15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+mj-ea"/>
                <a:cs typeface="+mj-cs"/>
              </a:rPr>
              <a:t>BANK BALANCE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en-US"/>
          </a:p>
          <a:p>
            <a:pPr algn="r" eaLnBrk="1" hangingPunct="1"/>
            <a:r>
              <a:rPr lang="en-US" b="1"/>
              <a:t>BEGAN YEAR 2015  	 $65,498.13</a:t>
            </a:r>
          </a:p>
          <a:p>
            <a:pPr algn="r" eaLnBrk="1" hangingPunct="1">
              <a:buFont typeface="Wingdings" charset="2"/>
              <a:buNone/>
            </a:pPr>
            <a:endParaRPr lang="en-US" b="1"/>
          </a:p>
          <a:p>
            <a:pPr algn="r" eaLnBrk="1" hangingPunct="1"/>
            <a:r>
              <a:rPr lang="en-US" b="1"/>
              <a:t>ENDED YEAR 2015      $51,231.13</a:t>
            </a:r>
          </a:p>
          <a:p>
            <a:pPr algn="r" eaLnBrk="1" hangingPunct="1">
              <a:buFont typeface="Wingdings" charset="2"/>
              <a:buNone/>
            </a:pPr>
            <a:endParaRPr lang="en-US" b="1"/>
          </a:p>
          <a:p>
            <a:pPr lvl="1" algn="r" eaLnBrk="1" hangingPunct="1"/>
            <a:r>
              <a:rPr lang="en-US" sz="3200" b="1"/>
              <a:t>NET REDUCTION	  $14,267.00	   </a:t>
            </a:r>
          </a:p>
          <a:p>
            <a:pPr lvl="1" eaLnBrk="1" hangingPunct="1">
              <a:buFontTx/>
              <a:buNone/>
            </a:pPr>
            <a:endParaRPr lang="en-US" sz="3200"/>
          </a:p>
          <a:p>
            <a:pPr lvl="1" eaLnBrk="1" hangingPunct="1">
              <a:buFontTx/>
              <a:buNone/>
            </a:pPr>
            <a:endParaRPr lang="en-US" sz="3200"/>
          </a:p>
          <a:p>
            <a:pPr lvl="1" eaLnBrk="1" hangingPunct="1">
              <a:buFontTx/>
              <a:buNone/>
            </a:pPr>
            <a:endParaRPr lang="en-US" sz="3600"/>
          </a:p>
          <a:p>
            <a:pPr lvl="1" eaLnBrk="1" hangingPunct="1"/>
            <a:endParaRPr lang="en-US"/>
          </a:p>
          <a:p>
            <a:pPr lvl="1" eaLnBrk="1" hangingPunct="1">
              <a:buFontTx/>
              <a:buNone/>
            </a:pPr>
            <a:endParaRPr lang="en-US"/>
          </a:p>
          <a:p>
            <a:pPr eaLnBrk="1" hangingPunct="1"/>
            <a:endParaRPr lang="en-US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533400" y="4191000"/>
            <a:ext cx="8153400" cy="15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FUNDS USED TO PREACH THE GOSPEL IN 2015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spcAft>
                <a:spcPts val="1200"/>
              </a:spcAft>
            </a:pPr>
            <a:r>
              <a:rPr lang="en-US" b="1"/>
              <a:t>KYLE POPE – OLSEN PARK. </a:t>
            </a:r>
          </a:p>
          <a:p>
            <a:pPr eaLnBrk="1" hangingPunct="1"/>
            <a:r>
              <a:rPr lang="en-US" b="1"/>
              <a:t>ANDREW DOW – OLSEN PARK.</a:t>
            </a:r>
          </a:p>
          <a:p>
            <a:pPr lvl="1" eaLnBrk="1" hangingPunct="1">
              <a:buFontTx/>
              <a:buNone/>
            </a:pPr>
            <a:endParaRPr lang="en-US"/>
          </a:p>
          <a:p>
            <a:pPr eaLnBrk="1" hangingPunct="1"/>
            <a:endParaRPr lang="en-US"/>
          </a:p>
          <a:p>
            <a:pPr eaLnBrk="1" hangingPunct="1"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FUNDS USED TO PREACH THE GOSPEL IN 2015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Aft>
                <a:spcPts val="1800"/>
              </a:spcAft>
              <a:buFont typeface="Wingdings" charset="2"/>
              <a:buNone/>
            </a:pPr>
            <a:r>
              <a:rPr lang="en-US" b="1"/>
              <a:t>MEN WE HELP SUPPORT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700" b="1"/>
              <a:t>JAVIER PALOMARES – DUMAS &amp; AMA.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700" b="1"/>
              <a:t>RICHARD THETFORD – FT COLLINS, CO.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700" b="1"/>
              <a:t>WARREN SCHOLTZ – SOUTH AFRICA.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700" b="1"/>
              <a:t>DERRICK CHAMBERS – ALBUQUERQUE.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700" b="1"/>
              <a:t>TIM STEVENS - KEMP, TX</a:t>
            </a:r>
            <a:r>
              <a:rPr lang="en-US" sz="3000" b="1"/>
              <a:t>.</a:t>
            </a:r>
          </a:p>
          <a:p>
            <a:pPr lvl="4" eaLnBrk="1" hangingPunct="1">
              <a:lnSpc>
                <a:spcPct val="90000"/>
              </a:lnSpc>
              <a:buFont typeface="Wingdings" charset="2"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FUNDS USED TO PREACH THE GOSPEL IN 2015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algn="ctr" eaLnBrk="1" hangingPunct="1"/>
            <a:r>
              <a:rPr lang="en-US" b="1"/>
              <a:t>SUPPORT TOTAL FOR 2015 </a:t>
            </a:r>
            <a:r>
              <a:rPr lang="en-US"/>
              <a:t> $18,400.00</a:t>
            </a:r>
          </a:p>
          <a:p>
            <a:pPr eaLnBrk="1" hangingPunct="1"/>
            <a:endParaRPr lang="en-US"/>
          </a:p>
          <a:p>
            <a:pPr algn="ctr" eaLnBrk="1" hangingPunct="1"/>
            <a:r>
              <a:rPr lang="en-US" b="1"/>
              <a:t>COMMITTED FOR 2016</a:t>
            </a:r>
          </a:p>
          <a:p>
            <a:pPr algn="ctr" eaLnBrk="1" hangingPunct="1">
              <a:buFont typeface="Wingdings" charset="2"/>
              <a:buNone/>
            </a:pPr>
            <a:r>
              <a:rPr lang="en-US"/>
              <a:t>$17,400.00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FUNDS USED TO PREACH THE GOSPEL IN 2015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algn="ctr" eaLnBrk="1" hangingPunct="1">
              <a:spcAft>
                <a:spcPts val="1200"/>
              </a:spcAft>
              <a:buFont typeface="Wingdings" charset="2"/>
              <a:buNone/>
            </a:pPr>
            <a:r>
              <a:rPr lang="en-US" b="1"/>
              <a:t>GOSPEL MEETINGS</a:t>
            </a:r>
          </a:p>
          <a:p>
            <a:pPr eaLnBrk="1" hangingPunct="1"/>
            <a:r>
              <a:rPr lang="en-US" sz="2800" b="1"/>
              <a:t>SPRING – ROGER SHOUSE – IND 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b="1"/>
              <a:t>FALL – BRADY COOK – GREENVILLE. </a:t>
            </a:r>
          </a:p>
          <a:p>
            <a:pPr algn="ctr" eaLnBrk="1" hangingPunct="1">
              <a:spcAft>
                <a:spcPts val="1200"/>
              </a:spcAft>
              <a:buFont typeface="Wingdings" charset="2"/>
              <a:buNone/>
            </a:pPr>
            <a:r>
              <a:rPr lang="en-US" b="1"/>
              <a:t>2016 SCHEDULE</a:t>
            </a:r>
            <a:endParaRPr lang="en-US" sz="4000" b="1"/>
          </a:p>
          <a:p>
            <a:pPr eaLnBrk="1" hangingPunct="1"/>
            <a:r>
              <a:rPr lang="en-US" sz="2800" b="1"/>
              <a:t>WINTER – TOMMY PEELER - FLA</a:t>
            </a:r>
            <a:endParaRPr lang="en-US" b="1"/>
          </a:p>
          <a:p>
            <a:pPr eaLnBrk="1" hangingPunct="1"/>
            <a:r>
              <a:rPr lang="en-US" sz="2800" b="1"/>
              <a:t>FALL – BRET HOGLAND – KC, MO.</a:t>
            </a:r>
          </a:p>
          <a:p>
            <a:pPr algn="ctr" eaLnBrk="1" hangingPunct="1">
              <a:buFont typeface="Wingdings" charset="2"/>
              <a:buNone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482</Words>
  <Application>Microsoft Macintosh PowerPoint</Application>
  <PresentationFormat>On-screen Show (4:3)</PresentationFormat>
  <Paragraphs>118</Paragraphs>
  <Slides>16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Globe</vt:lpstr>
      <vt:lpstr>FINANCIAL-BUDGET</vt:lpstr>
      <vt:lpstr>CONTRIBUTION COMPARISONS</vt:lpstr>
      <vt:lpstr>SUMMARY OF YEAR 2015 CONTRIBUTIONS</vt:lpstr>
      <vt:lpstr>SUMMARY OF EXPENSES 2015</vt:lpstr>
      <vt:lpstr>BANK BALANCE</vt:lpstr>
      <vt:lpstr>FUNDS USED TO PREACH THE GOSPEL IN 2015</vt:lpstr>
      <vt:lpstr>FUNDS USED TO PREACH THE GOSPEL IN 2015</vt:lpstr>
      <vt:lpstr>FUNDS USED TO PREACH THE GOSPEL IN 2015</vt:lpstr>
      <vt:lpstr>FUNDS USED TO PREACH THE GOSPEL IN 2015</vt:lpstr>
      <vt:lpstr>SUMMER STUDIES 2015</vt:lpstr>
      <vt:lpstr>BUDGET FOR 2016 $181,375.77</vt:lpstr>
      <vt:lpstr>REVIEW   2015 STATISTICS</vt:lpstr>
      <vt:lpstr>MEMBERSHIP STATISTICS  </vt:lpstr>
      <vt:lpstr>ATTENDANCE</vt:lpstr>
      <vt:lpstr>ATTENDANCE – NEW FORMAT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4</cp:revision>
  <dcterms:created xsi:type="dcterms:W3CDTF">2016-03-07T17:48:19Z</dcterms:created>
  <dcterms:modified xsi:type="dcterms:W3CDTF">2016-03-07T17:49:19Z</dcterms:modified>
</cp:coreProperties>
</file>