
<file path=[Content_Types].xml><?xml version="1.0" encoding="utf-8"?>
<Types xmlns="http://schemas.openxmlformats.org/package/2006/content-types">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59" r:id="rId5"/>
    <p:sldId id="260" r:id="rId6"/>
    <p:sldId id="266" r:id="rId7"/>
    <p:sldId id="264"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varScale="1">
        <p:scale>
          <a:sx n="105" d="100"/>
          <a:sy n="105" d="100"/>
        </p:scale>
        <p:origin x="-336"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AEC72B-E18D-448C-A79F-FCDAF4F01FC4}"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3667-D3D1-46D3-806B-2BA2AA0DE8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EC72B-E18D-448C-A79F-FCDAF4F01FC4}"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3667-D3D1-46D3-806B-2BA2AA0DE8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EC72B-E18D-448C-A79F-FCDAF4F01FC4}"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3667-D3D1-46D3-806B-2BA2AA0DE8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EC72B-E18D-448C-A79F-FCDAF4F01FC4}"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3667-D3D1-46D3-806B-2BA2AA0DE8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AEC72B-E18D-448C-A79F-FCDAF4F01FC4}" type="datetimeFigureOut">
              <a:rPr lang="en-US" smtClean="0"/>
              <a:pPr/>
              <a:t>5/17/16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B3667-D3D1-46D3-806B-2BA2AA0DE8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AEC72B-E18D-448C-A79F-FCDAF4F01FC4}" type="datetimeFigureOut">
              <a:rPr lang="en-US" smtClean="0"/>
              <a:pPr/>
              <a:t>5/17/16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B3667-D3D1-46D3-806B-2BA2AA0DE8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AEC72B-E18D-448C-A79F-FCDAF4F01FC4}" type="datetimeFigureOut">
              <a:rPr lang="en-US" smtClean="0"/>
              <a:pPr/>
              <a:t>5/17/16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B3667-D3D1-46D3-806B-2BA2AA0DE8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AEC72B-E18D-448C-A79F-FCDAF4F01FC4}" type="datetimeFigureOut">
              <a:rPr lang="en-US" smtClean="0"/>
              <a:pPr/>
              <a:t>5/17/16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B3667-D3D1-46D3-806B-2BA2AA0DE8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EC72B-E18D-448C-A79F-FCDAF4F01FC4}" type="datetimeFigureOut">
              <a:rPr lang="en-US" smtClean="0"/>
              <a:pPr/>
              <a:t>5/17/16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B3667-D3D1-46D3-806B-2BA2AA0DE8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AEC72B-E18D-448C-A79F-FCDAF4F01FC4}" type="datetimeFigureOut">
              <a:rPr lang="en-US" smtClean="0"/>
              <a:pPr/>
              <a:t>5/17/16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B3667-D3D1-46D3-806B-2BA2AA0DE8FC}"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1AEC72B-E18D-448C-A79F-FCDAF4F01FC4}" type="datetimeFigureOut">
              <a:rPr lang="en-US" smtClean="0"/>
              <a:pPr/>
              <a:t>5/17/16</a:t>
            </a:fld>
            <a:endParaRPr lang="en-US"/>
          </a:p>
        </p:txBody>
      </p:sp>
      <p:sp>
        <p:nvSpPr>
          <p:cNvPr id="9" name="Slide Number Placeholder 8"/>
          <p:cNvSpPr>
            <a:spLocks noGrp="1"/>
          </p:cNvSpPr>
          <p:nvPr>
            <p:ph type="sldNum" sz="quarter" idx="11"/>
          </p:nvPr>
        </p:nvSpPr>
        <p:spPr/>
        <p:txBody>
          <a:bodyPr/>
          <a:lstStyle/>
          <a:p>
            <a:fld id="{889B3667-D3D1-46D3-806B-2BA2AA0DE8F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89B3667-D3D1-46D3-806B-2BA2AA0DE8FC}"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1AEC72B-E18D-448C-A79F-FCDAF4F01FC4}" type="datetimeFigureOut">
              <a:rPr lang="en-US" smtClean="0"/>
              <a:pPr/>
              <a:t>5/17/16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7772400" cy="2593975"/>
          </a:xfrm>
        </p:spPr>
        <p:txBody>
          <a:bodyPr/>
          <a:lstStyle/>
          <a:p>
            <a:pPr marL="230188" indent="-230188"/>
            <a:r>
              <a:rPr lang="en-US" dirty="0" smtClean="0">
                <a:effectLst>
                  <a:outerShdw blurRad="50800" dist="38100" dir="2700000">
                    <a:srgbClr val="000000">
                      <a:alpha val="43000"/>
                    </a:srgbClr>
                  </a:outerShdw>
                </a:effectLst>
              </a:rPr>
              <a:t>“Because Your Heart Was Tender”</a:t>
            </a:r>
            <a:endParaRPr lang="en-US" dirty="0">
              <a:effectLst>
                <a:outerShdw blurRad="50800" dist="38100" dir="2700000">
                  <a:srgbClr val="000000">
                    <a:alpha val="43000"/>
                  </a:srgbClr>
                </a:outerShdw>
              </a:effectLst>
            </a:endParaRPr>
          </a:p>
        </p:txBody>
      </p:sp>
      <p:sp>
        <p:nvSpPr>
          <p:cNvPr id="3" name="Subtitle 2"/>
          <p:cNvSpPr>
            <a:spLocks noGrp="1"/>
          </p:cNvSpPr>
          <p:nvPr>
            <p:ph type="subTitle" idx="1"/>
          </p:nvPr>
        </p:nvSpPr>
        <p:spPr/>
        <p:txBody>
          <a:bodyPr>
            <a:normAutofit/>
          </a:bodyPr>
          <a:lstStyle/>
          <a:p>
            <a:r>
              <a:rPr lang="en-US" sz="3200" dirty="0" smtClean="0">
                <a:solidFill>
                  <a:schemeClr val="tx1">
                    <a:lumMod val="75000"/>
                    <a:lumOff val="25000"/>
                  </a:schemeClr>
                </a:solidFill>
                <a:effectLst>
                  <a:outerShdw blurRad="50800" dist="38100" dir="2700000">
                    <a:srgbClr val="000000">
                      <a:alpha val="43000"/>
                    </a:srgbClr>
                  </a:outerShdw>
                </a:effectLst>
              </a:rPr>
              <a:t>2 Kings 22:18-20</a:t>
            </a:r>
            <a:endParaRPr lang="en-US" sz="3200" dirty="0">
              <a:solidFill>
                <a:schemeClr val="tx1">
                  <a:lumMod val="75000"/>
                  <a:lumOff val="25000"/>
                </a:schemeClr>
              </a:solidFill>
              <a:effectLst>
                <a:outerShdw blurRad="50800" dist="38100" dir="2700000">
                  <a:srgbClr val="000000">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2596418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ppt_x</p:attrName>
                                        </p:attrNameLst>
                                      </p:cBhvr>
                                      <p:tavLst>
                                        <p:tav tm="0">
                                          <p:val>
                                            <p:strVal val="#ppt_x-.2"/>
                                          </p:val>
                                        </p:tav>
                                        <p:tav tm="100000">
                                          <p:val>
                                            <p:strVal val="#ppt_x"/>
                                          </p:val>
                                        </p:tav>
                                      </p:tavLst>
                                    </p:anim>
                                    <p:anim calcmode="lin" valueType="num">
                                      <p:cBhvr>
                                        <p:cTn id="16"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50800" dist="38100" dir="2700000">
                    <a:srgbClr val="000000">
                      <a:alpha val="43000"/>
                    </a:srgbClr>
                  </a:outerShdw>
                </a:effectLst>
              </a:rPr>
              <a:t>A Tender Heart will Forgive</a:t>
            </a:r>
            <a:endParaRPr lang="en-US" dirty="0">
              <a:effectLst>
                <a:outerShdw blurRad="50800" dist="38100" dir="2700000">
                  <a:srgbClr val="000000">
                    <a:alpha val="43000"/>
                  </a:srgbClr>
                </a:outerShdw>
              </a:effectLst>
            </a:endParaRPr>
          </a:p>
        </p:txBody>
      </p:sp>
      <p:sp>
        <p:nvSpPr>
          <p:cNvPr id="3" name="Content Placeholder 2"/>
          <p:cNvSpPr>
            <a:spLocks noGrp="1"/>
          </p:cNvSpPr>
          <p:nvPr>
            <p:ph idx="1"/>
          </p:nvPr>
        </p:nvSpPr>
        <p:spPr/>
        <p:txBody>
          <a:bodyPr>
            <a:noAutofit/>
          </a:bodyPr>
          <a:lstStyle/>
          <a:p>
            <a:r>
              <a:rPr lang="en-US" sz="2600" dirty="0" smtClean="0">
                <a:effectLst>
                  <a:outerShdw blurRad="50800" dist="38100" dir="2700000">
                    <a:srgbClr val="000000">
                      <a:alpha val="43000"/>
                    </a:srgbClr>
                  </a:outerShdw>
                </a:effectLst>
              </a:rPr>
              <a:t>“Let </a:t>
            </a:r>
            <a:r>
              <a:rPr lang="en-US" sz="2600" dirty="0">
                <a:effectLst>
                  <a:outerShdw blurRad="50800" dist="38100" dir="2700000">
                    <a:srgbClr val="000000">
                      <a:alpha val="43000"/>
                    </a:srgbClr>
                  </a:outerShdw>
                </a:effectLst>
              </a:rPr>
              <a:t>all bitterness, wrath, anger, clamor, and evil speaking be put away from you, with all malice.</a:t>
            </a:r>
            <a:r>
              <a:rPr lang="en-US" sz="2600" dirty="0" smtClean="0">
                <a:effectLst>
                  <a:outerShdw blurRad="50800" dist="38100" dir="2700000">
                    <a:srgbClr val="000000">
                      <a:alpha val="43000"/>
                    </a:srgbClr>
                  </a:outerShdw>
                </a:effectLst>
              </a:rPr>
              <a:t> And </a:t>
            </a:r>
            <a:r>
              <a:rPr lang="en-US" sz="2600" dirty="0">
                <a:effectLst>
                  <a:outerShdw blurRad="50800" dist="38100" dir="2700000">
                    <a:srgbClr val="000000">
                      <a:alpha val="43000"/>
                    </a:srgbClr>
                  </a:outerShdw>
                </a:effectLst>
              </a:rPr>
              <a:t>be kind to one another, tenderhearted, forgiving one another, just as God in Christ forgave </a:t>
            </a:r>
            <a:r>
              <a:rPr lang="en-US" sz="2600" dirty="0" smtClean="0">
                <a:effectLst>
                  <a:outerShdw blurRad="50800" dist="38100" dir="2700000">
                    <a:srgbClr val="000000">
                      <a:alpha val="43000"/>
                    </a:srgbClr>
                  </a:outerShdw>
                </a:effectLst>
              </a:rPr>
              <a:t>you” (Eph. 4:31-32).</a:t>
            </a:r>
          </a:p>
          <a:p>
            <a:r>
              <a:rPr lang="en-US" sz="2600" dirty="0" smtClean="0">
                <a:effectLst>
                  <a:outerShdw blurRad="50800" dist="38100" dir="2700000">
                    <a:srgbClr val="000000">
                      <a:alpha val="43000"/>
                    </a:srgbClr>
                  </a:outerShdw>
                </a:effectLst>
              </a:rPr>
              <a:t>“Therefore</a:t>
            </a:r>
            <a:r>
              <a:rPr lang="en-US" sz="2600" dirty="0">
                <a:effectLst>
                  <a:outerShdw blurRad="50800" dist="38100" dir="2700000">
                    <a:srgbClr val="000000">
                      <a:alpha val="43000"/>
                    </a:srgbClr>
                  </a:outerShdw>
                </a:effectLst>
              </a:rPr>
              <a:t>, as the elect of God, holy and beloved, put on tender mercies, kindness, humility, meekness, longsuffering;</a:t>
            </a:r>
            <a:r>
              <a:rPr lang="en-US" sz="2600" dirty="0" smtClean="0">
                <a:effectLst>
                  <a:outerShdw blurRad="50800" dist="38100" dir="2700000">
                    <a:srgbClr val="000000">
                      <a:alpha val="43000"/>
                    </a:srgbClr>
                  </a:outerShdw>
                </a:effectLst>
              </a:rPr>
              <a:t> bearing </a:t>
            </a:r>
            <a:r>
              <a:rPr lang="en-US" sz="2600" dirty="0">
                <a:effectLst>
                  <a:outerShdw blurRad="50800" dist="38100" dir="2700000">
                    <a:srgbClr val="000000">
                      <a:alpha val="43000"/>
                    </a:srgbClr>
                  </a:outerShdw>
                </a:effectLst>
              </a:rPr>
              <a:t>with one another, and forgiving one another, if anyone has a complaint against another; even as Christ forgave you, so you also must </a:t>
            </a:r>
            <a:r>
              <a:rPr lang="en-US" sz="2600" dirty="0" smtClean="0">
                <a:effectLst>
                  <a:outerShdw blurRad="50800" dist="38100" dir="2700000">
                    <a:srgbClr val="000000">
                      <a:alpha val="43000"/>
                    </a:srgbClr>
                  </a:outerShdw>
                </a:effectLst>
              </a:rPr>
              <a:t>do” (Col. 3:12-13).</a:t>
            </a:r>
            <a:endParaRPr lang="en-US" sz="2800" b="1" dirty="0">
              <a:effectLst>
                <a:outerShdw blurRad="50800" dist="38100" dir="2700000">
                  <a:srgbClr val="000000">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9871153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Bottom)">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Bottom)">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50800" dist="38100" dir="2700000">
                    <a:srgbClr val="000000">
                      <a:alpha val="43000"/>
                    </a:srgbClr>
                  </a:outerShdw>
                </a:effectLst>
              </a:rPr>
              <a:t>A Tender Heart will Help</a:t>
            </a:r>
            <a:endParaRPr lang="en-US" dirty="0">
              <a:effectLst>
                <a:outerShdw blurRad="50800" dist="38100" dir="2700000">
                  <a:srgbClr val="000000">
                    <a:alpha val="43000"/>
                  </a:srgbClr>
                </a:outerShdw>
              </a:effectLst>
            </a:endParaRPr>
          </a:p>
        </p:txBody>
      </p:sp>
      <p:sp>
        <p:nvSpPr>
          <p:cNvPr id="3" name="Content Placeholder 2"/>
          <p:cNvSpPr>
            <a:spLocks noGrp="1"/>
          </p:cNvSpPr>
          <p:nvPr>
            <p:ph idx="1"/>
          </p:nvPr>
        </p:nvSpPr>
        <p:spPr/>
        <p:txBody>
          <a:bodyPr>
            <a:normAutofit/>
          </a:bodyPr>
          <a:lstStyle/>
          <a:p>
            <a:r>
              <a:rPr lang="en-US" sz="2600" dirty="0">
                <a:effectLst>
                  <a:outerShdw blurRad="50800" dist="38100" dir="2700000">
                    <a:srgbClr val="000000">
                      <a:alpha val="43000"/>
                    </a:srgbClr>
                  </a:outerShdw>
                </a:effectLst>
              </a:rPr>
              <a:t>"If there is among you a poor man of your brethren, within any of the gates in your land which the </a:t>
            </a:r>
            <a:r>
              <a:rPr lang="en-US" sz="2600" cap="small" dirty="0">
                <a:effectLst>
                  <a:outerShdw blurRad="50800" dist="38100" dir="2700000">
                    <a:srgbClr val="000000">
                      <a:alpha val="43000"/>
                    </a:srgbClr>
                  </a:outerShdw>
                </a:effectLst>
              </a:rPr>
              <a:t>Lord</a:t>
            </a:r>
            <a:r>
              <a:rPr lang="en-US" sz="2600" dirty="0">
                <a:effectLst>
                  <a:outerShdw blurRad="50800" dist="38100" dir="2700000">
                    <a:srgbClr val="000000">
                      <a:alpha val="43000"/>
                    </a:srgbClr>
                  </a:outerShdw>
                </a:effectLst>
              </a:rPr>
              <a:t> your God is giving you, you shall not harden your heart nor shut your hand from your poor brother,</a:t>
            </a:r>
            <a:r>
              <a:rPr lang="en-US" sz="2600" dirty="0" smtClean="0">
                <a:effectLst>
                  <a:outerShdw blurRad="50800" dist="38100" dir="2700000">
                    <a:srgbClr val="000000">
                      <a:alpha val="43000"/>
                    </a:srgbClr>
                  </a:outerShdw>
                </a:effectLst>
              </a:rPr>
              <a:t> but </a:t>
            </a:r>
            <a:r>
              <a:rPr lang="en-US" sz="2600" dirty="0">
                <a:effectLst>
                  <a:outerShdw blurRad="50800" dist="38100" dir="2700000">
                    <a:srgbClr val="000000">
                      <a:alpha val="43000"/>
                    </a:srgbClr>
                  </a:outerShdw>
                </a:effectLst>
              </a:rPr>
              <a:t>you shall open your hand wide to him and willingly lend him sufficient for his need, whatever he </a:t>
            </a:r>
            <a:r>
              <a:rPr lang="en-US" sz="2600" dirty="0" smtClean="0">
                <a:effectLst>
                  <a:outerShdw blurRad="50800" dist="38100" dir="2700000">
                    <a:srgbClr val="000000">
                      <a:alpha val="43000"/>
                    </a:srgbClr>
                  </a:outerShdw>
                </a:effectLst>
              </a:rPr>
              <a:t>needs” (Deut. 15:7-8).</a:t>
            </a:r>
          </a:p>
          <a:p>
            <a:r>
              <a:rPr lang="en-US" sz="2600" dirty="0" smtClean="0">
                <a:effectLst>
                  <a:outerShdw blurRad="50800" dist="38100" dir="2700000">
                    <a:srgbClr val="000000">
                      <a:alpha val="43000"/>
                    </a:srgbClr>
                  </a:outerShdw>
                </a:effectLst>
              </a:rPr>
              <a:t>Helping others shows the love of God (1 John 3:16-18).</a:t>
            </a:r>
            <a:endParaRPr lang="en-US" sz="2600" dirty="0">
              <a:effectLst>
                <a:outerShdw blurRad="50800" dist="38100" dir="2700000">
                  <a:srgbClr val="000000">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400438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Bottom)">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Bottom)">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417638"/>
          </a:xfrm>
        </p:spPr>
        <p:txBody>
          <a:bodyPr/>
          <a:lstStyle/>
          <a:p>
            <a:r>
              <a:rPr lang="en-US" dirty="0" smtClean="0">
                <a:effectLst>
                  <a:outerShdw blurRad="50800" dist="38100" dir="2700000">
                    <a:srgbClr val="000000">
                      <a:alpha val="43000"/>
                    </a:srgbClr>
                  </a:outerShdw>
                </a:effectLst>
              </a:rPr>
              <a:t>A Tender Heart is Humble</a:t>
            </a:r>
            <a:endParaRPr lang="en-US"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228600" y="1295400"/>
            <a:ext cx="8153400" cy="5562600"/>
          </a:xfrm>
        </p:spPr>
        <p:txBody>
          <a:bodyPr>
            <a:normAutofit fontScale="92500" lnSpcReduction="10000"/>
          </a:bodyPr>
          <a:lstStyle/>
          <a:p>
            <a:r>
              <a:rPr lang="en-US" sz="2700" dirty="0" smtClean="0">
                <a:effectLst>
                  <a:outerShdw blurRad="50800" dist="38100" dir="2700000">
                    <a:srgbClr val="000000">
                      <a:alpha val="43000"/>
                    </a:srgbClr>
                  </a:outerShdw>
                </a:effectLst>
              </a:rPr>
              <a:t>“‘Because </a:t>
            </a:r>
            <a:r>
              <a:rPr lang="en-US" sz="2700" dirty="0">
                <a:effectLst>
                  <a:outerShdw blurRad="50800" dist="38100" dir="2700000">
                    <a:srgbClr val="000000">
                      <a:alpha val="43000"/>
                    </a:srgbClr>
                  </a:outerShdw>
                </a:effectLst>
              </a:rPr>
              <a:t>your heart was tender, and you humbled yourself before God when you heard His words against this place and against its inhabitants, and you humbled yourself before Me, and you tore your clothes and wept before Me, I also have heard you</a:t>
            </a:r>
            <a:r>
              <a:rPr lang="en-US" sz="2700" dirty="0" smtClean="0">
                <a:effectLst>
                  <a:outerShdw blurRad="50800" dist="38100" dir="2700000">
                    <a:srgbClr val="000000">
                      <a:alpha val="43000"/>
                    </a:srgbClr>
                  </a:outerShdw>
                </a:effectLst>
              </a:rPr>
              <a:t>,’ </a:t>
            </a:r>
            <a:r>
              <a:rPr lang="en-US" sz="2700" dirty="0">
                <a:effectLst>
                  <a:outerShdw blurRad="50800" dist="38100" dir="2700000">
                    <a:srgbClr val="000000">
                      <a:alpha val="43000"/>
                    </a:srgbClr>
                  </a:outerShdw>
                </a:effectLst>
              </a:rPr>
              <a:t>says the </a:t>
            </a:r>
            <a:r>
              <a:rPr lang="en-US" sz="2700" cap="small" dirty="0" smtClean="0">
                <a:effectLst>
                  <a:outerShdw blurRad="50800" dist="38100" dir="2700000">
                    <a:srgbClr val="000000">
                      <a:alpha val="43000"/>
                    </a:srgbClr>
                  </a:outerShdw>
                </a:effectLst>
              </a:rPr>
              <a:t>Lord</a:t>
            </a:r>
            <a:r>
              <a:rPr lang="en-US" sz="2700" dirty="0" smtClean="0">
                <a:effectLst>
                  <a:outerShdw blurRad="50800" dist="38100" dir="2700000">
                    <a:srgbClr val="000000">
                      <a:alpha val="43000"/>
                    </a:srgbClr>
                  </a:outerShdw>
                </a:effectLst>
              </a:rPr>
              <a:t>” (2 Chron. 34:27).</a:t>
            </a:r>
          </a:p>
          <a:p>
            <a:r>
              <a:rPr lang="en-US" sz="2700" dirty="0" smtClean="0">
                <a:effectLst>
                  <a:outerShdw blurRad="50800" dist="38100" dir="2700000">
                    <a:srgbClr val="000000">
                      <a:alpha val="43000"/>
                    </a:srgbClr>
                  </a:outerShdw>
                </a:effectLst>
              </a:rPr>
              <a:t>“For </a:t>
            </a:r>
            <a:r>
              <a:rPr lang="en-US" sz="2700" dirty="0">
                <a:effectLst>
                  <a:outerShdw blurRad="50800" dist="38100" dir="2700000">
                    <a:srgbClr val="000000">
                      <a:alpha val="43000"/>
                    </a:srgbClr>
                  </a:outerShdw>
                </a:effectLst>
              </a:rPr>
              <a:t>thus says the High and Lofty One Who inhabits eternity, whose name is Holy:</a:t>
            </a:r>
            <a:r>
              <a:rPr lang="en-US" sz="2700" dirty="0" smtClean="0">
                <a:effectLst>
                  <a:outerShdw blurRad="50800" dist="38100" dir="2700000">
                    <a:srgbClr val="000000">
                      <a:alpha val="43000"/>
                    </a:srgbClr>
                  </a:outerShdw>
                </a:effectLst>
              </a:rPr>
              <a:t> ‘I </a:t>
            </a:r>
            <a:r>
              <a:rPr lang="en-US" sz="2700" dirty="0">
                <a:effectLst>
                  <a:outerShdw blurRad="50800" dist="38100" dir="2700000">
                    <a:srgbClr val="000000">
                      <a:alpha val="43000"/>
                    </a:srgbClr>
                  </a:outerShdw>
                </a:effectLst>
              </a:rPr>
              <a:t>dwell in the high and holy place, </a:t>
            </a:r>
            <a:r>
              <a:rPr lang="en-US" sz="2700" dirty="0" smtClean="0">
                <a:effectLst>
                  <a:outerShdw blurRad="50800" dist="38100" dir="2700000">
                    <a:srgbClr val="000000">
                      <a:alpha val="43000"/>
                    </a:srgbClr>
                  </a:outerShdw>
                </a:effectLst>
              </a:rPr>
              <a:t>with </a:t>
            </a:r>
            <a:r>
              <a:rPr lang="en-US" sz="2700" dirty="0">
                <a:effectLst>
                  <a:outerShdw blurRad="50800" dist="38100" dir="2700000">
                    <a:srgbClr val="000000">
                      <a:alpha val="43000"/>
                    </a:srgbClr>
                  </a:outerShdw>
                </a:effectLst>
              </a:rPr>
              <a:t>him who has a contrite and humble spirit, </a:t>
            </a:r>
            <a:r>
              <a:rPr lang="en-US" sz="2700" dirty="0" smtClean="0">
                <a:effectLst>
                  <a:outerShdw blurRad="50800" dist="38100" dir="2700000">
                    <a:srgbClr val="000000">
                      <a:alpha val="43000"/>
                    </a:srgbClr>
                  </a:outerShdw>
                </a:effectLst>
              </a:rPr>
              <a:t>to </a:t>
            </a:r>
            <a:r>
              <a:rPr lang="en-US" sz="2700" dirty="0">
                <a:effectLst>
                  <a:outerShdw blurRad="50800" dist="38100" dir="2700000">
                    <a:srgbClr val="000000">
                      <a:alpha val="43000"/>
                    </a:srgbClr>
                  </a:outerShdw>
                </a:effectLst>
              </a:rPr>
              <a:t>revive the spirit of the humble, </a:t>
            </a:r>
            <a:r>
              <a:rPr lang="en-US" sz="2700" dirty="0" smtClean="0">
                <a:effectLst>
                  <a:outerShdw blurRad="50800" dist="38100" dir="2700000">
                    <a:srgbClr val="000000">
                      <a:alpha val="43000"/>
                    </a:srgbClr>
                  </a:outerShdw>
                </a:effectLst>
              </a:rPr>
              <a:t>and </a:t>
            </a:r>
            <a:r>
              <a:rPr lang="en-US" sz="2700" dirty="0">
                <a:effectLst>
                  <a:outerShdw blurRad="50800" dist="38100" dir="2700000">
                    <a:srgbClr val="000000">
                      <a:alpha val="43000"/>
                    </a:srgbClr>
                  </a:outerShdw>
                </a:effectLst>
              </a:rPr>
              <a:t>to revive the heart of the contrite </a:t>
            </a:r>
            <a:r>
              <a:rPr lang="en-US" sz="2700" dirty="0" smtClean="0">
                <a:effectLst>
                  <a:outerShdw blurRad="50800" dist="38100" dir="2700000">
                    <a:srgbClr val="000000">
                      <a:alpha val="43000"/>
                    </a:srgbClr>
                  </a:outerShdw>
                </a:effectLst>
              </a:rPr>
              <a:t>ones’” (Isa. 57:15).</a:t>
            </a:r>
          </a:p>
          <a:p>
            <a:r>
              <a:rPr lang="en-US" sz="2700" dirty="0">
                <a:effectLst>
                  <a:outerShdw blurRad="50800" dist="38100" dir="2700000">
                    <a:srgbClr val="000000">
                      <a:alpha val="43000"/>
                    </a:srgbClr>
                  </a:outerShdw>
                </a:effectLst>
              </a:rPr>
              <a:t>The sacrifices of God are a broken spirit, </a:t>
            </a:r>
            <a:r>
              <a:rPr lang="en-US" sz="2700" dirty="0" smtClean="0">
                <a:effectLst>
                  <a:outerShdw blurRad="50800" dist="38100" dir="2700000">
                    <a:srgbClr val="000000">
                      <a:alpha val="43000"/>
                    </a:srgbClr>
                  </a:outerShdw>
                </a:effectLst>
              </a:rPr>
              <a:t>a </a:t>
            </a:r>
            <a:r>
              <a:rPr lang="en-US" sz="2700" dirty="0">
                <a:effectLst>
                  <a:outerShdw blurRad="50800" dist="38100" dir="2700000">
                    <a:srgbClr val="000000">
                      <a:alpha val="43000"/>
                    </a:srgbClr>
                  </a:outerShdw>
                </a:effectLst>
              </a:rPr>
              <a:t>broken and a contrite heart-- These, O God, You will not despise. </a:t>
            </a:r>
            <a:r>
              <a:rPr lang="en-US" sz="2700" dirty="0" smtClean="0">
                <a:effectLst>
                  <a:outerShdw blurRad="50800" dist="38100" dir="2700000">
                    <a:srgbClr val="000000">
                      <a:alpha val="43000"/>
                    </a:srgbClr>
                  </a:outerShdw>
                </a:effectLst>
              </a:rPr>
              <a:t>(Psa. 51:17).</a:t>
            </a:r>
          </a:p>
          <a:p>
            <a:r>
              <a:rPr lang="en-US" sz="2500" dirty="0" smtClean="0">
                <a:effectLst>
                  <a:outerShdw blurRad="50800" dist="38100" dir="2700000">
                    <a:srgbClr val="000000">
                      <a:alpha val="43000"/>
                    </a:srgbClr>
                  </a:outerShdw>
                </a:effectLst>
              </a:rPr>
              <a:t>God gives grace to the humble (1 Peter 5:5-7).</a:t>
            </a:r>
          </a:p>
          <a:p>
            <a:endParaRPr lang="en-US" dirty="0">
              <a:effectLst>
                <a:outerShdw blurRad="50800" dist="38100" dir="2700000">
                  <a:srgbClr val="000000">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2465440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Bottom)">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Bottom)">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Bottom)">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slide(fromBottom)">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50800" dist="38100" dir="2700000">
                    <a:srgbClr val="000000">
                      <a:alpha val="43000"/>
                    </a:srgbClr>
                  </a:outerShdw>
                </a:effectLst>
              </a:rPr>
              <a:t>A Tender Heart will Listen</a:t>
            </a:r>
            <a:endParaRPr lang="en-US" dirty="0">
              <a:effectLst>
                <a:outerShdw blurRad="50800" dist="38100" dir="2700000">
                  <a:srgbClr val="000000">
                    <a:alpha val="43000"/>
                  </a:srgbClr>
                </a:outerShdw>
              </a:effectLst>
            </a:endParaRPr>
          </a:p>
        </p:txBody>
      </p:sp>
      <p:sp>
        <p:nvSpPr>
          <p:cNvPr id="3" name="Content Placeholder 2"/>
          <p:cNvSpPr>
            <a:spLocks noGrp="1"/>
          </p:cNvSpPr>
          <p:nvPr>
            <p:ph idx="1"/>
          </p:nvPr>
        </p:nvSpPr>
        <p:spPr/>
        <p:txBody>
          <a:bodyPr/>
          <a:lstStyle/>
          <a:p>
            <a:r>
              <a:rPr lang="en-US" sz="2600" dirty="0" smtClean="0">
                <a:effectLst>
                  <a:outerShdw blurRad="50800" dist="38100" dir="2700000">
                    <a:srgbClr val="000000">
                      <a:alpha val="43000"/>
                    </a:srgbClr>
                  </a:outerShdw>
                </a:effectLst>
              </a:rPr>
              <a:t>“Then </a:t>
            </a:r>
            <a:r>
              <a:rPr lang="en-US" sz="2600" dirty="0">
                <a:effectLst>
                  <a:outerShdw blurRad="50800" dist="38100" dir="2700000">
                    <a:srgbClr val="000000">
                      <a:alpha val="43000"/>
                    </a:srgbClr>
                  </a:outerShdw>
                </a:effectLst>
              </a:rPr>
              <a:t>the magicians said to Pharaoh, "This is the finger of God." But Pharaoh's heart grew hard, and he did not heed them, just as the </a:t>
            </a:r>
            <a:r>
              <a:rPr lang="en-US" sz="2600" cap="small" dirty="0">
                <a:effectLst>
                  <a:outerShdw blurRad="50800" dist="38100" dir="2700000">
                    <a:srgbClr val="000000">
                      <a:alpha val="43000"/>
                    </a:srgbClr>
                  </a:outerShdw>
                </a:effectLst>
              </a:rPr>
              <a:t>Lord</a:t>
            </a:r>
            <a:r>
              <a:rPr lang="en-US" sz="2600" dirty="0">
                <a:effectLst>
                  <a:outerShdw blurRad="50800" dist="38100" dir="2700000">
                    <a:srgbClr val="000000">
                      <a:alpha val="43000"/>
                    </a:srgbClr>
                  </a:outerShdw>
                </a:effectLst>
              </a:rPr>
              <a:t> had </a:t>
            </a:r>
            <a:r>
              <a:rPr lang="en-US" sz="2600" dirty="0" smtClean="0">
                <a:effectLst>
                  <a:outerShdw blurRad="50800" dist="38100" dir="2700000">
                    <a:srgbClr val="000000">
                      <a:alpha val="43000"/>
                    </a:srgbClr>
                  </a:outerShdw>
                </a:effectLst>
              </a:rPr>
              <a:t>said” (Exod. 8:19)</a:t>
            </a:r>
          </a:p>
          <a:p>
            <a:r>
              <a:rPr lang="en-US" sz="2600" dirty="0" smtClean="0">
                <a:effectLst>
                  <a:outerShdw blurRad="50800" dist="38100" dir="2700000">
                    <a:srgbClr val="000000">
                      <a:alpha val="43000"/>
                    </a:srgbClr>
                  </a:outerShdw>
                </a:effectLst>
              </a:rPr>
              <a:t>“Princes </a:t>
            </a:r>
            <a:r>
              <a:rPr lang="en-US" sz="2600" dirty="0">
                <a:effectLst>
                  <a:outerShdw blurRad="50800" dist="38100" dir="2700000">
                    <a:srgbClr val="000000">
                      <a:alpha val="43000"/>
                    </a:srgbClr>
                  </a:outerShdw>
                </a:effectLst>
              </a:rPr>
              <a:t>persecute me without a cause, But my heart stands in awe of Your </a:t>
            </a:r>
            <a:r>
              <a:rPr lang="en-US" sz="2600" dirty="0" smtClean="0">
                <a:effectLst>
                  <a:outerShdw blurRad="50800" dist="38100" dir="2700000">
                    <a:srgbClr val="000000">
                      <a:alpha val="43000"/>
                    </a:srgbClr>
                  </a:outerShdw>
                </a:effectLst>
              </a:rPr>
              <a:t>word” (Psa. 119:161).</a:t>
            </a:r>
          </a:p>
          <a:p>
            <a:r>
              <a:rPr lang="en-US" sz="2600" dirty="0" smtClean="0">
                <a:effectLst>
                  <a:outerShdw blurRad="50800" dist="38100" dir="2700000">
                    <a:srgbClr val="000000">
                      <a:alpha val="43000"/>
                    </a:srgbClr>
                  </a:outerShdw>
                </a:effectLst>
              </a:rPr>
              <a:t>“Consider </a:t>
            </a:r>
            <a:r>
              <a:rPr lang="en-US" sz="2600" dirty="0">
                <a:effectLst>
                  <a:outerShdw blurRad="50800" dist="38100" dir="2700000">
                    <a:srgbClr val="000000">
                      <a:alpha val="43000"/>
                    </a:srgbClr>
                  </a:outerShdw>
                </a:effectLst>
              </a:rPr>
              <a:t>and hear me, O </a:t>
            </a:r>
            <a:r>
              <a:rPr lang="en-US" sz="2600" cap="small" dirty="0">
                <a:effectLst>
                  <a:outerShdw blurRad="50800" dist="38100" dir="2700000">
                    <a:srgbClr val="000000">
                      <a:alpha val="43000"/>
                    </a:srgbClr>
                  </a:outerShdw>
                </a:effectLst>
              </a:rPr>
              <a:t>Lord</a:t>
            </a:r>
            <a:r>
              <a:rPr lang="en-US" sz="2600" dirty="0">
                <a:effectLst>
                  <a:outerShdw blurRad="50800" dist="38100" dir="2700000">
                    <a:srgbClr val="000000">
                      <a:alpha val="43000"/>
                    </a:srgbClr>
                  </a:outerShdw>
                </a:effectLst>
              </a:rPr>
              <a:t> my God; Enlighten my eyes, </a:t>
            </a:r>
            <a:r>
              <a:rPr lang="en-US" sz="2600" dirty="0" smtClean="0">
                <a:effectLst>
                  <a:outerShdw blurRad="50800" dist="38100" dir="2700000">
                    <a:srgbClr val="000000">
                      <a:alpha val="43000"/>
                    </a:srgbClr>
                  </a:outerShdw>
                </a:effectLst>
              </a:rPr>
              <a:t>lest </a:t>
            </a:r>
            <a:r>
              <a:rPr lang="en-US" sz="2600" dirty="0">
                <a:effectLst>
                  <a:outerShdw blurRad="50800" dist="38100" dir="2700000">
                    <a:srgbClr val="000000">
                      <a:alpha val="43000"/>
                    </a:srgbClr>
                  </a:outerShdw>
                </a:effectLst>
              </a:rPr>
              <a:t>I sleep the sleep of </a:t>
            </a:r>
            <a:r>
              <a:rPr lang="en-US" sz="2600" dirty="0" smtClean="0">
                <a:effectLst>
                  <a:outerShdw blurRad="50800" dist="38100" dir="2700000">
                    <a:srgbClr val="000000">
                      <a:alpha val="43000"/>
                    </a:srgbClr>
                  </a:outerShdw>
                </a:effectLst>
              </a:rPr>
              <a:t>death” (Psa. 13:3).</a:t>
            </a:r>
          </a:p>
          <a:p>
            <a:r>
              <a:rPr lang="en-US" sz="2400" dirty="0" smtClean="0">
                <a:effectLst>
                  <a:outerShdw blurRad="50800" dist="38100" dir="2700000">
                    <a:srgbClr val="000000">
                      <a:alpha val="43000"/>
                    </a:srgbClr>
                  </a:outerShdw>
                </a:effectLst>
              </a:rPr>
              <a:t>Christians must be swift to hear (James 1:19)..</a:t>
            </a:r>
            <a:endParaRPr lang="en-US" dirty="0" smtClean="0">
              <a:effectLst>
                <a:outerShdw blurRad="50800" dist="38100" dir="2700000">
                  <a:srgbClr val="000000">
                    <a:alpha val="43000"/>
                  </a:srgbClr>
                </a:outerShdw>
              </a:effectLst>
            </a:endParaRPr>
          </a:p>
          <a:p>
            <a:endParaRPr lang="en-US" dirty="0">
              <a:effectLst>
                <a:outerShdw blurRad="50800" dist="38100" dir="2700000">
                  <a:srgbClr val="000000">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5368051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Bottom)">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Bottom)">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Bottom)">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slide(fromBottom)">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50800" dist="38100" dir="2700000">
                    <a:srgbClr val="000000">
                      <a:alpha val="43000"/>
                    </a:srgbClr>
                  </a:outerShdw>
                </a:effectLst>
              </a:rPr>
              <a:t>A Tender Heart Obeys</a:t>
            </a:r>
            <a:endParaRPr lang="en-US" dirty="0">
              <a:effectLst>
                <a:outerShdw blurRad="50800" dist="38100" dir="2700000">
                  <a:srgbClr val="000000">
                    <a:alpha val="43000"/>
                  </a:srgbClr>
                </a:outerShdw>
              </a:effectLst>
            </a:endParaRPr>
          </a:p>
        </p:txBody>
      </p:sp>
      <p:sp>
        <p:nvSpPr>
          <p:cNvPr id="3" name="Content Placeholder 2"/>
          <p:cNvSpPr>
            <a:spLocks noGrp="1"/>
          </p:cNvSpPr>
          <p:nvPr>
            <p:ph idx="1"/>
          </p:nvPr>
        </p:nvSpPr>
        <p:spPr>
          <a:xfrm>
            <a:off x="304800" y="1600200"/>
            <a:ext cx="8001000" cy="4800600"/>
          </a:xfrm>
        </p:spPr>
        <p:txBody>
          <a:bodyPr/>
          <a:lstStyle/>
          <a:p>
            <a:r>
              <a:rPr lang="en-US" sz="2600" dirty="0" smtClean="0">
                <a:effectLst>
                  <a:outerShdw blurRad="50800" dist="38100" dir="2700000">
                    <a:srgbClr val="000000">
                      <a:alpha val="43000"/>
                    </a:srgbClr>
                  </a:outerShdw>
                </a:effectLst>
              </a:rPr>
              <a:t>God’s people obey Him voice (Exod. 19:5-6).</a:t>
            </a:r>
          </a:p>
          <a:p>
            <a:r>
              <a:rPr lang="en-US" sz="2600" dirty="0" smtClean="0">
                <a:effectLst>
                  <a:outerShdw blurRad="50800" dist="38100" dir="2700000">
                    <a:srgbClr val="000000">
                      <a:alpha val="43000"/>
                    </a:srgbClr>
                  </a:outerShdw>
                </a:effectLst>
              </a:rPr>
              <a:t>“And </a:t>
            </a:r>
            <a:r>
              <a:rPr lang="en-US" sz="2600" dirty="0">
                <a:effectLst>
                  <a:outerShdw blurRad="50800" dist="38100" dir="2700000">
                    <a:srgbClr val="000000">
                      <a:alpha val="43000"/>
                    </a:srgbClr>
                  </a:outerShdw>
                </a:effectLst>
              </a:rPr>
              <a:t>give my son Solomon a loyal heart to keep Your commandments and Your testimonies and Your statutes, to do all these things, and to build the temple for which I have made </a:t>
            </a:r>
            <a:r>
              <a:rPr lang="en-US" sz="2600" dirty="0" smtClean="0">
                <a:effectLst>
                  <a:outerShdw blurRad="50800" dist="38100" dir="2700000">
                    <a:srgbClr val="000000">
                      <a:alpha val="43000"/>
                    </a:srgbClr>
                  </a:outerShdw>
                </a:effectLst>
              </a:rPr>
              <a:t>provision" (1 Chron. 29:19).</a:t>
            </a:r>
          </a:p>
          <a:p>
            <a:r>
              <a:rPr lang="en-US" sz="2600" dirty="0" smtClean="0">
                <a:effectLst>
                  <a:outerShdw blurRad="50800" dist="38100" dir="2700000">
                    <a:srgbClr val="000000">
                      <a:alpha val="43000"/>
                    </a:srgbClr>
                  </a:outerShdw>
                </a:effectLst>
              </a:rPr>
              <a:t>“Give </a:t>
            </a:r>
            <a:r>
              <a:rPr lang="en-US" sz="2600" dirty="0">
                <a:effectLst>
                  <a:outerShdw blurRad="50800" dist="38100" dir="2700000">
                    <a:srgbClr val="000000">
                      <a:alpha val="43000"/>
                    </a:srgbClr>
                  </a:outerShdw>
                </a:effectLst>
              </a:rPr>
              <a:t>me understanding, and I shall keep Your law; Indeed, I shall observe it with my whole heart</a:t>
            </a:r>
            <a:r>
              <a:rPr lang="en-US" sz="2600" dirty="0" smtClean="0">
                <a:effectLst>
                  <a:outerShdw blurRad="50800" dist="38100" dir="2700000">
                    <a:srgbClr val="000000">
                      <a:alpha val="43000"/>
                    </a:srgbClr>
                  </a:outerShdw>
                </a:effectLst>
              </a:rPr>
              <a:t>.” (Psa. 119:34).</a:t>
            </a:r>
          </a:p>
          <a:p>
            <a:r>
              <a:rPr lang="en-US" sz="2600" dirty="0" smtClean="0">
                <a:effectLst>
                  <a:outerShdw blurRad="50800" dist="38100" dir="2700000">
                    <a:srgbClr val="000000">
                      <a:alpha val="43000"/>
                    </a:srgbClr>
                  </a:outerShdw>
                </a:effectLst>
              </a:rPr>
              <a:t>Obedience must come from the heart (Rom. 6:17-18).</a:t>
            </a:r>
          </a:p>
          <a:p>
            <a:endParaRPr lang="en-US" dirty="0">
              <a:effectLst>
                <a:outerShdw blurRad="50800" dist="38100" dir="2700000">
                  <a:srgbClr val="000000">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7193641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Bottom)">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Bottom)">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Bottom)">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slide(fromBottom)">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50800" dist="38100" dir="2700000">
                    <a:srgbClr val="000000">
                      <a:alpha val="43000"/>
                    </a:srgbClr>
                  </a:outerShdw>
                </a:effectLst>
              </a:rPr>
              <a:t>A Tender Heart Repents</a:t>
            </a:r>
            <a:endParaRPr lang="en-US" dirty="0">
              <a:effectLst>
                <a:outerShdw blurRad="50800" dist="38100" dir="2700000">
                  <a:srgbClr val="000000">
                    <a:alpha val="43000"/>
                  </a:srgbClr>
                </a:outerShdw>
              </a:effectLst>
            </a:endParaRPr>
          </a:p>
        </p:txBody>
      </p:sp>
      <p:sp>
        <p:nvSpPr>
          <p:cNvPr id="3" name="Content Placeholder 2"/>
          <p:cNvSpPr>
            <a:spLocks noGrp="1"/>
          </p:cNvSpPr>
          <p:nvPr>
            <p:ph idx="1"/>
          </p:nvPr>
        </p:nvSpPr>
        <p:spPr/>
        <p:txBody>
          <a:bodyPr/>
          <a:lstStyle/>
          <a:p>
            <a:r>
              <a:rPr lang="en-US" sz="2600" dirty="0" smtClean="0">
                <a:effectLst>
                  <a:outerShdw blurRad="50800" dist="38100" dir="2700000">
                    <a:srgbClr val="000000">
                      <a:alpha val="43000"/>
                    </a:srgbClr>
                  </a:outerShdw>
                </a:effectLst>
              </a:rPr>
              <a:t>“…Do </a:t>
            </a:r>
            <a:r>
              <a:rPr lang="en-US" sz="2600" dirty="0">
                <a:effectLst>
                  <a:outerShdw blurRad="50800" dist="38100" dir="2700000">
                    <a:srgbClr val="000000">
                      <a:alpha val="43000"/>
                    </a:srgbClr>
                  </a:outerShdw>
                </a:effectLst>
              </a:rPr>
              <a:t>you despise the riches of His goodness, forbearance, and longsuffering, not knowing that the goodness of God leads you to repentance?</a:t>
            </a:r>
            <a:r>
              <a:rPr lang="en-US" sz="2600" dirty="0" smtClean="0">
                <a:effectLst>
                  <a:outerShdw blurRad="50800" dist="38100" dir="2700000">
                    <a:srgbClr val="000000">
                      <a:alpha val="43000"/>
                    </a:srgbClr>
                  </a:outerShdw>
                </a:effectLst>
              </a:rPr>
              <a:t> But </a:t>
            </a:r>
            <a:r>
              <a:rPr lang="en-US" sz="2600" dirty="0">
                <a:effectLst>
                  <a:outerShdw blurRad="50800" dist="38100" dir="2700000">
                    <a:srgbClr val="000000">
                      <a:alpha val="43000"/>
                    </a:srgbClr>
                  </a:outerShdw>
                </a:effectLst>
              </a:rPr>
              <a:t>in accordance with your hardness and your impenitent heart you are treasuring up for yourself wrath in the day of wrath and revelation of the righteous judgment of God</a:t>
            </a:r>
            <a:r>
              <a:rPr lang="en-US" sz="2600" dirty="0" smtClean="0">
                <a:effectLst>
                  <a:outerShdw blurRad="50800" dist="38100" dir="2700000">
                    <a:srgbClr val="000000">
                      <a:alpha val="43000"/>
                    </a:srgbClr>
                  </a:outerShdw>
                </a:effectLst>
              </a:rPr>
              <a:t>, </a:t>
            </a:r>
            <a:r>
              <a:rPr lang="en-US" sz="2600" dirty="0">
                <a:effectLst>
                  <a:outerShdw blurRad="50800" dist="38100" dir="2700000">
                    <a:srgbClr val="000000">
                      <a:alpha val="43000"/>
                    </a:srgbClr>
                  </a:outerShdw>
                </a:effectLst>
              </a:rPr>
              <a:t>who "will render to each one according to his </a:t>
            </a:r>
            <a:r>
              <a:rPr lang="en-US" sz="2600" dirty="0" smtClean="0">
                <a:effectLst>
                  <a:outerShdw blurRad="50800" dist="38100" dir="2700000">
                    <a:srgbClr val="000000">
                      <a:alpha val="43000"/>
                    </a:srgbClr>
                  </a:outerShdw>
                </a:effectLst>
              </a:rPr>
              <a:t>deeds“ (Rom. 2:4-6).</a:t>
            </a:r>
          </a:p>
          <a:p>
            <a:r>
              <a:rPr lang="en-US" sz="2600" dirty="0" smtClean="0">
                <a:effectLst>
                  <a:outerShdw blurRad="50800" dist="38100" dir="2700000">
                    <a:srgbClr val="000000">
                      <a:alpha val="43000"/>
                    </a:srgbClr>
                  </a:outerShdw>
                </a:effectLst>
              </a:rPr>
              <a:t>God is merciful to the repentant (Joel 2:12-13).</a:t>
            </a:r>
          </a:p>
          <a:p>
            <a:endParaRPr lang="en-US" dirty="0">
              <a:effectLst>
                <a:outerShdw blurRad="50800" dist="38100" dir="2700000">
                  <a:srgbClr val="000000">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035020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Bottom)">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Bottom)">
                                      <p:cBhvr>
                                        <p:cTn id="1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371600"/>
          </a:xfrm>
        </p:spPr>
        <p:txBody>
          <a:bodyPr/>
          <a:lstStyle/>
          <a:p>
            <a:pPr algn="ctr"/>
            <a:r>
              <a:rPr lang="en-US" dirty="0">
                <a:effectLst>
                  <a:outerShdw blurRad="50800" dist="38100" dir="2700000">
                    <a:srgbClr val="000000">
                      <a:alpha val="43000"/>
                    </a:srgbClr>
                  </a:outerShdw>
                </a:effectLst>
              </a:rPr>
              <a:t>“Because Your Heart </a:t>
            </a:r>
            <a:r>
              <a:rPr lang="en-US" dirty="0" smtClean="0">
                <a:effectLst>
                  <a:outerShdw blurRad="50800" dist="38100" dir="2700000">
                    <a:srgbClr val="000000">
                      <a:alpha val="43000"/>
                    </a:srgbClr>
                  </a:outerShdw>
                </a:effectLst>
              </a:rPr>
              <a:t/>
            </a:r>
            <a:br>
              <a:rPr lang="en-US" dirty="0" smtClean="0">
                <a:effectLst>
                  <a:outerShdw blurRad="50800" dist="38100" dir="2700000">
                    <a:srgbClr val="000000">
                      <a:alpha val="43000"/>
                    </a:srgbClr>
                  </a:outerShdw>
                </a:effectLst>
              </a:rPr>
            </a:br>
            <a:r>
              <a:rPr lang="en-US" dirty="0" smtClean="0">
                <a:effectLst>
                  <a:outerShdw blurRad="50800" dist="38100" dir="2700000">
                    <a:srgbClr val="000000">
                      <a:alpha val="43000"/>
                    </a:srgbClr>
                  </a:outerShdw>
                </a:effectLst>
              </a:rPr>
              <a:t>Was </a:t>
            </a:r>
            <a:r>
              <a:rPr lang="en-US" dirty="0">
                <a:effectLst>
                  <a:outerShdw blurRad="50800" dist="38100" dir="2700000">
                    <a:srgbClr val="000000">
                      <a:alpha val="43000"/>
                    </a:srgbClr>
                  </a:outerShdw>
                </a:effectLst>
              </a:rPr>
              <a:t>Tender”</a:t>
            </a:r>
          </a:p>
        </p:txBody>
      </p:sp>
      <p:sp>
        <p:nvSpPr>
          <p:cNvPr id="3" name="Content Placeholder 2"/>
          <p:cNvSpPr>
            <a:spLocks noGrp="1"/>
          </p:cNvSpPr>
          <p:nvPr>
            <p:ph idx="1"/>
          </p:nvPr>
        </p:nvSpPr>
        <p:spPr>
          <a:xfrm>
            <a:off x="457200" y="2209800"/>
            <a:ext cx="7620000" cy="4191000"/>
          </a:xfrm>
        </p:spPr>
        <p:txBody>
          <a:bodyPr>
            <a:normAutofit/>
          </a:bodyPr>
          <a:lstStyle/>
          <a:p>
            <a:r>
              <a:rPr lang="en-US" sz="2600" dirty="0" smtClean="0">
                <a:effectLst>
                  <a:outerShdw blurRad="50800" dist="38100" dir="2700000">
                    <a:srgbClr val="000000">
                      <a:alpha val="43000"/>
                    </a:srgbClr>
                  </a:outerShdw>
                </a:effectLst>
              </a:rPr>
              <a:t>Tender hearts are strong enough to bear the burdens of others.</a:t>
            </a:r>
          </a:p>
          <a:p>
            <a:r>
              <a:rPr lang="en-US" sz="2600" dirty="0" smtClean="0">
                <a:effectLst>
                  <a:outerShdw blurRad="50800" dist="38100" dir="2700000">
                    <a:srgbClr val="000000">
                      <a:alpha val="43000"/>
                    </a:srgbClr>
                  </a:outerShdw>
                </a:effectLst>
              </a:rPr>
              <a:t>Tender hearts have courage to do what needs to be done.</a:t>
            </a:r>
          </a:p>
          <a:p>
            <a:r>
              <a:rPr lang="en-US" sz="2600" dirty="0" smtClean="0">
                <a:effectLst>
                  <a:outerShdw blurRad="50800" dist="38100" dir="2700000">
                    <a:srgbClr val="000000">
                      <a:alpha val="43000"/>
                    </a:srgbClr>
                  </a:outerShdw>
                </a:effectLst>
              </a:rPr>
              <a:t>Do you have a tender heart? </a:t>
            </a:r>
          </a:p>
          <a:p>
            <a:pPr lvl="1"/>
            <a:r>
              <a:rPr lang="en-US" sz="2600" dirty="0" smtClean="0">
                <a:effectLst>
                  <a:outerShdw blurRad="50800" dist="38100" dir="2700000">
                    <a:srgbClr val="000000">
                      <a:alpha val="43000"/>
                    </a:srgbClr>
                  </a:outerShdw>
                </a:effectLst>
              </a:rPr>
              <a:t>How do you respond to the word of God?</a:t>
            </a:r>
          </a:p>
          <a:p>
            <a:pPr lvl="1"/>
            <a:r>
              <a:rPr lang="en-US" sz="2600" dirty="0" smtClean="0">
                <a:effectLst>
                  <a:outerShdw blurRad="50800" dist="38100" dir="2700000">
                    <a:srgbClr val="000000">
                      <a:alpha val="43000"/>
                    </a:srgbClr>
                  </a:outerShdw>
                </a:effectLst>
              </a:rPr>
              <a:t>Will you learn from your sins, weep over your rebellion, repent of your transgressions, and obey the Lord?</a:t>
            </a:r>
            <a:endParaRPr lang="en-US" sz="2600" dirty="0">
              <a:effectLst>
                <a:outerShdw blurRad="50800" dist="38100" dir="2700000">
                  <a:srgbClr val="000000">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046385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136</TotalTime>
  <Words>830</Words>
  <Application>Microsoft Macintosh PowerPoint</Application>
  <PresentationFormat>On-screen Show (4:3)</PresentationFormat>
  <Paragraphs>32</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Adjacency</vt:lpstr>
      <vt:lpstr>“Because Your Heart Was Tender”</vt:lpstr>
      <vt:lpstr>A Tender Heart will Forgive</vt:lpstr>
      <vt:lpstr>A Tender Heart will Help</vt:lpstr>
      <vt:lpstr>A Tender Heart is Humble</vt:lpstr>
      <vt:lpstr>A Tender Heart will Listen</vt:lpstr>
      <vt:lpstr>A Tender Heart Obeys</vt:lpstr>
      <vt:lpstr>A Tender Heart Repents</vt:lpstr>
      <vt:lpstr>“Because Your Heart  Was Tender”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Because Your Heart Was Tender</dc:title>
  <dc:creator>Ian</dc:creator>
  <cp:lastModifiedBy>Kyle Pope</cp:lastModifiedBy>
  <cp:revision>12</cp:revision>
  <dcterms:created xsi:type="dcterms:W3CDTF">2016-05-17T16:40:51Z</dcterms:created>
  <dcterms:modified xsi:type="dcterms:W3CDTF">2016-05-17T16:41:15Z</dcterms:modified>
</cp:coreProperties>
</file>