
<file path=[Content_Types].xml><?xml version="1.0" encoding="utf-8"?>
<Types xmlns="http://schemas.openxmlformats.org/package/2006/content-types">
  <Override PartName="/ppt/slideLayouts/slideLayout4.xml" ContentType="application/vnd.openxmlformats-officedocument.presentationml.slideLayout+xml"/>
  <Default Extension="jpeg" ContentType="image/jpeg"/>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63" r:id="rId2"/>
    <p:sldId id="264" r:id="rId3"/>
    <p:sldId id="257" r:id="rId4"/>
    <p:sldId id="260" r:id="rId5"/>
    <p:sldId id="261" r:id="rId6"/>
    <p:sldId id="262"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EDE895"/>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554"/>
    <p:restoredTop sz="99676" autoAdjust="0"/>
  </p:normalViewPr>
  <p:slideViewPr>
    <p:cSldViewPr snapToGrid="0" snapToObjects="1">
      <p:cViewPr varScale="1">
        <p:scale>
          <a:sx n="104" d="100"/>
          <a:sy n="104" d="100"/>
        </p:scale>
        <p:origin x="-368" y="-11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9AE866C-43E1-0544-92E3-08BC6EBD15DC}" type="datetimeFigureOut">
              <a:rPr lang="en-US" smtClean="0"/>
              <a:pPr/>
              <a:t>8/9/16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C3915-CECD-1E45-BCBE-0C9BA203CCE2}"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468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AE866C-43E1-0544-92E3-08BC6EBD15DC}" type="datetimeFigureOut">
              <a:rPr lang="en-US" smtClean="0"/>
              <a:pPr/>
              <a:t>8/9/16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C3915-CECD-1E45-BCBE-0C9BA203CCE2}"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8157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AE866C-43E1-0544-92E3-08BC6EBD15DC}" type="datetimeFigureOut">
              <a:rPr lang="en-US" smtClean="0"/>
              <a:pPr/>
              <a:t>8/9/16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C3915-CECD-1E45-BCBE-0C9BA203CCE2}"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4838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AE866C-43E1-0544-92E3-08BC6EBD15DC}" type="datetimeFigureOut">
              <a:rPr lang="en-US" smtClean="0"/>
              <a:pPr/>
              <a:t>8/9/16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C3915-CECD-1E45-BCBE-0C9BA203CCE2}"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21990918"/>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AE866C-43E1-0544-92E3-08BC6EBD15DC}" type="datetimeFigureOut">
              <a:rPr lang="en-US" smtClean="0"/>
              <a:pPr/>
              <a:t>8/9/16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C3915-CECD-1E45-BCBE-0C9BA203CCE2}"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27150120"/>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AE866C-43E1-0544-92E3-08BC6EBD15DC}" type="datetimeFigureOut">
              <a:rPr lang="en-US" smtClean="0"/>
              <a:pPr/>
              <a:t>8/9/16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C3915-CECD-1E45-BCBE-0C9BA203CCE2}"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38512254"/>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AE866C-43E1-0544-92E3-08BC6EBD15DC}" type="datetimeFigureOut">
              <a:rPr lang="en-US" smtClean="0"/>
              <a:pPr/>
              <a:t>8/9/16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DC3915-CECD-1E45-BCBE-0C9BA203CCE2}"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8073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AE866C-43E1-0544-92E3-08BC6EBD15DC}" type="datetimeFigureOut">
              <a:rPr lang="en-US" smtClean="0"/>
              <a:pPr/>
              <a:t>8/9/16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DC3915-CECD-1E45-BCBE-0C9BA203CCE2}"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84405001"/>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AE866C-43E1-0544-92E3-08BC6EBD15DC}" type="datetimeFigureOut">
              <a:rPr lang="en-US" smtClean="0"/>
              <a:pPr/>
              <a:t>8/9/16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DC3915-CECD-1E45-BCBE-0C9BA203CCE2}"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2742874"/>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AE866C-43E1-0544-92E3-08BC6EBD15DC}" type="datetimeFigureOut">
              <a:rPr lang="en-US" smtClean="0"/>
              <a:pPr/>
              <a:t>8/9/16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C3915-CECD-1E45-BCBE-0C9BA203CCE2}"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03839243"/>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AE866C-43E1-0544-92E3-08BC6EBD15DC}" type="datetimeFigureOut">
              <a:rPr lang="en-US" smtClean="0"/>
              <a:pPr/>
              <a:t>8/9/16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C3915-CECD-1E45-BCBE-0C9BA203CCE2}"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995124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AE866C-43E1-0544-92E3-08BC6EBD15DC}" type="datetimeFigureOut">
              <a:rPr lang="en-US" smtClean="0"/>
              <a:pPr/>
              <a:t>8/9/16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DC3915-CECD-1E45-BCBE-0C9BA203CCE2}"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1343123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b="23336"/>
          <a:stretch>
            <a:fillRect/>
          </a:stretch>
        </p:blipFill>
        <p:spPr>
          <a:xfrm>
            <a:off x="0" y="0"/>
            <a:ext cx="9144000" cy="6858000"/>
          </a:xfrm>
          <a:prstGeom prst="rect">
            <a:avLst/>
          </a:prstGeom>
        </p:spPr>
      </p:pic>
      <p:sp>
        <p:nvSpPr>
          <p:cNvPr id="6" name="TextBox 5"/>
          <p:cNvSpPr txBox="1"/>
          <p:nvPr/>
        </p:nvSpPr>
        <p:spPr>
          <a:xfrm>
            <a:off x="378326" y="324239"/>
            <a:ext cx="8323168" cy="861774"/>
          </a:xfrm>
          <a:prstGeom prst="rect">
            <a:avLst/>
          </a:prstGeom>
          <a:noFill/>
          <a:scene3d>
            <a:camera prst="orthographicFront"/>
            <a:lightRig rig="threePt" dir="t"/>
          </a:scene3d>
          <a:sp3d>
            <a:bevelT/>
          </a:sp3d>
        </p:spPr>
        <p:txBody>
          <a:bodyPr wrap="square" rtlCol="0">
            <a:spAutoFit/>
          </a:bodyPr>
          <a:lstStyle/>
          <a:p>
            <a:r>
              <a:rPr lang="en-US" sz="5000" b="1" dirty="0" smtClean="0">
                <a:ln w="10541" cmpd="sng">
                  <a:solidFill>
                    <a:schemeClr val="tx1"/>
                  </a:solidFill>
                  <a:prstDash val="solid"/>
                </a:ln>
                <a:gradFill>
                  <a:gsLst>
                    <a:gs pos="59000">
                      <a:schemeClr val="accent2"/>
                    </a:gs>
                    <a:gs pos="98000">
                      <a:schemeClr val="accent4">
                        <a:lumMod val="60000"/>
                        <a:lumOff val="40000"/>
                      </a:schemeClr>
                    </a:gs>
                  </a:gsLst>
                  <a:lin ang="5160000" scaled="0"/>
                </a:gradFill>
                <a:effectLst>
                  <a:outerShdw blurRad="50800" dist="38100" dir="2700000" algn="tl" rotWithShape="0">
                    <a:srgbClr val="000000">
                      <a:alpha val="43000"/>
                    </a:srgbClr>
                  </a:outerShdw>
                </a:effectLst>
                <a:latin typeface="Cambria"/>
                <a:cs typeface="Cambria"/>
              </a:rPr>
              <a:t>John 18:33-37</a:t>
            </a:r>
            <a:endParaRPr lang="en-US" sz="5000" b="1" dirty="0">
              <a:ln w="10541" cmpd="sng">
                <a:solidFill>
                  <a:schemeClr val="tx1"/>
                </a:solidFill>
                <a:prstDash val="solid"/>
              </a:ln>
              <a:gradFill>
                <a:gsLst>
                  <a:gs pos="59000">
                    <a:schemeClr val="accent2"/>
                  </a:gs>
                  <a:gs pos="98000">
                    <a:schemeClr val="accent4">
                      <a:lumMod val="60000"/>
                      <a:lumOff val="40000"/>
                    </a:schemeClr>
                  </a:gs>
                </a:gsLst>
                <a:lin ang="5160000" scaled="0"/>
              </a:gradFill>
              <a:effectLst>
                <a:outerShdw blurRad="50800" dist="38100" dir="2700000" algn="tl" rotWithShape="0">
                  <a:srgbClr val="000000">
                    <a:alpha val="43000"/>
                  </a:srgbClr>
                </a:outerShdw>
              </a:effectLst>
              <a:latin typeface="Cambria"/>
              <a:cs typeface="Cambria"/>
            </a:endParaRPr>
          </a:p>
        </p:txBody>
      </p:sp>
      <p:sp>
        <p:nvSpPr>
          <p:cNvPr id="7" name="TextBox 6"/>
          <p:cNvSpPr txBox="1"/>
          <p:nvPr/>
        </p:nvSpPr>
        <p:spPr>
          <a:xfrm>
            <a:off x="689093" y="1513117"/>
            <a:ext cx="8012401" cy="4524315"/>
          </a:xfrm>
          <a:prstGeom prst="rect">
            <a:avLst/>
          </a:prstGeom>
          <a:noFill/>
        </p:spPr>
        <p:txBody>
          <a:bodyPr wrap="square" rtlCol="0">
            <a:spAutoFit/>
          </a:bodyPr>
          <a:lstStyle/>
          <a:p>
            <a:r>
              <a:rPr lang="en-US" sz="3200" dirty="0" smtClean="0">
                <a:solidFill>
                  <a:srgbClr val="FFFFFF"/>
                </a:solidFill>
              </a:rPr>
              <a:t>“Then Pilate entered the </a:t>
            </a:r>
            <a:r>
              <a:rPr lang="en-US" sz="3200" dirty="0" err="1" smtClean="0">
                <a:solidFill>
                  <a:srgbClr val="FFFFFF"/>
                </a:solidFill>
              </a:rPr>
              <a:t>Praetorium</a:t>
            </a:r>
            <a:r>
              <a:rPr lang="en-US" sz="3200" dirty="0" smtClean="0">
                <a:solidFill>
                  <a:srgbClr val="FFFFFF"/>
                </a:solidFill>
              </a:rPr>
              <a:t> again, called Jesus, and said to Him, ‘Are You the King of the Jews?’ 34 Jesus answered him, ‘Are you speaking for yourself about this, or did others tell you this concerning Me?’ Pilate answered, ‘Am I a Jew? Your own nation and the chief priests have delivered You to me. What have You done?’ Jesus answered, ‘My kingdom is not of this world...”</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623898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b="23336"/>
          <a:stretch>
            <a:fillRect/>
          </a:stretch>
        </p:blipFill>
        <p:spPr>
          <a:xfrm>
            <a:off x="0" y="0"/>
            <a:ext cx="9144000" cy="6858000"/>
          </a:xfrm>
          <a:prstGeom prst="rect">
            <a:avLst/>
          </a:prstGeom>
        </p:spPr>
      </p:pic>
      <p:sp>
        <p:nvSpPr>
          <p:cNvPr id="6" name="TextBox 5"/>
          <p:cNvSpPr txBox="1"/>
          <p:nvPr/>
        </p:nvSpPr>
        <p:spPr>
          <a:xfrm>
            <a:off x="378326" y="324239"/>
            <a:ext cx="8323168" cy="861774"/>
          </a:xfrm>
          <a:prstGeom prst="rect">
            <a:avLst/>
          </a:prstGeom>
          <a:noFill/>
          <a:scene3d>
            <a:camera prst="orthographicFront"/>
            <a:lightRig rig="threePt" dir="t"/>
          </a:scene3d>
          <a:sp3d>
            <a:bevelT/>
          </a:sp3d>
        </p:spPr>
        <p:txBody>
          <a:bodyPr wrap="square" rtlCol="0">
            <a:spAutoFit/>
          </a:bodyPr>
          <a:lstStyle/>
          <a:p>
            <a:r>
              <a:rPr lang="en-US" sz="5000" b="1" dirty="0" smtClean="0">
                <a:ln w="10541" cmpd="sng">
                  <a:solidFill>
                    <a:schemeClr val="tx1"/>
                  </a:solidFill>
                  <a:prstDash val="solid"/>
                </a:ln>
                <a:gradFill>
                  <a:gsLst>
                    <a:gs pos="59000">
                      <a:schemeClr val="accent2"/>
                    </a:gs>
                    <a:gs pos="98000">
                      <a:schemeClr val="accent4">
                        <a:lumMod val="60000"/>
                        <a:lumOff val="40000"/>
                      </a:schemeClr>
                    </a:gs>
                  </a:gsLst>
                  <a:lin ang="5160000" scaled="0"/>
                </a:gradFill>
                <a:effectLst>
                  <a:outerShdw blurRad="50800" dist="38100" dir="2700000" algn="tl" rotWithShape="0">
                    <a:srgbClr val="000000">
                      <a:alpha val="43000"/>
                    </a:srgbClr>
                  </a:outerShdw>
                </a:effectLst>
                <a:latin typeface="Cambria"/>
                <a:cs typeface="Cambria"/>
              </a:rPr>
              <a:t>John 18:33-37</a:t>
            </a:r>
            <a:endParaRPr lang="en-US" sz="5000" b="1" dirty="0">
              <a:ln w="10541" cmpd="sng">
                <a:solidFill>
                  <a:schemeClr val="tx1"/>
                </a:solidFill>
                <a:prstDash val="solid"/>
              </a:ln>
              <a:gradFill>
                <a:gsLst>
                  <a:gs pos="59000">
                    <a:schemeClr val="accent2"/>
                  </a:gs>
                  <a:gs pos="98000">
                    <a:schemeClr val="accent4">
                      <a:lumMod val="60000"/>
                      <a:lumOff val="40000"/>
                    </a:schemeClr>
                  </a:gs>
                </a:gsLst>
                <a:lin ang="5160000" scaled="0"/>
              </a:gradFill>
              <a:effectLst>
                <a:outerShdw blurRad="50800" dist="38100" dir="2700000" algn="tl" rotWithShape="0">
                  <a:srgbClr val="000000">
                    <a:alpha val="43000"/>
                  </a:srgbClr>
                </a:outerShdw>
              </a:effectLst>
              <a:latin typeface="Cambria"/>
              <a:cs typeface="Cambria"/>
            </a:endParaRPr>
          </a:p>
        </p:txBody>
      </p:sp>
      <p:sp>
        <p:nvSpPr>
          <p:cNvPr id="7" name="TextBox 6"/>
          <p:cNvSpPr txBox="1"/>
          <p:nvPr/>
        </p:nvSpPr>
        <p:spPr>
          <a:xfrm>
            <a:off x="689093" y="1513117"/>
            <a:ext cx="8012401" cy="5016757"/>
          </a:xfrm>
          <a:prstGeom prst="rect">
            <a:avLst/>
          </a:prstGeom>
          <a:noFill/>
        </p:spPr>
        <p:txBody>
          <a:bodyPr wrap="square" rtlCol="0">
            <a:spAutoFit/>
          </a:bodyPr>
          <a:lstStyle/>
          <a:p>
            <a:r>
              <a:rPr lang="en-US" sz="3200" dirty="0" smtClean="0">
                <a:solidFill>
                  <a:srgbClr val="FFFFFF"/>
                </a:solidFill>
              </a:rPr>
              <a:t>“…If My kingdom were of this world, My servants would fight, so that I should not be delivered to the Jews; but now My kingdom is not from here.’ Pilate therefore said to Him, ‘Are You a king then?’ Jesus answered, ‘You say rightly that I am a king. For this cause I was born, and for this cause I have come into the world, that I should bear witness to the truth. Everyone who is of the truth hears My voice’” (NKJV).</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623898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b="23336"/>
          <a:stretch>
            <a:fillRect/>
          </a:stretch>
        </p:blipFill>
        <p:spPr>
          <a:xfrm>
            <a:off x="0" y="0"/>
            <a:ext cx="9144000" cy="6858000"/>
          </a:xfrm>
          <a:prstGeom prst="rect">
            <a:avLst/>
          </a:prstGeom>
        </p:spPr>
      </p:pic>
      <p:sp>
        <p:nvSpPr>
          <p:cNvPr id="6" name="TextBox 5"/>
          <p:cNvSpPr txBox="1"/>
          <p:nvPr/>
        </p:nvSpPr>
        <p:spPr>
          <a:xfrm>
            <a:off x="378326" y="324239"/>
            <a:ext cx="8323168" cy="861774"/>
          </a:xfrm>
          <a:prstGeom prst="rect">
            <a:avLst/>
          </a:prstGeom>
          <a:noFill/>
          <a:scene3d>
            <a:camera prst="orthographicFront"/>
            <a:lightRig rig="threePt" dir="t"/>
          </a:scene3d>
          <a:sp3d>
            <a:bevelT/>
          </a:sp3d>
        </p:spPr>
        <p:txBody>
          <a:bodyPr wrap="square" rtlCol="0">
            <a:spAutoFit/>
          </a:bodyPr>
          <a:lstStyle/>
          <a:p>
            <a:r>
              <a:rPr lang="en-US" sz="5000" b="1" dirty="0" smtClean="0">
                <a:ln w="10541" cmpd="sng">
                  <a:solidFill>
                    <a:schemeClr val="tx1"/>
                  </a:solidFill>
                  <a:prstDash val="solid"/>
                </a:ln>
                <a:gradFill>
                  <a:gsLst>
                    <a:gs pos="59000">
                      <a:schemeClr val="accent2"/>
                    </a:gs>
                    <a:gs pos="98000">
                      <a:schemeClr val="accent4">
                        <a:lumMod val="60000"/>
                        <a:lumOff val="40000"/>
                      </a:schemeClr>
                    </a:gs>
                  </a:gsLst>
                  <a:lin ang="5160000" scaled="0"/>
                </a:gradFill>
                <a:effectLst>
                  <a:outerShdw blurRad="50800" dist="38100" dir="2700000" algn="tl" rotWithShape="0">
                    <a:srgbClr val="000000">
                      <a:alpha val="43000"/>
                    </a:srgbClr>
                  </a:outerShdw>
                </a:effectLst>
                <a:latin typeface="Cambria"/>
                <a:cs typeface="Cambria"/>
              </a:rPr>
              <a:t>Deuteronomy 17:14-20</a:t>
            </a:r>
            <a:endParaRPr lang="en-US" sz="5000" b="1" dirty="0">
              <a:ln w="10541" cmpd="sng">
                <a:solidFill>
                  <a:schemeClr val="tx1"/>
                </a:solidFill>
                <a:prstDash val="solid"/>
              </a:ln>
              <a:gradFill>
                <a:gsLst>
                  <a:gs pos="59000">
                    <a:schemeClr val="accent2"/>
                  </a:gs>
                  <a:gs pos="98000">
                    <a:schemeClr val="accent4">
                      <a:lumMod val="60000"/>
                      <a:lumOff val="40000"/>
                    </a:schemeClr>
                  </a:gs>
                </a:gsLst>
                <a:lin ang="5160000" scaled="0"/>
              </a:gradFill>
              <a:effectLst>
                <a:outerShdw blurRad="50800" dist="38100" dir="2700000" algn="tl" rotWithShape="0">
                  <a:srgbClr val="000000">
                    <a:alpha val="43000"/>
                  </a:srgbClr>
                </a:outerShdw>
              </a:effectLst>
              <a:latin typeface="Cambria"/>
              <a:cs typeface="Cambria"/>
            </a:endParaRPr>
          </a:p>
        </p:txBody>
      </p:sp>
      <p:sp>
        <p:nvSpPr>
          <p:cNvPr id="7" name="TextBox 6"/>
          <p:cNvSpPr txBox="1"/>
          <p:nvPr/>
        </p:nvSpPr>
        <p:spPr>
          <a:xfrm>
            <a:off x="689093" y="1513117"/>
            <a:ext cx="8012401" cy="4524315"/>
          </a:xfrm>
          <a:prstGeom prst="rect">
            <a:avLst/>
          </a:prstGeom>
          <a:noFill/>
        </p:spPr>
        <p:txBody>
          <a:bodyPr wrap="square" rtlCol="0">
            <a:spAutoFit/>
          </a:bodyPr>
          <a:lstStyle/>
          <a:p>
            <a:r>
              <a:rPr lang="en-US" sz="3200" dirty="0" smtClean="0">
                <a:solidFill>
                  <a:srgbClr val="FFFFFF"/>
                </a:solidFill>
              </a:rPr>
              <a:t>“When you come to the land which the LORD your God is giving you, and possess it and dwell in it, and say, ‘I will set a king over me like all the nations that are around me,’  you shall surely set a king over you whom the LORD your God chooses; one from among your brethren you shall set as king over you; you may not set a foreigner over you, who is not your brother. But he shall not multiply horses for himself…”</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623898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b="23336"/>
          <a:stretch>
            <a:fillRect/>
          </a:stretch>
        </p:blipFill>
        <p:spPr>
          <a:xfrm>
            <a:off x="0" y="0"/>
            <a:ext cx="9144000" cy="6858000"/>
          </a:xfrm>
          <a:prstGeom prst="rect">
            <a:avLst/>
          </a:prstGeom>
        </p:spPr>
      </p:pic>
      <p:sp>
        <p:nvSpPr>
          <p:cNvPr id="7" name="TextBox 6"/>
          <p:cNvSpPr txBox="1"/>
          <p:nvPr/>
        </p:nvSpPr>
        <p:spPr>
          <a:xfrm>
            <a:off x="689093" y="1513117"/>
            <a:ext cx="8012401" cy="5016757"/>
          </a:xfrm>
          <a:prstGeom prst="rect">
            <a:avLst/>
          </a:prstGeom>
          <a:noFill/>
        </p:spPr>
        <p:txBody>
          <a:bodyPr wrap="square" rtlCol="0">
            <a:spAutoFit/>
          </a:bodyPr>
          <a:lstStyle/>
          <a:p>
            <a:r>
              <a:rPr lang="en-US" sz="3200" dirty="0" smtClean="0">
                <a:solidFill>
                  <a:srgbClr val="FFFFFF"/>
                </a:solidFill>
              </a:rPr>
              <a:t>“…nor cause the people to return to Egypt to multiply horses, for the LORD has said to you, ‘You shall not return that way again.’ Neither shall he multiply wives for himself, lest his heart turn away; nor shall he greatly multiply silver and gold for himself. Also it shall be, when he sits on the throne of his kingdom, that he shall write for himself a copy of this law in a book, from the one before the priests, the Levites...”</a:t>
            </a:r>
            <a:endParaRPr lang="en-US" sz="3200" dirty="0">
              <a:solidFill>
                <a:srgbClr val="FFFFFF"/>
              </a:solidFill>
            </a:endParaRPr>
          </a:p>
        </p:txBody>
      </p:sp>
      <p:sp>
        <p:nvSpPr>
          <p:cNvPr id="5" name="TextBox 4"/>
          <p:cNvSpPr txBox="1"/>
          <p:nvPr/>
        </p:nvSpPr>
        <p:spPr>
          <a:xfrm>
            <a:off x="378326" y="324239"/>
            <a:ext cx="8323168" cy="861774"/>
          </a:xfrm>
          <a:prstGeom prst="rect">
            <a:avLst/>
          </a:prstGeom>
          <a:noFill/>
          <a:scene3d>
            <a:camera prst="orthographicFront"/>
            <a:lightRig rig="threePt" dir="t"/>
          </a:scene3d>
          <a:sp3d>
            <a:bevelT/>
          </a:sp3d>
        </p:spPr>
        <p:txBody>
          <a:bodyPr wrap="square" rtlCol="0">
            <a:spAutoFit/>
          </a:bodyPr>
          <a:lstStyle/>
          <a:p>
            <a:r>
              <a:rPr lang="en-US" sz="5000" b="1" dirty="0" smtClean="0">
                <a:ln w="10541" cmpd="sng">
                  <a:solidFill>
                    <a:schemeClr val="tx1"/>
                  </a:solidFill>
                  <a:prstDash val="solid"/>
                </a:ln>
                <a:gradFill>
                  <a:gsLst>
                    <a:gs pos="59000">
                      <a:schemeClr val="accent2"/>
                    </a:gs>
                    <a:gs pos="98000">
                      <a:schemeClr val="accent4">
                        <a:lumMod val="60000"/>
                        <a:lumOff val="40000"/>
                      </a:schemeClr>
                    </a:gs>
                  </a:gsLst>
                  <a:lin ang="5160000" scaled="0"/>
                </a:gradFill>
                <a:effectLst>
                  <a:outerShdw blurRad="50800" dist="38100" dir="2700000" algn="tl" rotWithShape="0">
                    <a:srgbClr val="000000">
                      <a:alpha val="43000"/>
                    </a:srgbClr>
                  </a:outerShdw>
                </a:effectLst>
                <a:latin typeface="Cambria"/>
                <a:cs typeface="Cambria"/>
              </a:rPr>
              <a:t>Deuteronomy 17:14-20</a:t>
            </a:r>
            <a:endParaRPr lang="en-US" sz="5000" b="1" dirty="0">
              <a:ln w="10541" cmpd="sng">
                <a:solidFill>
                  <a:schemeClr val="tx1"/>
                </a:solidFill>
                <a:prstDash val="solid"/>
              </a:ln>
              <a:gradFill>
                <a:gsLst>
                  <a:gs pos="59000">
                    <a:schemeClr val="accent2"/>
                  </a:gs>
                  <a:gs pos="98000">
                    <a:schemeClr val="accent4">
                      <a:lumMod val="60000"/>
                      <a:lumOff val="40000"/>
                    </a:schemeClr>
                  </a:gs>
                </a:gsLst>
                <a:lin ang="5160000" scaled="0"/>
              </a:gradFill>
              <a:effectLst>
                <a:outerShdw blurRad="50800" dist="38100" dir="2700000" algn="tl" rotWithShape="0">
                  <a:srgbClr val="000000">
                    <a:alpha val="43000"/>
                  </a:srgbClr>
                </a:outerShdw>
              </a:effectLst>
              <a:latin typeface="Cambria"/>
              <a:cs typeface="Cambria"/>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623898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b="23336"/>
          <a:stretch>
            <a:fillRect/>
          </a:stretch>
        </p:blipFill>
        <p:spPr>
          <a:xfrm>
            <a:off x="0" y="0"/>
            <a:ext cx="8701494" cy="6858000"/>
          </a:xfrm>
          <a:prstGeom prst="rect">
            <a:avLst/>
          </a:prstGeom>
        </p:spPr>
      </p:pic>
      <p:sp>
        <p:nvSpPr>
          <p:cNvPr id="7" name="TextBox 6"/>
          <p:cNvSpPr txBox="1"/>
          <p:nvPr/>
        </p:nvSpPr>
        <p:spPr>
          <a:xfrm>
            <a:off x="689093" y="1513117"/>
            <a:ext cx="8012401" cy="5016757"/>
          </a:xfrm>
          <a:prstGeom prst="rect">
            <a:avLst/>
          </a:prstGeom>
          <a:noFill/>
        </p:spPr>
        <p:txBody>
          <a:bodyPr wrap="square" rtlCol="0">
            <a:spAutoFit/>
          </a:bodyPr>
          <a:lstStyle/>
          <a:p>
            <a:r>
              <a:rPr lang="en-US" sz="3200" dirty="0" smtClean="0">
                <a:solidFill>
                  <a:srgbClr val="FFFFFF"/>
                </a:solidFill>
              </a:rPr>
              <a:t>“…And it shall be with him, and he shall read it all the days of his life, that he may learn to fear the LORD his God and be careful to observe all the words of this law and these statutes, that his heart may not be lifted above his brethren, that he may not turn aside from the commandment to the right hand or to the left, and that he may prolong his days in his kingdom, he and his children in the midst of Israel” (NKJV).</a:t>
            </a:r>
            <a:endParaRPr lang="en-US" sz="3200" dirty="0">
              <a:solidFill>
                <a:srgbClr val="FFFFFF"/>
              </a:solidFill>
            </a:endParaRPr>
          </a:p>
        </p:txBody>
      </p:sp>
      <p:sp>
        <p:nvSpPr>
          <p:cNvPr id="5" name="TextBox 4"/>
          <p:cNvSpPr txBox="1"/>
          <p:nvPr/>
        </p:nvSpPr>
        <p:spPr>
          <a:xfrm>
            <a:off x="378326" y="324239"/>
            <a:ext cx="8323168" cy="861774"/>
          </a:xfrm>
          <a:prstGeom prst="rect">
            <a:avLst/>
          </a:prstGeom>
          <a:noFill/>
          <a:scene3d>
            <a:camera prst="orthographicFront"/>
            <a:lightRig rig="threePt" dir="t"/>
          </a:scene3d>
          <a:sp3d>
            <a:bevelT/>
          </a:sp3d>
        </p:spPr>
        <p:txBody>
          <a:bodyPr wrap="square" rtlCol="0">
            <a:spAutoFit/>
          </a:bodyPr>
          <a:lstStyle/>
          <a:p>
            <a:r>
              <a:rPr lang="en-US" sz="5000" b="1" dirty="0" smtClean="0">
                <a:ln w="10541" cmpd="sng">
                  <a:solidFill>
                    <a:schemeClr val="tx1"/>
                  </a:solidFill>
                  <a:prstDash val="solid"/>
                </a:ln>
                <a:gradFill>
                  <a:gsLst>
                    <a:gs pos="59000">
                      <a:schemeClr val="accent2"/>
                    </a:gs>
                    <a:gs pos="98000">
                      <a:schemeClr val="accent4">
                        <a:lumMod val="60000"/>
                        <a:lumOff val="40000"/>
                      </a:schemeClr>
                    </a:gs>
                  </a:gsLst>
                  <a:lin ang="5160000" scaled="0"/>
                </a:gradFill>
                <a:effectLst>
                  <a:outerShdw blurRad="50800" dist="38100" dir="2700000" algn="tl" rotWithShape="0">
                    <a:srgbClr val="000000">
                      <a:alpha val="43000"/>
                    </a:srgbClr>
                  </a:outerShdw>
                </a:effectLst>
                <a:latin typeface="Cambria"/>
                <a:cs typeface="Cambria"/>
              </a:rPr>
              <a:t>Deuteronomy 17:14-20</a:t>
            </a:r>
            <a:endParaRPr lang="en-US" sz="5000" b="1" dirty="0">
              <a:ln w="10541" cmpd="sng">
                <a:solidFill>
                  <a:schemeClr val="tx1"/>
                </a:solidFill>
                <a:prstDash val="solid"/>
              </a:ln>
              <a:gradFill>
                <a:gsLst>
                  <a:gs pos="59000">
                    <a:schemeClr val="accent2"/>
                  </a:gs>
                  <a:gs pos="98000">
                    <a:schemeClr val="accent4">
                      <a:lumMod val="60000"/>
                      <a:lumOff val="40000"/>
                    </a:schemeClr>
                  </a:gs>
                </a:gsLst>
                <a:lin ang="5160000" scaled="0"/>
              </a:gradFill>
              <a:effectLst>
                <a:outerShdw blurRad="50800" dist="38100" dir="2700000" algn="tl" rotWithShape="0">
                  <a:srgbClr val="000000">
                    <a:alpha val="43000"/>
                  </a:srgbClr>
                </a:outerShdw>
              </a:effectLst>
              <a:latin typeface="Cambria"/>
              <a:cs typeface="Cambria"/>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623898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b="23336"/>
          <a:stretch>
            <a:fillRect/>
          </a:stretch>
        </p:blipFill>
        <p:spPr>
          <a:xfrm>
            <a:off x="0" y="0"/>
            <a:ext cx="9144000" cy="6858000"/>
          </a:xfrm>
          <a:prstGeom prst="rect">
            <a:avLst/>
          </a:prstGeom>
        </p:spPr>
      </p:pic>
      <p:sp>
        <p:nvSpPr>
          <p:cNvPr id="7" name="TextBox 6"/>
          <p:cNvSpPr txBox="1"/>
          <p:nvPr/>
        </p:nvSpPr>
        <p:spPr>
          <a:xfrm>
            <a:off x="689093" y="2405566"/>
            <a:ext cx="8454907" cy="3631763"/>
          </a:xfrm>
          <a:prstGeom prst="rect">
            <a:avLst/>
          </a:prstGeom>
          <a:noFill/>
        </p:spPr>
        <p:txBody>
          <a:bodyPr wrap="square" rtlCol="0">
            <a:spAutoFit/>
          </a:bodyPr>
          <a:lstStyle/>
          <a:p>
            <a:r>
              <a:rPr lang="en-US" sz="4500" b="1" dirty="0" smtClean="0">
                <a:solidFill>
                  <a:srgbClr val="FFFFFF"/>
                </a:solidFill>
              </a:rPr>
              <a:t>I. Who Could Be King?</a:t>
            </a:r>
            <a:endParaRPr lang="en-US" sz="3300" b="1" dirty="0" smtClean="0">
              <a:solidFill>
                <a:srgbClr val="FFFFFF"/>
              </a:solidFill>
            </a:endParaRPr>
          </a:p>
          <a:p>
            <a:pPr marL="744538" lvl="1" indent="-287338">
              <a:spcBef>
                <a:spcPts val="1200"/>
              </a:spcBef>
              <a:buFont typeface="Arial"/>
              <a:buChar char="•"/>
            </a:pPr>
            <a:r>
              <a:rPr lang="en-US" sz="3300" b="1" dirty="0" smtClean="0">
                <a:solidFill>
                  <a:srgbClr val="FFFFFF"/>
                </a:solidFill>
              </a:rPr>
              <a:t>One chosen by God </a:t>
            </a:r>
            <a:r>
              <a:rPr lang="en-US" sz="3300" dirty="0" smtClean="0">
                <a:solidFill>
                  <a:srgbClr val="FFFFFF"/>
                </a:solidFill>
              </a:rPr>
              <a:t>(17:15a).</a:t>
            </a:r>
          </a:p>
          <a:p>
            <a:pPr marL="744538" lvl="1" indent="-287338">
              <a:spcAft>
                <a:spcPts val="1200"/>
              </a:spcAft>
              <a:buFont typeface="Arial"/>
              <a:buChar char="•"/>
            </a:pPr>
            <a:r>
              <a:rPr lang="en-US" sz="3300" b="1" dirty="0" smtClean="0">
                <a:solidFill>
                  <a:srgbClr val="FFFFFF"/>
                </a:solidFill>
              </a:rPr>
              <a:t>One of their brethren </a:t>
            </a:r>
            <a:r>
              <a:rPr lang="en-US" sz="3300" dirty="0" smtClean="0">
                <a:solidFill>
                  <a:srgbClr val="FFFFFF"/>
                </a:solidFill>
              </a:rPr>
              <a:t> (17:15b).</a:t>
            </a:r>
          </a:p>
          <a:p>
            <a:pPr marL="971550" lvl="1" indent="-514350">
              <a:buFont typeface="+mj-lt"/>
              <a:buAutoNum type="alphaUcPeriod"/>
            </a:pPr>
            <a:r>
              <a:rPr lang="en-US" sz="3300" dirty="0" smtClean="0">
                <a:solidFill>
                  <a:srgbClr val="FFFFFF"/>
                </a:solidFill>
              </a:rPr>
              <a:t>Jesus was God’s chosen (Matt. 12:14-21).</a:t>
            </a:r>
          </a:p>
          <a:p>
            <a:pPr marL="971550" lvl="1" indent="-514350">
              <a:buFont typeface="+mj-lt"/>
              <a:buAutoNum type="alphaUcPeriod"/>
            </a:pPr>
            <a:r>
              <a:rPr lang="en-US" sz="3300" dirty="0" smtClean="0">
                <a:solidFill>
                  <a:srgbClr val="FFFFFF"/>
                </a:solidFill>
              </a:rPr>
              <a:t>Jesus was an Israelite (Matt. 1:1-17).</a:t>
            </a:r>
          </a:p>
          <a:p>
            <a:pPr lvl="1"/>
            <a:endParaRPr lang="en-US" sz="3300" b="1" dirty="0">
              <a:solidFill>
                <a:srgbClr val="FFFFFF"/>
              </a:solidFill>
            </a:endParaRPr>
          </a:p>
        </p:txBody>
      </p:sp>
      <p:sp>
        <p:nvSpPr>
          <p:cNvPr id="5" name="TextBox 4"/>
          <p:cNvSpPr txBox="1"/>
          <p:nvPr/>
        </p:nvSpPr>
        <p:spPr>
          <a:xfrm>
            <a:off x="366371" y="324239"/>
            <a:ext cx="8335123" cy="1654299"/>
          </a:xfrm>
          <a:prstGeom prst="rect">
            <a:avLst/>
          </a:prstGeom>
          <a:noFill/>
          <a:scene3d>
            <a:camera prst="orthographicFront"/>
            <a:lightRig rig="threePt" dir="t"/>
          </a:scene3d>
          <a:sp3d>
            <a:bevelT/>
          </a:sp3d>
        </p:spPr>
        <p:txBody>
          <a:bodyPr wrap="square" rtlCol="0">
            <a:spAutoFit/>
          </a:bodyPr>
          <a:lstStyle/>
          <a:p>
            <a:pPr>
              <a:lnSpc>
                <a:spcPct val="70000"/>
              </a:lnSpc>
            </a:pPr>
            <a:r>
              <a:rPr lang="en-US" sz="7000" b="1" dirty="0" smtClean="0">
                <a:ln w="10541" cmpd="sng">
                  <a:solidFill>
                    <a:schemeClr val="tx1"/>
                  </a:solidFill>
                  <a:prstDash val="solid"/>
                </a:ln>
                <a:gradFill>
                  <a:gsLst>
                    <a:gs pos="59000">
                      <a:schemeClr val="accent2"/>
                    </a:gs>
                    <a:gs pos="98000">
                      <a:schemeClr val="accent4">
                        <a:lumMod val="60000"/>
                        <a:lumOff val="40000"/>
                      </a:schemeClr>
                    </a:gs>
                  </a:gsLst>
                  <a:lin ang="5160000" scaled="0"/>
                </a:gradFill>
                <a:effectLst>
                  <a:outerShdw blurRad="50800" dist="38100" dir="2700000" algn="tl" rotWithShape="0">
                    <a:srgbClr val="000000">
                      <a:alpha val="43000"/>
                    </a:srgbClr>
                  </a:outerShdw>
                </a:effectLst>
                <a:latin typeface="Cambria"/>
                <a:cs typeface="Cambria"/>
              </a:rPr>
              <a:t>A Different </a:t>
            </a:r>
          </a:p>
          <a:p>
            <a:pPr>
              <a:lnSpc>
                <a:spcPct val="70000"/>
              </a:lnSpc>
            </a:pPr>
            <a:r>
              <a:rPr lang="en-US" sz="7000" b="1" dirty="0" smtClean="0">
                <a:ln w="10541" cmpd="sng">
                  <a:solidFill>
                    <a:schemeClr val="tx1"/>
                  </a:solidFill>
                  <a:prstDash val="solid"/>
                </a:ln>
                <a:gradFill>
                  <a:gsLst>
                    <a:gs pos="59000">
                      <a:schemeClr val="accent2"/>
                    </a:gs>
                    <a:gs pos="98000">
                      <a:schemeClr val="accent4">
                        <a:lumMod val="60000"/>
                        <a:lumOff val="40000"/>
                      </a:schemeClr>
                    </a:gs>
                  </a:gsLst>
                  <a:lin ang="5160000" scaled="0"/>
                </a:gradFill>
                <a:effectLst>
                  <a:outerShdw blurRad="50800" dist="38100" dir="2700000" algn="tl" rotWithShape="0">
                    <a:srgbClr val="000000">
                      <a:alpha val="43000"/>
                    </a:srgbClr>
                  </a:outerShdw>
                </a:effectLst>
                <a:latin typeface="Cambria"/>
                <a:cs typeface="Cambria"/>
              </a:rPr>
              <a:t>  Kind of King</a:t>
            </a:r>
            <a:endParaRPr lang="en-US" sz="7000" b="1" dirty="0">
              <a:ln w="10541" cmpd="sng">
                <a:solidFill>
                  <a:schemeClr val="tx1"/>
                </a:solidFill>
                <a:prstDash val="solid"/>
              </a:ln>
              <a:gradFill>
                <a:gsLst>
                  <a:gs pos="59000">
                    <a:schemeClr val="accent2"/>
                  </a:gs>
                  <a:gs pos="98000">
                    <a:schemeClr val="accent4">
                      <a:lumMod val="60000"/>
                      <a:lumOff val="40000"/>
                    </a:schemeClr>
                  </a:gs>
                </a:gsLst>
                <a:lin ang="5160000" scaled="0"/>
              </a:gradFill>
              <a:effectLst>
                <a:outerShdw blurRad="50800" dist="38100" dir="2700000" algn="tl" rotWithShape="0">
                  <a:srgbClr val="000000">
                    <a:alpha val="43000"/>
                  </a:srgbClr>
                </a:outerShdw>
              </a:effectLst>
              <a:latin typeface="Cambria"/>
              <a:cs typeface="Cambria"/>
            </a:endParaRPr>
          </a:p>
        </p:txBody>
      </p:sp>
      <p:pic>
        <p:nvPicPr>
          <p:cNvPr id="8" name="Picture 7" descr="crown2.png"/>
          <p:cNvPicPr>
            <a:picLocks noChangeAspect="1"/>
          </p:cNvPicPr>
          <p:nvPr/>
        </p:nvPicPr>
        <p:blipFill>
          <a:blip r:embed="rId3"/>
          <a:stretch>
            <a:fillRect/>
          </a:stretch>
        </p:blipFill>
        <p:spPr>
          <a:xfrm>
            <a:off x="5499420" y="170123"/>
            <a:ext cx="3399249" cy="1808415"/>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623898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10"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 calcmode="lin" valueType="num">
                                      <p:cBhvr>
                                        <p:cTn id="1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1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7">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7">
                                            <p:txEl>
                                              <p:pRg st="1" end="1"/>
                                            </p:txEl>
                                          </p:spTgt>
                                        </p:tgtEl>
                                        <p:attrNameLst>
                                          <p:attrName>style.visibility</p:attrName>
                                        </p:attrNameLst>
                                      </p:cBhvr>
                                      <p:to>
                                        <p:strVal val="visible"/>
                                      </p:to>
                                    </p:set>
                                    <p:anim calcmode="lin" valueType="num">
                                      <p:cBhvr>
                                        <p:cTn id="24" dur="1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25" dur="10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26" dur="1000"/>
                                        <p:tgtEl>
                                          <p:spTgt spid="7">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 calcmode="lin" valueType="num">
                                      <p:cBhvr>
                                        <p:cTn id="31"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33" dur="1000"/>
                                        <p:tgtEl>
                                          <p:spTgt spid="7">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
                                            <p:txEl>
                                              <p:pRg st="3" end="3"/>
                                            </p:txEl>
                                          </p:spTgt>
                                        </p:tgtEl>
                                        <p:attrNameLst>
                                          <p:attrName>style.visibility</p:attrName>
                                        </p:attrNameLst>
                                      </p:cBhvr>
                                      <p:to>
                                        <p:strVal val="visible"/>
                                      </p:to>
                                    </p:set>
                                    <p:animEffect transition="in" filter="fade">
                                      <p:cBhvr>
                                        <p:cTn id="38" dur="1000"/>
                                        <p:tgtEl>
                                          <p:spTgt spid="7">
                                            <p:txEl>
                                              <p:pRg st="3" end="3"/>
                                            </p:txEl>
                                          </p:spTgt>
                                        </p:tgtEl>
                                      </p:cBhvr>
                                    </p:animEffect>
                                    <p:anim calcmode="lin" valueType="num">
                                      <p:cBhvr>
                                        <p:cTn id="3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7">
                                            <p:txEl>
                                              <p:pRg st="4" end="4"/>
                                            </p:txEl>
                                          </p:spTgt>
                                        </p:tgtEl>
                                        <p:attrNameLst>
                                          <p:attrName>style.visibility</p:attrName>
                                        </p:attrNameLst>
                                      </p:cBhvr>
                                      <p:to>
                                        <p:strVal val="visible"/>
                                      </p:to>
                                    </p:set>
                                    <p:animEffect transition="in" filter="fade">
                                      <p:cBhvr>
                                        <p:cTn id="45" dur="1000"/>
                                        <p:tgtEl>
                                          <p:spTgt spid="7">
                                            <p:txEl>
                                              <p:pRg st="4" end="4"/>
                                            </p:txEl>
                                          </p:spTgt>
                                        </p:tgtEl>
                                      </p:cBhvr>
                                    </p:animEffect>
                                    <p:anim calcmode="lin" valueType="num">
                                      <p:cBhvr>
                                        <p:cTn id="4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P spid="5"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b="23336"/>
          <a:stretch>
            <a:fillRect/>
          </a:stretch>
        </p:blipFill>
        <p:spPr>
          <a:xfrm>
            <a:off x="0" y="0"/>
            <a:ext cx="9144000" cy="6858000"/>
          </a:xfrm>
          <a:prstGeom prst="rect">
            <a:avLst/>
          </a:prstGeom>
        </p:spPr>
      </p:pic>
      <p:sp>
        <p:nvSpPr>
          <p:cNvPr id="7" name="TextBox 6"/>
          <p:cNvSpPr txBox="1"/>
          <p:nvPr/>
        </p:nvSpPr>
        <p:spPr>
          <a:xfrm>
            <a:off x="689093" y="2405566"/>
            <a:ext cx="8454907" cy="4647426"/>
          </a:xfrm>
          <a:prstGeom prst="rect">
            <a:avLst/>
          </a:prstGeom>
          <a:noFill/>
        </p:spPr>
        <p:txBody>
          <a:bodyPr wrap="square" rtlCol="0">
            <a:spAutoFit/>
          </a:bodyPr>
          <a:lstStyle/>
          <a:p>
            <a:r>
              <a:rPr lang="en-US" sz="4500" b="1" dirty="0" smtClean="0">
                <a:solidFill>
                  <a:srgbClr val="FFFFFF"/>
                </a:solidFill>
              </a:rPr>
              <a:t>II. What Would Be His Strength?</a:t>
            </a:r>
            <a:endParaRPr lang="en-US" sz="3300" b="1" dirty="0" smtClean="0">
              <a:solidFill>
                <a:srgbClr val="FFFFFF"/>
              </a:solidFill>
            </a:endParaRPr>
          </a:p>
          <a:p>
            <a:pPr marL="744538" lvl="1" indent="-287338">
              <a:spcBef>
                <a:spcPts val="1200"/>
              </a:spcBef>
              <a:buFont typeface="Arial"/>
              <a:buChar char="•"/>
            </a:pPr>
            <a:r>
              <a:rPr lang="en-US" sz="3300" b="1" dirty="0" smtClean="0">
                <a:solidFill>
                  <a:srgbClr val="FFFFFF"/>
                </a:solidFill>
              </a:rPr>
              <a:t>Not military might (i.e. horses) </a:t>
            </a:r>
            <a:r>
              <a:rPr lang="en-US" sz="3300" dirty="0" smtClean="0">
                <a:solidFill>
                  <a:srgbClr val="FFFFFF"/>
                </a:solidFill>
              </a:rPr>
              <a:t>(17:16).</a:t>
            </a:r>
          </a:p>
          <a:p>
            <a:pPr marL="744538" lvl="1" indent="-287338">
              <a:spcAft>
                <a:spcPts val="1200"/>
              </a:spcAft>
              <a:buFont typeface="Arial"/>
              <a:buChar char="•"/>
            </a:pPr>
            <a:r>
              <a:rPr lang="en-US" sz="3300" b="1" dirty="0" smtClean="0">
                <a:solidFill>
                  <a:srgbClr val="FFFFFF"/>
                </a:solidFill>
              </a:rPr>
              <a:t>Not political alliances (i.e. wives)</a:t>
            </a:r>
            <a:r>
              <a:rPr lang="en-US" sz="3300" dirty="0" smtClean="0">
                <a:solidFill>
                  <a:srgbClr val="FFFFFF"/>
                </a:solidFill>
              </a:rPr>
              <a:t> (17:17).</a:t>
            </a:r>
          </a:p>
          <a:p>
            <a:pPr marL="971550" lvl="1" indent="-514350">
              <a:buFont typeface="+mj-lt"/>
              <a:buAutoNum type="alphaUcPeriod"/>
            </a:pPr>
            <a:r>
              <a:rPr lang="en-US" sz="3300" dirty="0" smtClean="0">
                <a:solidFill>
                  <a:srgbClr val="FFFFFF"/>
                </a:solidFill>
              </a:rPr>
              <a:t>Jesus was not a military conqueror    (Matt. 21:1-9).</a:t>
            </a:r>
          </a:p>
          <a:p>
            <a:pPr marL="971550" lvl="1" indent="-514350">
              <a:buFont typeface="+mj-lt"/>
              <a:buAutoNum type="alphaUcPeriod"/>
            </a:pPr>
            <a:r>
              <a:rPr lang="en-US" sz="3300" dirty="0" smtClean="0">
                <a:solidFill>
                  <a:srgbClr val="FFFFFF"/>
                </a:solidFill>
              </a:rPr>
              <a:t>He was not interested in worldly political power (Luke 22:25-27).</a:t>
            </a:r>
          </a:p>
          <a:p>
            <a:pPr lvl="1"/>
            <a:endParaRPr lang="en-US" sz="3300" b="1" dirty="0">
              <a:solidFill>
                <a:srgbClr val="FFFFFF"/>
              </a:solidFill>
            </a:endParaRPr>
          </a:p>
        </p:txBody>
      </p:sp>
      <p:sp>
        <p:nvSpPr>
          <p:cNvPr id="5" name="TextBox 4"/>
          <p:cNvSpPr txBox="1"/>
          <p:nvPr/>
        </p:nvSpPr>
        <p:spPr>
          <a:xfrm>
            <a:off x="366371" y="324239"/>
            <a:ext cx="8335123" cy="1654299"/>
          </a:xfrm>
          <a:prstGeom prst="rect">
            <a:avLst/>
          </a:prstGeom>
          <a:noFill/>
          <a:scene3d>
            <a:camera prst="orthographicFront"/>
            <a:lightRig rig="threePt" dir="t"/>
          </a:scene3d>
          <a:sp3d>
            <a:bevelT/>
          </a:sp3d>
        </p:spPr>
        <p:txBody>
          <a:bodyPr wrap="square" rtlCol="0">
            <a:spAutoFit/>
          </a:bodyPr>
          <a:lstStyle/>
          <a:p>
            <a:pPr>
              <a:lnSpc>
                <a:spcPct val="70000"/>
              </a:lnSpc>
            </a:pPr>
            <a:r>
              <a:rPr lang="en-US" sz="7000" b="1" dirty="0" smtClean="0">
                <a:ln w="10541" cmpd="sng">
                  <a:solidFill>
                    <a:schemeClr val="tx1"/>
                  </a:solidFill>
                  <a:prstDash val="solid"/>
                </a:ln>
                <a:gradFill>
                  <a:gsLst>
                    <a:gs pos="59000">
                      <a:schemeClr val="accent2"/>
                    </a:gs>
                    <a:gs pos="98000">
                      <a:schemeClr val="accent4">
                        <a:lumMod val="60000"/>
                        <a:lumOff val="40000"/>
                      </a:schemeClr>
                    </a:gs>
                  </a:gsLst>
                  <a:lin ang="5160000" scaled="0"/>
                </a:gradFill>
                <a:effectLst>
                  <a:outerShdw blurRad="50800" dist="38100" dir="2700000" algn="tl" rotWithShape="0">
                    <a:srgbClr val="000000">
                      <a:alpha val="43000"/>
                    </a:srgbClr>
                  </a:outerShdw>
                </a:effectLst>
                <a:latin typeface="Cambria"/>
                <a:cs typeface="Cambria"/>
              </a:rPr>
              <a:t>A Different </a:t>
            </a:r>
          </a:p>
          <a:p>
            <a:pPr>
              <a:lnSpc>
                <a:spcPct val="70000"/>
              </a:lnSpc>
            </a:pPr>
            <a:r>
              <a:rPr lang="en-US" sz="7000" b="1" dirty="0" smtClean="0">
                <a:ln w="10541" cmpd="sng">
                  <a:solidFill>
                    <a:schemeClr val="tx1"/>
                  </a:solidFill>
                  <a:prstDash val="solid"/>
                </a:ln>
                <a:gradFill>
                  <a:gsLst>
                    <a:gs pos="59000">
                      <a:schemeClr val="accent2"/>
                    </a:gs>
                    <a:gs pos="98000">
                      <a:schemeClr val="accent4">
                        <a:lumMod val="60000"/>
                        <a:lumOff val="40000"/>
                      </a:schemeClr>
                    </a:gs>
                  </a:gsLst>
                  <a:lin ang="5160000" scaled="0"/>
                </a:gradFill>
                <a:effectLst>
                  <a:outerShdw blurRad="50800" dist="38100" dir="2700000" algn="tl" rotWithShape="0">
                    <a:srgbClr val="000000">
                      <a:alpha val="43000"/>
                    </a:srgbClr>
                  </a:outerShdw>
                </a:effectLst>
                <a:latin typeface="Cambria"/>
                <a:cs typeface="Cambria"/>
              </a:rPr>
              <a:t>  Kind of King</a:t>
            </a:r>
            <a:endParaRPr lang="en-US" sz="7000" b="1" dirty="0">
              <a:ln w="10541" cmpd="sng">
                <a:solidFill>
                  <a:schemeClr val="tx1"/>
                </a:solidFill>
                <a:prstDash val="solid"/>
              </a:ln>
              <a:gradFill>
                <a:gsLst>
                  <a:gs pos="59000">
                    <a:schemeClr val="accent2"/>
                  </a:gs>
                  <a:gs pos="98000">
                    <a:schemeClr val="accent4">
                      <a:lumMod val="60000"/>
                      <a:lumOff val="40000"/>
                    </a:schemeClr>
                  </a:gs>
                </a:gsLst>
                <a:lin ang="5160000" scaled="0"/>
              </a:gradFill>
              <a:effectLst>
                <a:outerShdw blurRad="50800" dist="38100" dir="2700000" algn="tl" rotWithShape="0">
                  <a:srgbClr val="000000">
                    <a:alpha val="43000"/>
                  </a:srgbClr>
                </a:outerShdw>
              </a:effectLst>
              <a:latin typeface="Cambria"/>
              <a:cs typeface="Cambria"/>
            </a:endParaRPr>
          </a:p>
        </p:txBody>
      </p:sp>
      <p:pic>
        <p:nvPicPr>
          <p:cNvPr id="8" name="Picture 7" descr="crown2.png"/>
          <p:cNvPicPr>
            <a:picLocks noChangeAspect="1"/>
          </p:cNvPicPr>
          <p:nvPr/>
        </p:nvPicPr>
        <p:blipFill>
          <a:blip r:embed="rId3"/>
          <a:stretch>
            <a:fillRect/>
          </a:stretch>
        </p:blipFill>
        <p:spPr>
          <a:xfrm>
            <a:off x="5499420" y="170123"/>
            <a:ext cx="3399249" cy="1808415"/>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623898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 calcmode="lin" valueType="num">
                                      <p:cBhvr>
                                        <p:cTn id="14" dur="1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16" dur="10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 calcmode="lin" valueType="num">
                                      <p:cBhvr>
                                        <p:cTn id="21"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23" dur="1000"/>
                                        <p:tgtEl>
                                          <p:spTgt spid="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b="23336"/>
          <a:stretch>
            <a:fillRect/>
          </a:stretch>
        </p:blipFill>
        <p:spPr>
          <a:xfrm>
            <a:off x="0" y="0"/>
            <a:ext cx="9144000" cy="6858000"/>
          </a:xfrm>
          <a:prstGeom prst="rect">
            <a:avLst/>
          </a:prstGeom>
        </p:spPr>
      </p:pic>
      <p:sp>
        <p:nvSpPr>
          <p:cNvPr id="7" name="TextBox 6"/>
          <p:cNvSpPr txBox="1"/>
          <p:nvPr/>
        </p:nvSpPr>
        <p:spPr>
          <a:xfrm>
            <a:off x="689093" y="2405566"/>
            <a:ext cx="8454907" cy="4647426"/>
          </a:xfrm>
          <a:prstGeom prst="rect">
            <a:avLst/>
          </a:prstGeom>
          <a:noFill/>
        </p:spPr>
        <p:txBody>
          <a:bodyPr wrap="square" rtlCol="0">
            <a:spAutoFit/>
          </a:bodyPr>
          <a:lstStyle/>
          <a:p>
            <a:r>
              <a:rPr lang="en-US" sz="4500" b="1" dirty="0" smtClean="0">
                <a:solidFill>
                  <a:srgbClr val="FFFFFF"/>
                </a:solidFill>
              </a:rPr>
              <a:t>III. What Would Guide Him?</a:t>
            </a:r>
            <a:endParaRPr lang="en-US" sz="3300" b="1" dirty="0" smtClean="0">
              <a:solidFill>
                <a:srgbClr val="FFFFFF"/>
              </a:solidFill>
            </a:endParaRPr>
          </a:p>
          <a:p>
            <a:pPr marL="744538" lvl="1" indent="-287338">
              <a:spcBef>
                <a:spcPts val="1200"/>
              </a:spcBef>
              <a:buFont typeface="Arial"/>
              <a:buChar char="•"/>
            </a:pPr>
            <a:r>
              <a:rPr lang="en-US" sz="3300" b="1" dirty="0" smtClean="0">
                <a:solidFill>
                  <a:srgbClr val="FFFFFF"/>
                </a:solidFill>
              </a:rPr>
              <a:t>God’s Law </a:t>
            </a:r>
            <a:r>
              <a:rPr lang="en-US" sz="3300" dirty="0" smtClean="0">
                <a:solidFill>
                  <a:srgbClr val="FFFFFF"/>
                </a:solidFill>
              </a:rPr>
              <a:t>(17:18-19).</a:t>
            </a:r>
          </a:p>
          <a:p>
            <a:pPr marL="744538" lvl="1" indent="-287338">
              <a:spcAft>
                <a:spcPts val="1200"/>
              </a:spcAft>
              <a:buFont typeface="Arial"/>
              <a:buChar char="•"/>
            </a:pPr>
            <a:r>
              <a:rPr lang="en-US" sz="3300" b="1" dirty="0" smtClean="0">
                <a:solidFill>
                  <a:srgbClr val="FFFFFF"/>
                </a:solidFill>
              </a:rPr>
              <a:t>This would Prolong His Kingdom</a:t>
            </a:r>
            <a:r>
              <a:rPr lang="en-US" sz="3300" dirty="0" smtClean="0">
                <a:solidFill>
                  <a:srgbClr val="FFFFFF"/>
                </a:solidFill>
              </a:rPr>
              <a:t> (17:20).</a:t>
            </a:r>
          </a:p>
          <a:p>
            <a:pPr marL="971550" lvl="1" indent="-514350">
              <a:buFont typeface="+mj-lt"/>
              <a:buAutoNum type="alphaUcPeriod"/>
            </a:pPr>
            <a:r>
              <a:rPr lang="en-US" sz="3300" dirty="0" smtClean="0">
                <a:solidFill>
                  <a:srgbClr val="FFFFFF"/>
                </a:solidFill>
              </a:rPr>
              <a:t>Jesus always did God’s will                     (John 8:28-29).</a:t>
            </a:r>
          </a:p>
          <a:p>
            <a:pPr marL="971550" lvl="1" indent="-514350">
              <a:buFont typeface="+mj-lt"/>
              <a:buAutoNum type="alphaUcPeriod"/>
            </a:pPr>
            <a:r>
              <a:rPr lang="en-US" sz="3300" dirty="0" smtClean="0">
                <a:solidFill>
                  <a:srgbClr val="FFFFFF"/>
                </a:solidFill>
              </a:rPr>
              <a:t>His kingdom will stand forever               (Dan. 2:44).</a:t>
            </a:r>
          </a:p>
          <a:p>
            <a:pPr lvl="1"/>
            <a:endParaRPr lang="en-US" sz="3300" b="1" dirty="0">
              <a:solidFill>
                <a:srgbClr val="FFFFFF"/>
              </a:solidFill>
            </a:endParaRPr>
          </a:p>
        </p:txBody>
      </p:sp>
      <p:sp>
        <p:nvSpPr>
          <p:cNvPr id="5" name="TextBox 4"/>
          <p:cNvSpPr txBox="1"/>
          <p:nvPr/>
        </p:nvSpPr>
        <p:spPr>
          <a:xfrm>
            <a:off x="366371" y="324239"/>
            <a:ext cx="8335123" cy="1654299"/>
          </a:xfrm>
          <a:prstGeom prst="rect">
            <a:avLst/>
          </a:prstGeom>
          <a:noFill/>
          <a:scene3d>
            <a:camera prst="orthographicFront"/>
            <a:lightRig rig="threePt" dir="t"/>
          </a:scene3d>
          <a:sp3d>
            <a:bevelT/>
          </a:sp3d>
        </p:spPr>
        <p:txBody>
          <a:bodyPr wrap="square" rtlCol="0">
            <a:spAutoFit/>
          </a:bodyPr>
          <a:lstStyle/>
          <a:p>
            <a:pPr>
              <a:lnSpc>
                <a:spcPct val="70000"/>
              </a:lnSpc>
            </a:pPr>
            <a:r>
              <a:rPr lang="en-US" sz="7000" b="1" dirty="0" smtClean="0">
                <a:ln w="10541" cmpd="sng">
                  <a:solidFill>
                    <a:schemeClr val="tx1"/>
                  </a:solidFill>
                  <a:prstDash val="solid"/>
                </a:ln>
                <a:gradFill>
                  <a:gsLst>
                    <a:gs pos="59000">
                      <a:schemeClr val="accent2"/>
                    </a:gs>
                    <a:gs pos="98000">
                      <a:schemeClr val="accent4">
                        <a:lumMod val="60000"/>
                        <a:lumOff val="40000"/>
                      </a:schemeClr>
                    </a:gs>
                  </a:gsLst>
                  <a:lin ang="5160000" scaled="0"/>
                </a:gradFill>
                <a:effectLst>
                  <a:outerShdw blurRad="50800" dist="38100" dir="2700000" algn="tl" rotWithShape="0">
                    <a:srgbClr val="000000">
                      <a:alpha val="43000"/>
                    </a:srgbClr>
                  </a:outerShdw>
                </a:effectLst>
                <a:latin typeface="Cambria"/>
                <a:cs typeface="Cambria"/>
              </a:rPr>
              <a:t>A Different </a:t>
            </a:r>
          </a:p>
          <a:p>
            <a:pPr>
              <a:lnSpc>
                <a:spcPct val="70000"/>
              </a:lnSpc>
            </a:pPr>
            <a:r>
              <a:rPr lang="en-US" sz="7000" b="1" dirty="0" smtClean="0">
                <a:ln w="10541" cmpd="sng">
                  <a:solidFill>
                    <a:schemeClr val="tx1"/>
                  </a:solidFill>
                  <a:prstDash val="solid"/>
                </a:ln>
                <a:gradFill>
                  <a:gsLst>
                    <a:gs pos="59000">
                      <a:schemeClr val="accent2"/>
                    </a:gs>
                    <a:gs pos="98000">
                      <a:schemeClr val="accent4">
                        <a:lumMod val="60000"/>
                        <a:lumOff val="40000"/>
                      </a:schemeClr>
                    </a:gs>
                  </a:gsLst>
                  <a:lin ang="5160000" scaled="0"/>
                </a:gradFill>
                <a:effectLst>
                  <a:outerShdw blurRad="50800" dist="38100" dir="2700000" algn="tl" rotWithShape="0">
                    <a:srgbClr val="000000">
                      <a:alpha val="43000"/>
                    </a:srgbClr>
                  </a:outerShdw>
                </a:effectLst>
                <a:latin typeface="Cambria"/>
                <a:cs typeface="Cambria"/>
              </a:rPr>
              <a:t>  Kind of King</a:t>
            </a:r>
            <a:endParaRPr lang="en-US" sz="7000" b="1" dirty="0">
              <a:ln w="10541" cmpd="sng">
                <a:solidFill>
                  <a:schemeClr val="tx1"/>
                </a:solidFill>
                <a:prstDash val="solid"/>
              </a:ln>
              <a:gradFill>
                <a:gsLst>
                  <a:gs pos="59000">
                    <a:schemeClr val="accent2"/>
                  </a:gs>
                  <a:gs pos="98000">
                    <a:schemeClr val="accent4">
                      <a:lumMod val="60000"/>
                      <a:lumOff val="40000"/>
                    </a:schemeClr>
                  </a:gs>
                </a:gsLst>
                <a:lin ang="5160000" scaled="0"/>
              </a:gradFill>
              <a:effectLst>
                <a:outerShdw blurRad="50800" dist="38100" dir="2700000" algn="tl" rotWithShape="0">
                  <a:srgbClr val="000000">
                    <a:alpha val="43000"/>
                  </a:srgbClr>
                </a:outerShdw>
              </a:effectLst>
              <a:latin typeface="Cambria"/>
              <a:cs typeface="Cambria"/>
            </a:endParaRPr>
          </a:p>
        </p:txBody>
      </p:sp>
      <p:pic>
        <p:nvPicPr>
          <p:cNvPr id="8" name="Picture 7" descr="crown2.png"/>
          <p:cNvPicPr>
            <a:picLocks noChangeAspect="1"/>
          </p:cNvPicPr>
          <p:nvPr/>
        </p:nvPicPr>
        <p:blipFill>
          <a:blip r:embed="rId3"/>
          <a:stretch>
            <a:fillRect/>
          </a:stretch>
        </p:blipFill>
        <p:spPr>
          <a:xfrm>
            <a:off x="5499420" y="170123"/>
            <a:ext cx="3399249" cy="1808415"/>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623898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 calcmode="lin" valueType="num">
                                      <p:cBhvr>
                                        <p:cTn id="14" dur="1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16" dur="10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 calcmode="lin" valueType="num">
                                      <p:cBhvr>
                                        <p:cTn id="21"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23" dur="1000"/>
                                        <p:tgtEl>
                                          <p:spTgt spid="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127</TotalTime>
  <Words>723</Words>
  <Application>Microsoft Macintosh PowerPoint</Application>
  <PresentationFormat>On-screen Show (4:3)</PresentationFormat>
  <Paragraphs>31</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Creel</dc:creator>
  <cp:lastModifiedBy>Kyle Pope</cp:lastModifiedBy>
  <cp:revision>11</cp:revision>
  <dcterms:created xsi:type="dcterms:W3CDTF">2016-08-10T01:15:40Z</dcterms:created>
  <dcterms:modified xsi:type="dcterms:W3CDTF">2016-08-10T01:16:03Z</dcterms:modified>
</cp:coreProperties>
</file>