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fntdata" ContentType="application/x-fontdata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embedTrueTypeFonts="1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Calibri"/>
      <p:regular r:id="rId6"/>
      <p:bold r:id="rId7"/>
      <p:italic r:id="rId8"/>
      <p:boldItalic r:id="rId9"/>
    </p:embeddedFont>
    <p:embeddedFont>
      <p:font typeface="Garamond"/>
      <p:regular r:id="rId10"/>
      <p:bold r:id="rId11"/>
      <p:italic r:id="rId12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37DCA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font" Target="fonts/font6.fntdata"/><Relationship Id="rId12" Type="http://schemas.openxmlformats.org/officeDocument/2006/relationships/font" Target="fonts/font7.fntdata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font" Target="fonts/font1.fntdata"/><Relationship Id="rId7" Type="http://schemas.openxmlformats.org/officeDocument/2006/relationships/font" Target="fonts/font2.fntdata"/><Relationship Id="rId8" Type="http://schemas.openxmlformats.org/officeDocument/2006/relationships/font" Target="fonts/font3.fntdata"/><Relationship Id="rId9" Type="http://schemas.openxmlformats.org/officeDocument/2006/relationships/font" Target="fonts/font4.fntdata"/><Relationship Id="rId10" Type="http://schemas.openxmlformats.org/officeDocument/2006/relationships/font" Target="fonts/font5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614F0-FAE7-9D4A-8B1C-CB014F8A668C}" type="datetimeFigureOut">
              <a:rPr lang="en-US" smtClean="0"/>
              <a:pPr/>
              <a:t>8/2/15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2D368-9D59-C748-AB3F-411B95C9B1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0672"/>
            <a:ext cx="8229600" cy="359751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dirty="0" smtClean="0">
                <a:latin typeface="Garamond"/>
                <a:cs typeface="Garamond"/>
              </a:rPr>
              <a:t>Is This an Important Question?</a:t>
            </a:r>
          </a:p>
          <a:p>
            <a:r>
              <a:rPr lang="en-US" sz="3000" b="1" dirty="0" smtClean="0">
                <a:latin typeface="Garamond"/>
                <a:cs typeface="Garamond"/>
              </a:rPr>
              <a:t>We are to make our “calling and election sure” (2 Pet. 1:10-11).</a:t>
            </a:r>
          </a:p>
          <a:p>
            <a:r>
              <a:rPr lang="en-US" sz="3000" b="1" dirty="0" smtClean="0">
                <a:latin typeface="Garamond"/>
                <a:cs typeface="Garamond"/>
              </a:rPr>
              <a:t>You should “Examine yourselves, whether you are in the faith” (2 Cor. 13:5).</a:t>
            </a:r>
          </a:p>
          <a:p>
            <a:r>
              <a:rPr lang="en-US" sz="3000" b="1" dirty="0" smtClean="0">
                <a:latin typeface="Garamond"/>
                <a:cs typeface="Garamond"/>
              </a:rPr>
              <a:t>If not “re-baptism” is necessary.</a:t>
            </a:r>
          </a:p>
        </p:txBody>
      </p:sp>
      <p:pic>
        <p:nvPicPr>
          <p:cNvPr id="5" name="Picture 4" descr="Baptism-web(NEW)708x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27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6933665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37DCA"/>
                </a:solidFill>
                <a:latin typeface="Garamond"/>
                <a:cs typeface="Garamond"/>
              </a:rPr>
              <a:t>Was         Your</a:t>
            </a:r>
            <a:endParaRPr lang="en-US" sz="5000" b="1" dirty="0">
              <a:solidFill>
                <a:srgbClr val="037DCA"/>
              </a:solidFill>
              <a:latin typeface="Garamond"/>
              <a:cs typeface="Garamon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3793" y="1676400"/>
            <a:ext cx="3945116" cy="1568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7DCA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Scriptural?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0672"/>
            <a:ext cx="8229600" cy="309549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800" b="1" dirty="0" smtClean="0">
                <a:latin typeface="Garamond"/>
                <a:cs typeface="Garamond"/>
              </a:rPr>
              <a:t>A Bible Example of Re-Baptism</a:t>
            </a:r>
          </a:p>
          <a:p>
            <a:r>
              <a:rPr lang="en-US" b="1" dirty="0" smtClean="0">
                <a:latin typeface="Garamond"/>
                <a:cs typeface="Garamond"/>
              </a:rPr>
              <a:t>Disciples of John in Ephesus (Acts 19:1-2).</a:t>
            </a:r>
          </a:p>
          <a:p>
            <a:r>
              <a:rPr lang="en-US" b="1" dirty="0" smtClean="0">
                <a:latin typeface="Garamond"/>
                <a:cs typeface="Garamond"/>
              </a:rPr>
              <a:t>They had been baptized (Acts 19:3).</a:t>
            </a:r>
          </a:p>
          <a:p>
            <a:r>
              <a:rPr lang="en-US" b="1" dirty="0" smtClean="0">
                <a:latin typeface="Garamond"/>
                <a:cs typeface="Garamond"/>
              </a:rPr>
              <a:t>They were not baptized into Christ (19:4).</a:t>
            </a:r>
          </a:p>
          <a:p>
            <a:r>
              <a:rPr lang="en-US" b="1" dirty="0" smtClean="0">
                <a:latin typeface="Garamond"/>
                <a:cs typeface="Garamond"/>
              </a:rPr>
              <a:t>This required “re-baptism” (Acts 19:5).</a:t>
            </a:r>
            <a:endParaRPr lang="en-US" b="1" dirty="0">
              <a:latin typeface="Garamond"/>
              <a:cs typeface="Garamond"/>
            </a:endParaRPr>
          </a:p>
        </p:txBody>
      </p:sp>
      <p:pic>
        <p:nvPicPr>
          <p:cNvPr id="5" name="Picture 4" descr="Baptism-web(NEW)708x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27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6933665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37DCA"/>
                </a:solidFill>
                <a:latin typeface="Garamond"/>
                <a:cs typeface="Garamond"/>
              </a:rPr>
              <a:t>Was         Your</a:t>
            </a:r>
            <a:endParaRPr lang="en-US" sz="5000" b="1" dirty="0">
              <a:solidFill>
                <a:srgbClr val="037DCA"/>
              </a:solidFill>
              <a:latin typeface="Garamond"/>
              <a:cs typeface="Garamon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3793" y="1676400"/>
            <a:ext cx="3945116" cy="1568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7DCA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Scriptural?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0672"/>
            <a:ext cx="8229600" cy="359751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4118" b="1" dirty="0" smtClean="0">
                <a:latin typeface="Garamond"/>
                <a:cs typeface="Garamond"/>
              </a:rPr>
              <a:t>Elements of Scriptural Baptism</a:t>
            </a:r>
          </a:p>
          <a:p>
            <a:r>
              <a:rPr lang="en-US" b="1" dirty="0" smtClean="0">
                <a:latin typeface="Garamond"/>
                <a:cs typeface="Garamond"/>
              </a:rPr>
              <a:t>Mode: Immersion (burial)  (Rom. 6:1-6; Col. 2:11-12).</a:t>
            </a:r>
          </a:p>
          <a:p>
            <a:r>
              <a:rPr lang="en-US" b="1" dirty="0" smtClean="0">
                <a:latin typeface="Garamond"/>
                <a:cs typeface="Garamond"/>
              </a:rPr>
              <a:t>Authority: “In the name of Jesus” (Acts 19:5; 10:47-48; Matt. 28:18-20).</a:t>
            </a:r>
          </a:p>
          <a:p>
            <a:r>
              <a:rPr lang="en-US" b="1" dirty="0" smtClean="0">
                <a:latin typeface="Garamond"/>
                <a:cs typeface="Garamond"/>
              </a:rPr>
              <a:t>Purpose: Remission of sins (Acts 2:38; 22:16).</a:t>
            </a:r>
          </a:p>
          <a:p>
            <a:r>
              <a:rPr lang="en-US" b="1" dirty="0" smtClean="0">
                <a:latin typeface="Garamond"/>
                <a:cs typeface="Garamond"/>
              </a:rPr>
              <a:t>Subject: Repentant believer (Acts 2:38; Mark 16:15-16).</a:t>
            </a:r>
          </a:p>
        </p:txBody>
      </p:sp>
      <p:pic>
        <p:nvPicPr>
          <p:cNvPr id="5" name="Picture 4" descr="Baptism-web(NEW)708x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27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6933665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37DCA"/>
                </a:solidFill>
                <a:latin typeface="Garamond"/>
                <a:cs typeface="Garamond"/>
              </a:rPr>
              <a:t>Was         Your</a:t>
            </a:r>
            <a:endParaRPr lang="en-US" sz="5000" b="1" dirty="0">
              <a:solidFill>
                <a:srgbClr val="037DCA"/>
              </a:solidFill>
              <a:latin typeface="Garamond"/>
              <a:cs typeface="Garamon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3793" y="1676400"/>
            <a:ext cx="3945116" cy="1568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7DCA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Scriptural?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30672"/>
            <a:ext cx="8229600" cy="359751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000" b="1" dirty="0" smtClean="0">
                <a:latin typeface="Garamond"/>
                <a:cs typeface="Garamond"/>
              </a:rPr>
              <a:t>When Is Re-Baptism Necessary?</a:t>
            </a:r>
          </a:p>
          <a:p>
            <a:r>
              <a:rPr lang="en-US" b="1" dirty="0" smtClean="0">
                <a:latin typeface="Garamond"/>
                <a:cs typeface="Garamond"/>
              </a:rPr>
              <a:t>Wrong mode: Pouring, sprinkling.</a:t>
            </a:r>
          </a:p>
          <a:p>
            <a:r>
              <a:rPr lang="en-US" b="1" dirty="0" smtClean="0">
                <a:latin typeface="Garamond"/>
                <a:cs typeface="Garamond"/>
              </a:rPr>
              <a:t>Wrong authority: Someone other than Jesus.</a:t>
            </a:r>
          </a:p>
          <a:p>
            <a:r>
              <a:rPr lang="en-US" b="1" dirty="0" smtClean="0">
                <a:latin typeface="Garamond"/>
                <a:cs typeface="Garamond"/>
              </a:rPr>
              <a:t>Wrong purpose: Because after “saved,” as a public confession, to join a church. </a:t>
            </a:r>
          </a:p>
          <a:p>
            <a:r>
              <a:rPr lang="en-US" b="1" dirty="0" smtClean="0">
                <a:latin typeface="Garamond"/>
                <a:cs typeface="Garamond"/>
              </a:rPr>
              <a:t>Wrong subject: Not a repentant believer, to please others, an infant.</a:t>
            </a:r>
          </a:p>
        </p:txBody>
      </p:sp>
      <p:pic>
        <p:nvPicPr>
          <p:cNvPr id="5" name="Picture 4" descr="Baptism-web(NEW)708x2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9144000" cy="275603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"/>
            <a:ext cx="6933665" cy="1143000"/>
          </a:xfrm>
        </p:spPr>
        <p:txBody>
          <a:bodyPr>
            <a:normAutofit/>
          </a:bodyPr>
          <a:lstStyle/>
          <a:p>
            <a:r>
              <a:rPr lang="en-US" sz="5000" b="1" dirty="0" smtClean="0">
                <a:solidFill>
                  <a:srgbClr val="037DCA"/>
                </a:solidFill>
                <a:latin typeface="Garamond"/>
                <a:cs typeface="Garamond"/>
              </a:rPr>
              <a:t>Was         Your</a:t>
            </a:r>
            <a:endParaRPr lang="en-US" sz="5000" b="1" dirty="0">
              <a:solidFill>
                <a:srgbClr val="037DCA"/>
              </a:solidFill>
              <a:latin typeface="Garamond"/>
              <a:cs typeface="Garamond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823793" y="1676400"/>
            <a:ext cx="3945116" cy="15684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37DCA"/>
                </a:solidFill>
                <a:effectLst/>
                <a:uLnTx/>
                <a:uFillTx/>
                <a:latin typeface="Garamond"/>
                <a:ea typeface="+mj-ea"/>
                <a:cs typeface="Garamond"/>
              </a:rPr>
              <a:t>Scriptural?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282</Words>
  <Application>Microsoft Macintosh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Garamond</vt:lpstr>
      <vt:lpstr>Office Theme</vt:lpstr>
      <vt:lpstr>Was         Your</vt:lpstr>
      <vt:lpstr>Was         Your</vt:lpstr>
      <vt:lpstr>Was         Your</vt:lpstr>
      <vt:lpstr>Was         Your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        Your</dc:title>
  <dc:creator>Kyle Pope</dc:creator>
  <cp:lastModifiedBy>Kyle Pope</cp:lastModifiedBy>
  <cp:revision>7</cp:revision>
  <dcterms:created xsi:type="dcterms:W3CDTF">2015-08-03T00:35:41Z</dcterms:created>
  <dcterms:modified xsi:type="dcterms:W3CDTF">2015-08-03T00:36:14Z</dcterms:modified>
</cp:coreProperties>
</file>