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2" r:id="rId2"/>
    <p:sldId id="263" r:id="rId3"/>
    <p:sldId id="257" r:id="rId4"/>
    <p:sldId id="264" r:id="rId5"/>
    <p:sldId id="258" r:id="rId6"/>
    <p:sldId id="265" r:id="rId7"/>
    <p:sldId id="261" r:id="rId8"/>
    <p:sldId id="266" r:id="rId9"/>
    <p:sldId id="259" r:id="rId10"/>
    <p:sldId id="267" r:id="rId11"/>
    <p:sldId id="260"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0E2FA9-2B1C-2B42-9191-3AFF9370CC7E}" type="datetimeFigureOut">
              <a:rPr lang="en-US" smtClean="0"/>
              <a:pPr/>
              <a:t>11/10/15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70C4CD-9837-874A-A172-2C250F4ED9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lum bright="-14000" contrast="-31000"/>
            <a:alphaModFix amt="90000"/>
          </a:blip>
          <a:srcRect r="1223"/>
          <a:stretch>
            <a:fillRect/>
          </a:stretch>
        </p:blipFill>
        <p:spPr>
          <a:xfrm>
            <a:off x="-7878" y="13071"/>
            <a:ext cx="9228078" cy="6858000"/>
          </a:xfrm>
          <a:prstGeom prst="rect">
            <a:avLst/>
          </a:prstGeom>
        </p:spPr>
      </p:pic>
      <p:pic>
        <p:nvPicPr>
          <p:cNvPr id="8" name="Picture 7"/>
          <p:cNvPicPr>
            <a:picLocks noChangeAspect="1"/>
          </p:cNvPicPr>
          <p:nvPr/>
        </p:nvPicPr>
        <p:blipFill>
          <a:blip r:embed="rId14">
            <a:alphaModFix/>
            <a:lum contrast="-25000"/>
          </a:blip>
          <a:srcRect l="2563"/>
          <a:stretch>
            <a:fillRect/>
          </a:stretch>
        </p:blipFill>
        <p:spPr>
          <a:xfrm>
            <a:off x="0" y="0"/>
            <a:ext cx="9151878" cy="3442071"/>
          </a:xfrm>
          <a:prstGeom prst="rect">
            <a:avLst/>
          </a:prstGeom>
          <a:effectLst>
            <a:outerShdw blurRad="50800" dist="38100" dir="2700000">
              <a:srgbClr val="000000">
                <a:alpha val="43000"/>
              </a:srgbClr>
            </a:outerShdw>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3705976"/>
            <a:ext cx="8229600" cy="29803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D</a:t>
            </a:r>
            <a:r>
              <a:rPr lang="en-US" sz="4800" cap="small" dirty="0" smtClean="0">
                <a:effectLst>
                  <a:outerShdw blurRad="50800" dist="38100" dir="2700000">
                    <a:srgbClr val="000000">
                      <a:alpha val="43000"/>
                    </a:srgbClr>
                  </a:outerShdw>
                </a:effectLst>
              </a:rPr>
              <a:t>euteronomy</a:t>
            </a:r>
            <a:r>
              <a:rPr lang="en-US" sz="6600" dirty="0" smtClean="0">
                <a:effectLst>
                  <a:outerShdw blurRad="50800" dist="38100" dir="2700000">
                    <a:srgbClr val="000000">
                      <a:alpha val="43000"/>
                    </a:srgbClr>
                  </a:outerShdw>
                </a:effectLst>
              </a:rPr>
              <a:t> 34</a:t>
            </a:r>
            <a:r>
              <a:rPr lang="en-US" sz="4800" cap="small" dirty="0" smtClean="0">
                <a:effectLst>
                  <a:outerShdw blurRad="50800" dist="38100" dir="2700000">
                    <a:srgbClr val="000000">
                      <a:alpha val="43000"/>
                    </a:srgbClr>
                  </a:outerShdw>
                </a:effectLst>
              </a:rPr>
              <a:t>:1-5</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3773714"/>
            <a:ext cx="8229600" cy="2912593"/>
          </a:xfrm>
          <a:effectLst/>
        </p:spPr>
        <p:txBody>
          <a:bodyPr>
            <a:noAutofit/>
          </a:bodyPr>
          <a:lstStyle/>
          <a:p>
            <a:pPr marL="0" indent="0">
              <a:buNone/>
            </a:pPr>
            <a:r>
              <a:rPr lang="en-US" sz="2500" dirty="0" smtClean="0">
                <a:effectLst>
                  <a:outerShdw blurRad="50800" dist="38100" dir="2700000">
                    <a:srgbClr val="000000">
                      <a:alpha val="43000"/>
                    </a:srgbClr>
                  </a:outerShdw>
                </a:effectLst>
              </a:rPr>
              <a:t>“Then Moses went up from the plains of Moab to Mount Nebo, to the top of Pisgah, which is across from Jericho. And the LORD showed him all the land of Gilead as far as Dan, all Naphtali and the land of Ephraim and Manasseh, all the land of Judah as far as the Western Sea, the South, and the plain of the Valley of Jericho, the city of palm trees, as far as </a:t>
            </a:r>
            <a:r>
              <a:rPr lang="en-US" sz="2500" dirty="0" err="1" smtClean="0">
                <a:effectLst>
                  <a:outerShdw blurRad="50800" dist="38100" dir="2700000">
                    <a:srgbClr val="000000">
                      <a:alpha val="43000"/>
                    </a:srgbClr>
                  </a:outerShdw>
                </a:effectLst>
              </a:rPr>
              <a:t>Zoar</a:t>
            </a:r>
            <a:r>
              <a:rPr lang="en-US" sz="2500" dirty="0" smtClean="0">
                <a:effectLst>
                  <a:outerShdw blurRad="50800" dist="38100" dir="2700000">
                    <a:srgbClr val="000000">
                      <a:alpha val="43000"/>
                    </a:srgbClr>
                  </a:outerShdw>
                </a:effectLst>
              </a:rPr>
              <a:t>…” </a:t>
            </a:r>
            <a:endParaRPr lang="en-US" sz="2500"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14000" contrast="-31000"/>
            <a:alphaModFix amt="90000"/>
          </a:blip>
          <a:srcRect t="2305" r="1245"/>
          <a:stretch>
            <a:fillRect/>
          </a:stretch>
        </p:blipFill>
        <p:spPr>
          <a:xfrm>
            <a:off x="-7879" y="0"/>
            <a:ext cx="9228079" cy="6871071"/>
          </a:xfrm>
          <a:prstGeom prst="rect">
            <a:avLst/>
          </a:prstGeom>
        </p:spPr>
      </p:pic>
      <p:sp>
        <p:nvSpPr>
          <p:cNvPr id="2" name="Title 1"/>
          <p:cNvSpPr>
            <a:spLocks noGrp="1"/>
          </p:cNvSpPr>
          <p:nvPr>
            <p:ph type="title"/>
          </p:nvPr>
        </p:nvSpPr>
        <p:spPr/>
        <p:txBody>
          <a:bodyPr>
            <a:normAutofit/>
          </a:bodyPr>
          <a:lstStyle/>
          <a:p>
            <a:r>
              <a:rPr lang="en-US" dirty="0" smtClean="0">
                <a:effectLst>
                  <a:outerShdw blurRad="50800" dist="38100" dir="2700000">
                    <a:srgbClr val="000000">
                      <a:alpha val="43000"/>
                    </a:srgbClr>
                  </a:outerShdw>
                </a:effectLst>
              </a:rPr>
              <a:t>The Wages of Sin Are Certain</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2032000"/>
            <a:ext cx="8229600" cy="4654307"/>
          </a:xfrm>
        </p:spPr>
        <p:txBody>
          <a:bodyPr/>
          <a:lstStyle/>
          <a:p>
            <a:pPr>
              <a:spcAft>
                <a:spcPts val="1800"/>
              </a:spcAft>
            </a:pPr>
            <a:r>
              <a:rPr lang="en-US" dirty="0" smtClean="0"/>
              <a:t>The soul who sins shall die (Ezek. 18:20).</a:t>
            </a:r>
          </a:p>
          <a:p>
            <a:pPr>
              <a:spcAft>
                <a:spcPts val="1800"/>
              </a:spcAft>
            </a:pPr>
            <a:r>
              <a:rPr lang="en-US" dirty="0" smtClean="0"/>
              <a:t>The wages of sin is death (Rom. 6:23).</a:t>
            </a:r>
          </a:p>
          <a:p>
            <a:pPr>
              <a:spcAft>
                <a:spcPts val="1800"/>
              </a:spcAft>
            </a:pPr>
            <a:r>
              <a:rPr lang="en-US" dirty="0" smtClean="0"/>
              <a:t>We will receive judgment for what we do in the flesh (2 Cor. 5:9-11).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T</a:t>
            </a:r>
            <a:r>
              <a:rPr lang="en-US" sz="4800" cap="small" dirty="0" smtClean="0">
                <a:effectLst>
                  <a:outerShdw blurRad="50800" dist="38100" dir="2700000">
                    <a:srgbClr val="000000">
                      <a:alpha val="43000"/>
                    </a:srgbClr>
                  </a:outerShdw>
                </a:effectLst>
              </a:rPr>
              <a:t>hings</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oses</a:t>
            </a:r>
            <a:r>
              <a:rPr lang="en-US" sz="6600" dirty="0" smtClean="0">
                <a:effectLst>
                  <a:outerShdw blurRad="50800" dist="38100" dir="2700000">
                    <a:srgbClr val="000000">
                      <a:alpha val="43000"/>
                    </a:srgbClr>
                  </a:outerShdw>
                </a:effectLst>
              </a:rPr>
              <a:t> S</a:t>
            </a:r>
            <a:r>
              <a:rPr lang="en-US" sz="4800" cap="small" dirty="0" smtClean="0">
                <a:effectLst>
                  <a:outerShdw blurRad="50800" dist="38100" dir="2700000">
                    <a:srgbClr val="000000">
                      <a:alpha val="43000"/>
                    </a:srgbClr>
                  </a:outerShdw>
                </a:effectLst>
              </a:rPr>
              <a:t>aw</a:t>
            </a:r>
            <a:r>
              <a:rPr lang="en-US" sz="6600" dirty="0" smtClean="0">
                <a:effectLst>
                  <a:outerShdw blurRad="50800" dist="38100" dir="2700000">
                    <a:srgbClr val="000000">
                      <a:alpha val="43000"/>
                    </a:srgbClr>
                  </a:outerShdw>
                </a:effectLst>
              </a:rPr>
              <a:t> F</a:t>
            </a:r>
            <a:r>
              <a:rPr lang="en-US" sz="4800" cap="small" dirty="0" smtClean="0">
                <a:effectLst>
                  <a:outerShdw blurRad="50800" dist="38100" dir="2700000">
                    <a:srgbClr val="000000">
                      <a:alpha val="43000"/>
                    </a:srgbClr>
                  </a:outerShdw>
                </a:effectLst>
              </a:rPr>
              <a:t>rom</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ount</a:t>
            </a:r>
            <a:r>
              <a:rPr lang="en-US" sz="6600" dirty="0" smtClean="0">
                <a:effectLst>
                  <a:outerShdw blurRad="50800" dist="38100" dir="2700000">
                    <a:srgbClr val="000000">
                      <a:alpha val="43000"/>
                    </a:srgbClr>
                  </a:outerShdw>
                </a:effectLst>
              </a:rPr>
              <a:t> P</a:t>
            </a:r>
            <a:r>
              <a:rPr lang="en-US" sz="4800" cap="small" dirty="0" smtClean="0">
                <a:effectLst>
                  <a:outerShdw blurRad="50800" dist="38100" dir="2700000">
                    <a:srgbClr val="000000">
                      <a:alpha val="43000"/>
                    </a:srgbClr>
                  </a:outerShdw>
                </a:effectLst>
              </a:rPr>
              <a:t>isgah</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3701143"/>
            <a:ext cx="8229600" cy="2580405"/>
          </a:xfrm>
          <a:effectLst/>
        </p:spPr>
        <p:txBody>
          <a:bodyPr>
            <a:normAutofit lnSpcReduction="10000"/>
          </a:bodyPr>
          <a:lstStyle/>
          <a:p>
            <a:pPr marL="0" indent="0" algn="ctr">
              <a:buNone/>
            </a:pPr>
            <a:r>
              <a:rPr lang="en-US" sz="4500" dirty="0" smtClean="0">
                <a:effectLst>
                  <a:outerShdw blurRad="50800" dist="38100" dir="2700000">
                    <a:srgbClr val="000000">
                      <a:alpha val="43000"/>
                    </a:srgbClr>
                  </a:outerShdw>
                </a:effectLst>
              </a:rPr>
              <a:t>Others May Influence Us To Sin, But We Are Held Accountable For Our Own Actions (2 Cor. 5:10).</a:t>
            </a:r>
          </a:p>
        </p:txBody>
      </p:sp>
      <p:sp>
        <p:nvSpPr>
          <p:cNvPr id="4" name="TextBox 3"/>
          <p:cNvSpPr txBox="1"/>
          <p:nvPr/>
        </p:nvSpPr>
        <p:spPr>
          <a:xfrm>
            <a:off x="4688538" y="2931664"/>
            <a:ext cx="4241471" cy="338554"/>
          </a:xfrm>
          <a:prstGeom prst="rect">
            <a:avLst/>
          </a:prstGeom>
          <a:noFill/>
        </p:spPr>
        <p:txBody>
          <a:bodyPr wrap="square" rtlCol="0">
            <a:spAutoFit/>
          </a:bodyPr>
          <a:lstStyle/>
          <a:p>
            <a:pPr algn="r"/>
            <a:r>
              <a:rPr lang="en-US" sz="1600" dirty="0" smtClean="0"/>
              <a:t>View of Jordan River Valley from Mt. Nebo</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14000" contrast="-31000"/>
            <a:alphaModFix amt="90000"/>
          </a:blip>
          <a:srcRect t="2305" r="1245"/>
          <a:stretch>
            <a:fillRect/>
          </a:stretch>
        </p:blipFill>
        <p:spPr>
          <a:xfrm>
            <a:off x="-7879" y="0"/>
            <a:ext cx="9228079" cy="6871071"/>
          </a:xfrm>
          <a:prstGeom prst="rect">
            <a:avLst/>
          </a:prstGeom>
        </p:spPr>
      </p:pic>
      <p:sp>
        <p:nvSpPr>
          <p:cNvPr id="2" name="Title 1"/>
          <p:cNvSpPr>
            <a:spLocks noGrp="1"/>
          </p:cNvSpPr>
          <p:nvPr>
            <p:ph type="title"/>
          </p:nvPr>
        </p:nvSpPr>
        <p:spPr/>
        <p:txBody>
          <a:bodyPr>
            <a:noAutofit/>
          </a:bodyPr>
          <a:lstStyle/>
          <a:p>
            <a:r>
              <a:rPr lang="en-US" sz="3300" dirty="0" smtClean="0">
                <a:effectLst>
                  <a:outerShdw blurRad="50800" dist="38100" dir="2700000">
                    <a:srgbClr val="000000">
                      <a:alpha val="43000"/>
                    </a:srgbClr>
                  </a:outerShdw>
                </a:effectLst>
              </a:rPr>
              <a:t>We Are Accountable for Our Own Actions</a:t>
            </a:r>
            <a:endParaRPr lang="en-US" sz="33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681238"/>
            <a:ext cx="8229600" cy="5005069"/>
          </a:xfrm>
        </p:spPr>
        <p:txBody>
          <a:bodyPr/>
          <a:lstStyle/>
          <a:p>
            <a:pPr>
              <a:spcAft>
                <a:spcPts val="1200"/>
              </a:spcAft>
            </a:pPr>
            <a:r>
              <a:rPr lang="en-US" dirty="0" smtClean="0"/>
              <a:t>Eve influenced Adam, but he was held accountable for his sin (Gen. 3:17-19).</a:t>
            </a:r>
          </a:p>
          <a:p>
            <a:pPr>
              <a:spcAft>
                <a:spcPts val="1200"/>
              </a:spcAft>
            </a:pPr>
            <a:r>
              <a:rPr lang="en-US" dirty="0" err="1" smtClean="0"/>
              <a:t>Jonadab</a:t>
            </a:r>
            <a:r>
              <a:rPr lang="en-US" dirty="0" smtClean="0"/>
              <a:t> influenced </a:t>
            </a:r>
            <a:r>
              <a:rPr lang="en-US" dirty="0" err="1" smtClean="0"/>
              <a:t>Amnon</a:t>
            </a:r>
            <a:r>
              <a:rPr lang="en-US" dirty="0" smtClean="0"/>
              <a:t>, but he was held accountable for his sin (2 Sam. 13:1-15).</a:t>
            </a:r>
          </a:p>
          <a:p>
            <a:pPr>
              <a:spcAft>
                <a:spcPts val="1200"/>
              </a:spcAft>
            </a:pPr>
            <a:r>
              <a:rPr lang="en-US" dirty="0" smtClean="0"/>
              <a:t>The blind leading the blind, both fall in a ditch (Matt. 15:13-14).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D</a:t>
            </a:r>
            <a:r>
              <a:rPr lang="en-US" sz="4800" cap="small" dirty="0" smtClean="0">
                <a:effectLst>
                  <a:outerShdw blurRad="50800" dist="38100" dir="2700000">
                    <a:srgbClr val="000000">
                      <a:alpha val="43000"/>
                    </a:srgbClr>
                  </a:outerShdw>
                </a:effectLst>
              </a:rPr>
              <a:t>euteronomy</a:t>
            </a:r>
            <a:r>
              <a:rPr lang="en-US" sz="6600" dirty="0" smtClean="0">
                <a:effectLst>
                  <a:outerShdw blurRad="50800" dist="38100" dir="2700000">
                    <a:srgbClr val="000000">
                      <a:alpha val="43000"/>
                    </a:srgbClr>
                  </a:outerShdw>
                </a:effectLst>
              </a:rPr>
              <a:t> 34</a:t>
            </a:r>
            <a:r>
              <a:rPr lang="en-US" sz="4800" cap="small" dirty="0" smtClean="0">
                <a:effectLst>
                  <a:outerShdw blurRad="50800" dist="38100" dir="2700000">
                    <a:srgbClr val="000000">
                      <a:alpha val="43000"/>
                    </a:srgbClr>
                  </a:outerShdw>
                </a:effectLst>
              </a:rPr>
              <a:t>:1-5</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3773714"/>
            <a:ext cx="8229600" cy="2912593"/>
          </a:xfrm>
          <a:effectLst/>
        </p:spPr>
        <p:txBody>
          <a:bodyPr>
            <a:normAutofit lnSpcReduction="10000"/>
          </a:bodyPr>
          <a:lstStyle/>
          <a:p>
            <a:pPr marL="0" indent="0">
              <a:buNone/>
            </a:pPr>
            <a:r>
              <a:rPr lang="en-US" sz="2800" dirty="0" smtClean="0">
                <a:effectLst>
                  <a:outerShdw blurRad="50800" dist="38100" dir="2700000">
                    <a:srgbClr val="000000">
                      <a:alpha val="43000"/>
                    </a:srgbClr>
                  </a:outerShdw>
                </a:effectLst>
              </a:rPr>
              <a:t>“…Then the LORD said to him, “This is the land of which I swore to give Abraham, Isaac, and Jacob, saying, ‘I will give it to your descendants.’ I have caused you to see it with your eyes, but you shall not cross over there. So Moses the servant of the LORD died there in the land of Moab, according to the word of the LORD” (NKJV).</a:t>
            </a:r>
            <a:endParaRPr lang="en-US" sz="4500"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T</a:t>
            </a:r>
            <a:r>
              <a:rPr lang="en-US" sz="4800" cap="small" dirty="0" smtClean="0">
                <a:effectLst>
                  <a:outerShdw blurRad="50800" dist="38100" dir="2700000">
                    <a:srgbClr val="000000">
                      <a:alpha val="43000"/>
                    </a:srgbClr>
                  </a:outerShdw>
                </a:effectLst>
              </a:rPr>
              <a:t>hings</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oses</a:t>
            </a:r>
            <a:r>
              <a:rPr lang="en-US" sz="6600" dirty="0" smtClean="0">
                <a:effectLst>
                  <a:outerShdw blurRad="50800" dist="38100" dir="2700000">
                    <a:srgbClr val="000000">
                      <a:alpha val="43000"/>
                    </a:srgbClr>
                  </a:outerShdw>
                </a:effectLst>
              </a:rPr>
              <a:t> S</a:t>
            </a:r>
            <a:r>
              <a:rPr lang="en-US" sz="4800" cap="small" dirty="0" smtClean="0">
                <a:effectLst>
                  <a:outerShdw blurRad="50800" dist="38100" dir="2700000">
                    <a:srgbClr val="000000">
                      <a:alpha val="43000"/>
                    </a:srgbClr>
                  </a:outerShdw>
                </a:effectLst>
              </a:rPr>
              <a:t>aw</a:t>
            </a:r>
            <a:r>
              <a:rPr lang="en-US" sz="6600" dirty="0" smtClean="0">
                <a:effectLst>
                  <a:outerShdw blurRad="50800" dist="38100" dir="2700000">
                    <a:srgbClr val="000000">
                      <a:alpha val="43000"/>
                    </a:srgbClr>
                  </a:outerShdw>
                </a:effectLst>
              </a:rPr>
              <a:t> F</a:t>
            </a:r>
            <a:r>
              <a:rPr lang="en-US" sz="4800" cap="small" dirty="0" smtClean="0">
                <a:effectLst>
                  <a:outerShdw blurRad="50800" dist="38100" dir="2700000">
                    <a:srgbClr val="000000">
                      <a:alpha val="43000"/>
                    </a:srgbClr>
                  </a:outerShdw>
                </a:effectLst>
              </a:rPr>
              <a:t>rom</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ount</a:t>
            </a:r>
            <a:r>
              <a:rPr lang="en-US" sz="6600" dirty="0" smtClean="0">
                <a:effectLst>
                  <a:outerShdw blurRad="50800" dist="38100" dir="2700000">
                    <a:srgbClr val="000000">
                      <a:alpha val="43000"/>
                    </a:srgbClr>
                  </a:outerShdw>
                </a:effectLst>
              </a:rPr>
              <a:t> P</a:t>
            </a:r>
            <a:r>
              <a:rPr lang="en-US" sz="4800" cap="small" dirty="0" smtClean="0">
                <a:effectLst>
                  <a:outerShdw blurRad="50800" dist="38100" dir="2700000">
                    <a:srgbClr val="000000">
                      <a:alpha val="43000"/>
                    </a:srgbClr>
                  </a:outerShdw>
                </a:effectLst>
              </a:rPr>
              <a:t>isgah</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4080012"/>
            <a:ext cx="8229600" cy="2606295"/>
          </a:xfrm>
          <a:effectLst/>
        </p:spPr>
        <p:txBody>
          <a:bodyPr>
            <a:normAutofit/>
          </a:bodyPr>
          <a:lstStyle/>
          <a:p>
            <a:pPr marL="0" indent="0" algn="ctr">
              <a:buNone/>
            </a:pPr>
            <a:r>
              <a:rPr lang="en-US" sz="4500" dirty="0" smtClean="0">
                <a:effectLst>
                  <a:outerShdw blurRad="50800" dist="38100" dir="2700000">
                    <a:srgbClr val="000000">
                      <a:alpha val="43000"/>
                    </a:srgbClr>
                  </a:outerShdw>
                </a:effectLst>
              </a:rPr>
              <a:t>The End Does Not Justify the Means (Rom. 3:8).</a:t>
            </a:r>
          </a:p>
          <a:p>
            <a:pPr marL="0" indent="0" algn="ctr">
              <a:buNone/>
            </a:pPr>
            <a:endParaRPr lang="en-US" sz="4500" dirty="0">
              <a:effectLst>
                <a:outerShdw blurRad="50800" dist="38100" dir="2700000">
                  <a:srgbClr val="000000">
                    <a:alpha val="43000"/>
                  </a:srgbClr>
                </a:outerShdw>
              </a:effectLst>
            </a:endParaRPr>
          </a:p>
        </p:txBody>
      </p:sp>
      <p:sp>
        <p:nvSpPr>
          <p:cNvPr id="4" name="TextBox 3"/>
          <p:cNvSpPr txBox="1"/>
          <p:nvPr/>
        </p:nvSpPr>
        <p:spPr>
          <a:xfrm>
            <a:off x="4688538" y="2931664"/>
            <a:ext cx="4241471" cy="338554"/>
          </a:xfrm>
          <a:prstGeom prst="rect">
            <a:avLst/>
          </a:prstGeom>
          <a:noFill/>
        </p:spPr>
        <p:txBody>
          <a:bodyPr wrap="square" rtlCol="0">
            <a:spAutoFit/>
          </a:bodyPr>
          <a:lstStyle/>
          <a:p>
            <a:pPr algn="r"/>
            <a:r>
              <a:rPr lang="en-US" sz="1600" dirty="0" smtClean="0"/>
              <a:t>View of Jordan River Valley from Mt. Nebo</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14000" contrast="-31000"/>
            <a:alphaModFix amt="90000"/>
          </a:blip>
          <a:srcRect t="2305" r="1245"/>
          <a:stretch>
            <a:fillRect/>
          </a:stretch>
        </p:blipFill>
        <p:spPr>
          <a:xfrm>
            <a:off x="-7879" y="0"/>
            <a:ext cx="9228079" cy="6871071"/>
          </a:xfrm>
          <a:prstGeom prst="rect">
            <a:avLst/>
          </a:prstGeom>
        </p:spPr>
      </p:pic>
      <p:sp>
        <p:nvSpPr>
          <p:cNvPr id="2" name="Title 1"/>
          <p:cNvSpPr>
            <a:spLocks noGrp="1"/>
          </p:cNvSpPr>
          <p:nvPr>
            <p:ph type="title"/>
          </p:nvPr>
        </p:nvSpPr>
        <p:spPr/>
        <p:txBody>
          <a:bodyPr>
            <a:normAutofit/>
          </a:bodyPr>
          <a:lstStyle/>
          <a:p>
            <a:r>
              <a:rPr lang="en-US" sz="3800" dirty="0" smtClean="0">
                <a:effectLst>
                  <a:outerShdw blurRad="50800" dist="38100" dir="2700000">
                    <a:srgbClr val="000000">
                      <a:alpha val="43000"/>
                    </a:srgbClr>
                  </a:outerShdw>
                </a:effectLst>
              </a:rPr>
              <a:t>The End Does Not Justify the Means</a:t>
            </a:r>
            <a:endParaRPr lang="en-US" sz="38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2056190"/>
            <a:ext cx="8229600" cy="4630117"/>
          </a:xfrm>
        </p:spPr>
        <p:txBody>
          <a:bodyPr/>
          <a:lstStyle/>
          <a:p>
            <a:pPr>
              <a:spcAft>
                <a:spcPts val="1200"/>
              </a:spcAft>
            </a:pPr>
            <a:r>
              <a:rPr lang="en-US" dirty="0" smtClean="0">
                <a:effectLst>
                  <a:outerShdw blurRad="50800" dist="38100" dir="2700000">
                    <a:srgbClr val="000000">
                      <a:alpha val="43000"/>
                    </a:srgbClr>
                  </a:outerShdw>
                </a:effectLst>
              </a:rPr>
              <a:t>Water from Rock—Strike the rock (Exodus 17:1-7).</a:t>
            </a:r>
          </a:p>
          <a:p>
            <a:pPr>
              <a:spcAft>
                <a:spcPts val="1200"/>
              </a:spcAft>
            </a:pPr>
            <a:r>
              <a:rPr lang="en-US" dirty="0" smtClean="0">
                <a:effectLst>
                  <a:outerShdw blurRad="50800" dist="38100" dir="2700000">
                    <a:srgbClr val="000000">
                      <a:alpha val="43000"/>
                    </a:srgbClr>
                  </a:outerShdw>
                </a:effectLst>
              </a:rPr>
              <a:t>Water from Rock—Speak to the rock (Numbers 20:1-11).</a:t>
            </a:r>
          </a:p>
          <a:p>
            <a:pPr>
              <a:spcAft>
                <a:spcPts val="1200"/>
              </a:spcAft>
            </a:pPr>
            <a:r>
              <a:rPr lang="en-US" dirty="0" smtClean="0">
                <a:effectLst>
                  <a:outerShdw blurRad="50800" dist="38100" dir="2700000">
                    <a:srgbClr val="000000">
                      <a:alpha val="43000"/>
                    </a:srgbClr>
                  </a:outerShdw>
                </a:effectLst>
              </a:rPr>
              <a:t>Consequence: Numbers 20:12</a:t>
            </a:r>
            <a:endParaRPr lang="en-US"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T</a:t>
            </a:r>
            <a:r>
              <a:rPr lang="en-US" sz="4800" cap="small" dirty="0" smtClean="0">
                <a:effectLst>
                  <a:outerShdw blurRad="50800" dist="38100" dir="2700000">
                    <a:srgbClr val="000000">
                      <a:alpha val="43000"/>
                    </a:srgbClr>
                  </a:outerShdw>
                </a:effectLst>
              </a:rPr>
              <a:t>hings</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oses</a:t>
            </a:r>
            <a:r>
              <a:rPr lang="en-US" sz="6600" dirty="0" smtClean="0">
                <a:effectLst>
                  <a:outerShdw blurRad="50800" dist="38100" dir="2700000">
                    <a:srgbClr val="000000">
                      <a:alpha val="43000"/>
                    </a:srgbClr>
                  </a:outerShdw>
                </a:effectLst>
              </a:rPr>
              <a:t> S</a:t>
            </a:r>
            <a:r>
              <a:rPr lang="en-US" sz="4800" cap="small" dirty="0" smtClean="0">
                <a:effectLst>
                  <a:outerShdw blurRad="50800" dist="38100" dir="2700000">
                    <a:srgbClr val="000000">
                      <a:alpha val="43000"/>
                    </a:srgbClr>
                  </a:outerShdw>
                </a:effectLst>
              </a:rPr>
              <a:t>aw</a:t>
            </a:r>
            <a:r>
              <a:rPr lang="en-US" sz="6600" dirty="0" smtClean="0">
                <a:effectLst>
                  <a:outerShdw blurRad="50800" dist="38100" dir="2700000">
                    <a:srgbClr val="000000">
                      <a:alpha val="43000"/>
                    </a:srgbClr>
                  </a:outerShdw>
                </a:effectLst>
              </a:rPr>
              <a:t> F</a:t>
            </a:r>
            <a:r>
              <a:rPr lang="en-US" sz="4800" cap="small" dirty="0" smtClean="0">
                <a:effectLst>
                  <a:outerShdw blurRad="50800" dist="38100" dir="2700000">
                    <a:srgbClr val="000000">
                      <a:alpha val="43000"/>
                    </a:srgbClr>
                  </a:outerShdw>
                </a:effectLst>
              </a:rPr>
              <a:t>rom</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ount</a:t>
            </a:r>
            <a:r>
              <a:rPr lang="en-US" sz="6600" dirty="0" smtClean="0">
                <a:effectLst>
                  <a:outerShdw blurRad="50800" dist="38100" dir="2700000">
                    <a:srgbClr val="000000">
                      <a:alpha val="43000"/>
                    </a:srgbClr>
                  </a:outerShdw>
                </a:effectLst>
              </a:rPr>
              <a:t> P</a:t>
            </a:r>
            <a:r>
              <a:rPr lang="en-US" sz="4800" cap="small" dirty="0" smtClean="0">
                <a:effectLst>
                  <a:outerShdw blurRad="50800" dist="38100" dir="2700000">
                    <a:srgbClr val="000000">
                      <a:alpha val="43000"/>
                    </a:srgbClr>
                  </a:outerShdw>
                </a:effectLst>
              </a:rPr>
              <a:t>isgah</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4025972"/>
            <a:ext cx="8229600" cy="2660336"/>
          </a:xfrm>
          <a:effectLst/>
        </p:spPr>
        <p:txBody>
          <a:bodyPr>
            <a:normAutofit/>
          </a:bodyPr>
          <a:lstStyle/>
          <a:p>
            <a:pPr marL="0" indent="0" algn="ctr">
              <a:buNone/>
            </a:pPr>
            <a:r>
              <a:rPr lang="en-US" sz="4500" dirty="0" smtClean="0">
                <a:effectLst>
                  <a:outerShdw blurRad="50800" dist="38100" dir="2700000">
                    <a:srgbClr val="000000">
                      <a:alpha val="43000"/>
                    </a:srgbClr>
                  </a:outerShdw>
                </a:effectLst>
              </a:rPr>
              <a:t>Our Sins Will Always Find Us Out (Num. 32:23).</a:t>
            </a:r>
          </a:p>
        </p:txBody>
      </p:sp>
      <p:sp>
        <p:nvSpPr>
          <p:cNvPr id="4" name="TextBox 3"/>
          <p:cNvSpPr txBox="1"/>
          <p:nvPr/>
        </p:nvSpPr>
        <p:spPr>
          <a:xfrm>
            <a:off x="4688538" y="2931664"/>
            <a:ext cx="4241471" cy="338554"/>
          </a:xfrm>
          <a:prstGeom prst="rect">
            <a:avLst/>
          </a:prstGeom>
          <a:noFill/>
        </p:spPr>
        <p:txBody>
          <a:bodyPr wrap="square" rtlCol="0">
            <a:spAutoFit/>
          </a:bodyPr>
          <a:lstStyle/>
          <a:p>
            <a:pPr algn="r"/>
            <a:r>
              <a:rPr lang="en-US" sz="1600" dirty="0" smtClean="0"/>
              <a:t>View of Jordan River Valley from Mt. Nebo</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14000" contrast="-31000"/>
            <a:alphaModFix amt="90000"/>
          </a:blip>
          <a:srcRect t="2305" r="1245"/>
          <a:stretch>
            <a:fillRect/>
          </a:stretch>
        </p:blipFill>
        <p:spPr>
          <a:xfrm>
            <a:off x="-7879" y="0"/>
            <a:ext cx="9228079" cy="6871071"/>
          </a:xfrm>
          <a:prstGeom prst="rect">
            <a:avLst/>
          </a:prstGeom>
        </p:spPr>
      </p:pic>
      <p:sp>
        <p:nvSpPr>
          <p:cNvPr id="2" name="Title 1"/>
          <p:cNvSpPr>
            <a:spLocks noGrp="1"/>
          </p:cNvSpPr>
          <p:nvPr>
            <p:ph type="title"/>
          </p:nvPr>
        </p:nvSpPr>
        <p:spPr/>
        <p:txBody>
          <a:bodyPr>
            <a:normAutofit fontScale="90000"/>
          </a:bodyPr>
          <a:lstStyle/>
          <a:p>
            <a:r>
              <a:rPr lang="en-US" dirty="0" smtClean="0">
                <a:effectLst>
                  <a:outerShdw blurRad="50800" dist="38100" dir="2700000">
                    <a:srgbClr val="000000">
                      <a:alpha val="43000"/>
                    </a:srgbClr>
                  </a:outerShdw>
                </a:effectLst>
              </a:rPr>
              <a:t>Our Sins Will Always Find Us Out</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681238"/>
            <a:ext cx="8229600" cy="5005069"/>
          </a:xfrm>
        </p:spPr>
        <p:txBody>
          <a:bodyPr/>
          <a:lstStyle/>
          <a:p>
            <a:pPr>
              <a:spcAft>
                <a:spcPts val="600"/>
              </a:spcAft>
            </a:pPr>
            <a:r>
              <a:rPr lang="en-US" dirty="0" err="1" smtClean="0"/>
              <a:t>Achan’s</a:t>
            </a:r>
            <a:r>
              <a:rPr lang="en-US" dirty="0" smtClean="0"/>
              <a:t> sin was discovered (Josh. 7:20-25).</a:t>
            </a:r>
          </a:p>
          <a:p>
            <a:pPr>
              <a:spcAft>
                <a:spcPts val="600"/>
              </a:spcAft>
            </a:pPr>
            <a:r>
              <a:rPr lang="en-US" dirty="0" smtClean="0"/>
              <a:t>David’s sin with Bathsheba was discovered (2 Sam. 12:7-12).</a:t>
            </a:r>
          </a:p>
          <a:p>
            <a:pPr>
              <a:spcAft>
                <a:spcPts val="600"/>
              </a:spcAft>
            </a:pPr>
            <a:r>
              <a:rPr lang="en-US" dirty="0" smtClean="0"/>
              <a:t>No one can hide from God (Heb. 4:12-13).</a:t>
            </a:r>
          </a:p>
          <a:p>
            <a:pPr>
              <a:spcAft>
                <a:spcPts val="600"/>
              </a:spcAft>
            </a:pPr>
            <a:r>
              <a:rPr lang="en-US" dirty="0" smtClean="0"/>
              <a:t>We must not take God’s patience for granted (2 Pet. 3:9-12).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T</a:t>
            </a:r>
            <a:r>
              <a:rPr lang="en-US" sz="4800" cap="small" dirty="0" smtClean="0">
                <a:effectLst>
                  <a:outerShdw blurRad="50800" dist="38100" dir="2700000">
                    <a:srgbClr val="000000">
                      <a:alpha val="43000"/>
                    </a:srgbClr>
                  </a:outerShdw>
                </a:effectLst>
              </a:rPr>
              <a:t>hings</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oses</a:t>
            </a:r>
            <a:r>
              <a:rPr lang="en-US" sz="6600" dirty="0" smtClean="0">
                <a:effectLst>
                  <a:outerShdw blurRad="50800" dist="38100" dir="2700000">
                    <a:srgbClr val="000000">
                      <a:alpha val="43000"/>
                    </a:srgbClr>
                  </a:outerShdw>
                </a:effectLst>
              </a:rPr>
              <a:t> S</a:t>
            </a:r>
            <a:r>
              <a:rPr lang="en-US" sz="4800" cap="small" dirty="0" smtClean="0">
                <a:effectLst>
                  <a:outerShdw blurRad="50800" dist="38100" dir="2700000">
                    <a:srgbClr val="000000">
                      <a:alpha val="43000"/>
                    </a:srgbClr>
                  </a:outerShdw>
                </a:effectLst>
              </a:rPr>
              <a:t>aw</a:t>
            </a:r>
            <a:r>
              <a:rPr lang="en-US" sz="6600" dirty="0" smtClean="0">
                <a:effectLst>
                  <a:outerShdw blurRad="50800" dist="38100" dir="2700000">
                    <a:srgbClr val="000000">
                      <a:alpha val="43000"/>
                    </a:srgbClr>
                  </a:outerShdw>
                </a:effectLst>
              </a:rPr>
              <a:t> F</a:t>
            </a:r>
            <a:r>
              <a:rPr lang="en-US" sz="4800" cap="small" dirty="0" smtClean="0">
                <a:effectLst>
                  <a:outerShdw blurRad="50800" dist="38100" dir="2700000">
                    <a:srgbClr val="000000">
                      <a:alpha val="43000"/>
                    </a:srgbClr>
                  </a:outerShdw>
                </a:effectLst>
              </a:rPr>
              <a:t>rom</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ount</a:t>
            </a:r>
            <a:r>
              <a:rPr lang="en-US" sz="6600" dirty="0" smtClean="0">
                <a:effectLst>
                  <a:outerShdw blurRad="50800" dist="38100" dir="2700000">
                    <a:srgbClr val="000000">
                      <a:alpha val="43000"/>
                    </a:srgbClr>
                  </a:outerShdw>
                </a:effectLst>
              </a:rPr>
              <a:t> P</a:t>
            </a:r>
            <a:r>
              <a:rPr lang="en-US" sz="4800" cap="small" dirty="0" smtClean="0">
                <a:effectLst>
                  <a:outerShdw blurRad="50800" dist="38100" dir="2700000">
                    <a:srgbClr val="000000">
                      <a:alpha val="43000"/>
                    </a:srgbClr>
                  </a:outerShdw>
                </a:effectLst>
              </a:rPr>
              <a:t>isgah</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3858381"/>
            <a:ext cx="8229600" cy="2660336"/>
          </a:xfrm>
          <a:effectLst/>
        </p:spPr>
        <p:txBody>
          <a:bodyPr>
            <a:normAutofit/>
          </a:bodyPr>
          <a:lstStyle/>
          <a:p>
            <a:pPr marL="0" indent="0" algn="ctr">
              <a:buNone/>
            </a:pPr>
            <a:r>
              <a:rPr lang="en-US" sz="4500" dirty="0" smtClean="0">
                <a:effectLst>
                  <a:outerShdw blurRad="50800" dist="38100" dir="2700000">
                    <a:srgbClr val="000000">
                      <a:alpha val="43000"/>
                    </a:srgbClr>
                  </a:outerShdw>
                </a:effectLst>
              </a:rPr>
              <a:t>Sin, Though Committed With The Best of Intentions, Is Still Sin! (Prov. 14:12)</a:t>
            </a:r>
          </a:p>
        </p:txBody>
      </p:sp>
      <p:sp>
        <p:nvSpPr>
          <p:cNvPr id="4" name="TextBox 3"/>
          <p:cNvSpPr txBox="1"/>
          <p:nvPr/>
        </p:nvSpPr>
        <p:spPr>
          <a:xfrm>
            <a:off x="4688538" y="2931664"/>
            <a:ext cx="4241471" cy="338554"/>
          </a:xfrm>
          <a:prstGeom prst="rect">
            <a:avLst/>
          </a:prstGeom>
          <a:noFill/>
        </p:spPr>
        <p:txBody>
          <a:bodyPr wrap="square" rtlCol="0">
            <a:spAutoFit/>
          </a:bodyPr>
          <a:lstStyle/>
          <a:p>
            <a:pPr algn="r"/>
            <a:r>
              <a:rPr lang="en-US" sz="1600" dirty="0" smtClean="0"/>
              <a:t>View of Jordan River Valley from Mt. Nebo</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14000" contrast="-31000"/>
            <a:alphaModFix amt="90000"/>
          </a:blip>
          <a:srcRect t="2305" r="1245"/>
          <a:stretch>
            <a:fillRect/>
          </a:stretch>
        </p:blipFill>
        <p:spPr>
          <a:xfrm>
            <a:off x="-7879" y="0"/>
            <a:ext cx="9228079" cy="6871071"/>
          </a:xfrm>
          <a:prstGeom prst="rect">
            <a:avLst/>
          </a:prstGeom>
        </p:spPr>
      </p:pic>
      <p:sp>
        <p:nvSpPr>
          <p:cNvPr id="2" name="Title 1"/>
          <p:cNvSpPr>
            <a:spLocks noGrp="1"/>
          </p:cNvSpPr>
          <p:nvPr>
            <p:ph type="title"/>
          </p:nvPr>
        </p:nvSpPr>
        <p:spPr/>
        <p:txBody>
          <a:bodyPr>
            <a:normAutofit/>
          </a:bodyPr>
          <a:lstStyle/>
          <a:p>
            <a:r>
              <a:rPr lang="en-US" dirty="0" smtClean="0">
                <a:effectLst>
                  <a:outerShdw blurRad="50800" dist="38100" dir="2700000">
                    <a:srgbClr val="000000">
                      <a:alpha val="43000"/>
                    </a:srgbClr>
                  </a:outerShdw>
                </a:effectLst>
              </a:rPr>
              <a:t>Sin Is Still Sin!</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681238"/>
            <a:ext cx="8229600" cy="5005069"/>
          </a:xfrm>
        </p:spPr>
        <p:txBody>
          <a:bodyPr/>
          <a:lstStyle/>
          <a:p>
            <a:pPr>
              <a:spcAft>
                <a:spcPts val="1200"/>
              </a:spcAft>
            </a:pPr>
            <a:r>
              <a:rPr lang="en-US" dirty="0" smtClean="0"/>
              <a:t>It was sin for </a:t>
            </a:r>
            <a:r>
              <a:rPr lang="en-US" dirty="0" err="1" smtClean="0"/>
              <a:t>Uzzah</a:t>
            </a:r>
            <a:r>
              <a:rPr lang="en-US" dirty="0" smtClean="0"/>
              <a:t> to steady the ark of the covenant (2 Sam. 6:6-7).</a:t>
            </a:r>
          </a:p>
          <a:p>
            <a:pPr>
              <a:spcAft>
                <a:spcPts val="1200"/>
              </a:spcAft>
            </a:pPr>
            <a:r>
              <a:rPr lang="en-US" dirty="0" smtClean="0"/>
              <a:t>It was sin for Saul to sacrifice from the blunder of </a:t>
            </a:r>
            <a:r>
              <a:rPr lang="en-US" dirty="0" err="1" smtClean="0"/>
              <a:t>Amelek</a:t>
            </a:r>
            <a:r>
              <a:rPr lang="en-US" dirty="0" smtClean="0"/>
              <a:t> (1 Sam. 15:21-22).</a:t>
            </a:r>
          </a:p>
          <a:p>
            <a:pPr>
              <a:spcAft>
                <a:spcPts val="1200"/>
              </a:spcAft>
            </a:pPr>
            <a:r>
              <a:rPr lang="en-US" dirty="0" smtClean="0"/>
              <a:t>We may be condemned by things we approve (Rom. 14:22-23).</a:t>
            </a:r>
          </a:p>
          <a:p>
            <a:pPr>
              <a:spcAft>
                <a:spcPts val="1200"/>
              </a:spcAft>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5698"/>
          </a:xfrm>
          <a:effectLst/>
        </p:spPr>
        <p:txBody>
          <a:bodyPr>
            <a:noAutofit/>
          </a:bodyPr>
          <a:lstStyle/>
          <a:p>
            <a:pPr algn="r">
              <a:lnSpc>
                <a:spcPct val="70000"/>
              </a:lnSpc>
            </a:pPr>
            <a:r>
              <a:rPr lang="en-US" sz="6600" dirty="0" smtClean="0">
                <a:effectLst>
                  <a:outerShdw blurRad="50800" dist="38100" dir="2700000">
                    <a:srgbClr val="000000">
                      <a:alpha val="43000"/>
                    </a:srgbClr>
                  </a:outerShdw>
                </a:effectLst>
              </a:rPr>
              <a:t>T</a:t>
            </a:r>
            <a:r>
              <a:rPr lang="en-US" sz="4800" cap="small" dirty="0" smtClean="0">
                <a:effectLst>
                  <a:outerShdw blurRad="50800" dist="38100" dir="2700000">
                    <a:srgbClr val="000000">
                      <a:alpha val="43000"/>
                    </a:srgbClr>
                  </a:outerShdw>
                </a:effectLst>
              </a:rPr>
              <a:t>hings</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oses</a:t>
            </a:r>
            <a:r>
              <a:rPr lang="en-US" sz="6600" dirty="0" smtClean="0">
                <a:effectLst>
                  <a:outerShdw blurRad="50800" dist="38100" dir="2700000">
                    <a:srgbClr val="000000">
                      <a:alpha val="43000"/>
                    </a:srgbClr>
                  </a:outerShdw>
                </a:effectLst>
              </a:rPr>
              <a:t> S</a:t>
            </a:r>
            <a:r>
              <a:rPr lang="en-US" sz="4800" cap="small" dirty="0" smtClean="0">
                <a:effectLst>
                  <a:outerShdw blurRad="50800" dist="38100" dir="2700000">
                    <a:srgbClr val="000000">
                      <a:alpha val="43000"/>
                    </a:srgbClr>
                  </a:outerShdw>
                </a:effectLst>
              </a:rPr>
              <a:t>aw</a:t>
            </a:r>
            <a:r>
              <a:rPr lang="en-US" sz="6600" dirty="0" smtClean="0">
                <a:effectLst>
                  <a:outerShdw blurRad="50800" dist="38100" dir="2700000">
                    <a:srgbClr val="000000">
                      <a:alpha val="43000"/>
                    </a:srgbClr>
                  </a:outerShdw>
                </a:effectLst>
              </a:rPr>
              <a:t> F</a:t>
            </a:r>
            <a:r>
              <a:rPr lang="en-US" sz="4800" cap="small" dirty="0" smtClean="0">
                <a:effectLst>
                  <a:outerShdw blurRad="50800" dist="38100" dir="2700000">
                    <a:srgbClr val="000000">
                      <a:alpha val="43000"/>
                    </a:srgbClr>
                  </a:outerShdw>
                </a:effectLst>
              </a:rPr>
              <a:t>rom</a:t>
            </a:r>
            <a:r>
              <a:rPr lang="en-US" sz="6600" dirty="0" smtClean="0">
                <a:effectLst>
                  <a:outerShdw blurRad="50800" dist="38100" dir="2700000">
                    <a:srgbClr val="000000">
                      <a:alpha val="43000"/>
                    </a:srgbClr>
                  </a:outerShdw>
                </a:effectLst>
              </a:rPr>
              <a:t> M</a:t>
            </a:r>
            <a:r>
              <a:rPr lang="en-US" sz="4800" cap="small" dirty="0" smtClean="0">
                <a:effectLst>
                  <a:outerShdw blurRad="50800" dist="38100" dir="2700000">
                    <a:srgbClr val="000000">
                      <a:alpha val="43000"/>
                    </a:srgbClr>
                  </a:outerShdw>
                </a:effectLst>
              </a:rPr>
              <a:t>ount</a:t>
            </a:r>
            <a:r>
              <a:rPr lang="en-US" sz="6600" dirty="0" smtClean="0">
                <a:effectLst>
                  <a:outerShdw blurRad="50800" dist="38100" dir="2700000">
                    <a:srgbClr val="000000">
                      <a:alpha val="43000"/>
                    </a:srgbClr>
                  </a:outerShdw>
                </a:effectLst>
              </a:rPr>
              <a:t> P</a:t>
            </a:r>
            <a:r>
              <a:rPr lang="en-US" sz="4800" cap="small" dirty="0" smtClean="0">
                <a:effectLst>
                  <a:outerShdw blurRad="50800" dist="38100" dir="2700000">
                    <a:srgbClr val="000000">
                      <a:alpha val="43000"/>
                    </a:srgbClr>
                  </a:outerShdw>
                </a:effectLst>
              </a:rPr>
              <a:t>isgah</a:t>
            </a:r>
            <a:endParaRPr lang="en-US" sz="4800" cap="small"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4025972"/>
            <a:ext cx="8229600" cy="2660336"/>
          </a:xfrm>
          <a:effectLst/>
        </p:spPr>
        <p:txBody>
          <a:bodyPr>
            <a:normAutofit/>
          </a:bodyPr>
          <a:lstStyle/>
          <a:p>
            <a:pPr marL="0" indent="0" algn="ctr">
              <a:buNone/>
            </a:pPr>
            <a:r>
              <a:rPr lang="en-US" sz="4500" dirty="0" smtClean="0">
                <a:effectLst>
                  <a:outerShdw blurRad="50800" dist="38100" dir="2700000">
                    <a:srgbClr val="000000">
                      <a:alpha val="43000"/>
                    </a:srgbClr>
                  </a:outerShdw>
                </a:effectLst>
              </a:rPr>
              <a:t>The Wages of Sin Are Certain   (Heb. 2:1-3).</a:t>
            </a:r>
          </a:p>
        </p:txBody>
      </p:sp>
      <p:sp>
        <p:nvSpPr>
          <p:cNvPr id="4" name="TextBox 3"/>
          <p:cNvSpPr txBox="1"/>
          <p:nvPr/>
        </p:nvSpPr>
        <p:spPr>
          <a:xfrm>
            <a:off x="4688538" y="2931664"/>
            <a:ext cx="4241471" cy="338554"/>
          </a:xfrm>
          <a:prstGeom prst="rect">
            <a:avLst/>
          </a:prstGeom>
          <a:noFill/>
        </p:spPr>
        <p:txBody>
          <a:bodyPr wrap="square" rtlCol="0">
            <a:spAutoFit/>
          </a:bodyPr>
          <a:lstStyle/>
          <a:p>
            <a:pPr algn="r"/>
            <a:r>
              <a:rPr lang="en-US" sz="1600" dirty="0" smtClean="0"/>
              <a:t>View of Jordan River Valley from Mt. Nebo</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668</Words>
  <Application>Microsoft Macintosh PowerPoint</Application>
  <PresentationFormat>On-screen Show (4:3)</PresentationFormat>
  <Paragraphs>40</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Deuteronomy 34:1-5</vt:lpstr>
      <vt:lpstr>Deuteronomy 34:1-5</vt:lpstr>
      <vt:lpstr>Things Moses Saw From Mount Pisgah</vt:lpstr>
      <vt:lpstr>The End Does Not Justify the Means</vt:lpstr>
      <vt:lpstr>Things Moses Saw From Mount Pisgah</vt:lpstr>
      <vt:lpstr>Our Sins Will Always Find Us Out</vt:lpstr>
      <vt:lpstr>Things Moses Saw From Mount Pisgah</vt:lpstr>
      <vt:lpstr>Sin Is Still Sin!</vt:lpstr>
      <vt:lpstr>Things Moses Saw From Mount Pisgah</vt:lpstr>
      <vt:lpstr>The Wages of Sin Are Certain</vt:lpstr>
      <vt:lpstr>Things Moses Saw From Mount Pisgah</vt:lpstr>
      <vt:lpstr>We Are Accountable for Our Own Actions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Moses Saw From Mount Pisgah</dc:title>
  <dc:creator>Kyle Pope</dc:creator>
  <cp:lastModifiedBy>Kyle Pope</cp:lastModifiedBy>
  <cp:revision>7</cp:revision>
  <dcterms:created xsi:type="dcterms:W3CDTF">2015-11-11T01:10:05Z</dcterms:created>
  <dcterms:modified xsi:type="dcterms:W3CDTF">2015-11-11T01:11:01Z</dcterms:modified>
</cp:coreProperties>
</file>