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7" r:id="rId2"/>
    <p:sldId id="258" r:id="rId3"/>
    <p:sldId id="259" r:id="rId4"/>
    <p:sldId id="260" r:id="rId5"/>
    <p:sldId id="261" r:id="rId6"/>
    <p:sldId id="271" r:id="rId7"/>
    <p:sldId id="262" r:id="rId8"/>
    <p:sldId id="27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p:clrMru>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987" autoAdjust="0"/>
    <p:restoredTop sz="94660"/>
  </p:normalViewPr>
  <p:slideViewPr>
    <p:cSldViewPr snapToGrid="0">
      <p:cViewPr varScale="1">
        <p:scale>
          <a:sx n="105" d="100"/>
          <a:sy n="105" d="100"/>
        </p:scale>
        <p:origin x="-320"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B59203-2C54-4242-9E9F-A651B82EBD14}"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0119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B59203-2C54-4242-9E9F-A651B82EBD14}"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820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B59203-2C54-4242-9E9F-A651B82EBD14}"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6486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B59203-2C54-4242-9E9F-A651B82EBD14}"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076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B59203-2C54-4242-9E9F-A651B82EBD14}" type="datetimeFigureOut">
              <a:rPr lang="en-US" smtClean="0"/>
              <a:pPr/>
              <a:t>3/28/15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3411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B59203-2C54-4242-9E9F-A651B82EBD14}" type="datetimeFigureOut">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812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B59203-2C54-4242-9E9F-A651B82EBD14}" type="datetimeFigureOut">
              <a:rPr lang="en-US" smtClean="0"/>
              <a:pPr/>
              <a:t>3/28/15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8513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B59203-2C54-4242-9E9F-A651B82EBD14}" type="datetimeFigureOut">
              <a:rPr lang="en-US" smtClean="0"/>
              <a:pPr/>
              <a:t>3/28/15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4774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59203-2C54-4242-9E9F-A651B82EBD14}" type="datetimeFigureOut">
              <a:rPr lang="en-US" smtClean="0"/>
              <a:pPr/>
              <a:t>3/28/15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6332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59203-2C54-4242-9E9F-A651B82EBD14}" type="datetimeFigureOut">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2128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59203-2C54-4242-9E9F-A651B82EBD14}" type="datetimeFigureOut">
              <a:rPr lang="en-US" smtClean="0"/>
              <a:pPr/>
              <a:t>3/28/15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747924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59203-2C54-4242-9E9F-A651B82EBD14}" type="datetimeFigureOut">
              <a:rPr lang="en-US" smtClean="0"/>
              <a:pPr/>
              <a:t>3/28/15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5E83B-0127-4F43-98E9-B93B22D0D56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58787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hyperlink" Target="http://3.bp.blogspot.com/_bxsJDnEkDLg/TFp8mnWyBoI/AAAAAAAAAP4/SFsKevwdp2A/s1600/waffles.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26292" y="568411"/>
            <a:ext cx="6211330"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6600" dirty="0" smtClean="0">
                <a:effectLst>
                  <a:outerShdw blurRad="38100" dist="38100" dir="2700000" algn="tl">
                    <a:srgbClr val="000000">
                      <a:alpha val="43137"/>
                    </a:srgbClr>
                  </a:outerShdw>
                </a:effectLst>
                <a:latin typeface="Tahoma" pitchFamily="34" charset="0"/>
                <a:cs typeface="Tahoma" pitchFamily="34" charset="0"/>
              </a:rPr>
              <a:t>Comparisons</a:t>
            </a:r>
            <a:endParaRPr lang="en-US" sz="6600" dirty="0">
              <a:effectLst>
                <a:outerShdw blurRad="38100" dist="38100" dir="2700000" algn="tl">
                  <a:srgbClr val="000000">
                    <a:alpha val="43137"/>
                  </a:srgbClr>
                </a:outerShdw>
              </a:effectLst>
              <a:latin typeface="Tahoma" pitchFamily="34" charset="0"/>
              <a:cs typeface="Tahoma"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454079" y="2277375"/>
            <a:ext cx="3955756" cy="2632376"/>
          </a:xfrm>
          <a:prstGeom prst="rect">
            <a:avLst/>
          </a:prstGeom>
        </p:spPr>
      </p:pic>
      <p:sp>
        <p:nvSpPr>
          <p:cNvPr id="5" name="TextBox 4"/>
          <p:cNvSpPr txBox="1"/>
          <p:nvPr/>
        </p:nvSpPr>
        <p:spPr>
          <a:xfrm>
            <a:off x="1326292" y="5169243"/>
            <a:ext cx="2907957"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000" dirty="0" smtClean="0">
                <a:effectLst>
                  <a:outerShdw blurRad="38100" dist="38100" dir="2700000" algn="tl">
                    <a:srgbClr val="000000">
                      <a:alpha val="43137"/>
                    </a:srgbClr>
                  </a:outerShdw>
                </a:effectLst>
                <a:latin typeface="Tahoma" pitchFamily="34" charset="0"/>
                <a:cs typeface="Tahoma" pitchFamily="34" charset="0"/>
              </a:rPr>
              <a:t>Comparisons</a:t>
            </a:r>
            <a:endParaRPr lang="en-US" sz="3000" dirty="0">
              <a:effectLst>
                <a:outerShdw blurRad="38100" dist="38100" dir="2700000" algn="tl">
                  <a:srgbClr val="000000">
                    <a:alpha val="43137"/>
                  </a:srgbClr>
                </a:outerShdw>
              </a:effectLst>
              <a:latin typeface="Tahoma" pitchFamily="34" charset="0"/>
              <a:cs typeface="Tahoma" pitchFamily="34" charset="0"/>
            </a:endParaRPr>
          </a:p>
        </p:txBody>
      </p:sp>
      <p:sp>
        <p:nvSpPr>
          <p:cNvPr id="6" name="TextBox 5"/>
          <p:cNvSpPr txBox="1"/>
          <p:nvPr/>
        </p:nvSpPr>
        <p:spPr>
          <a:xfrm>
            <a:off x="4699690" y="5169243"/>
            <a:ext cx="2907957" cy="55399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000" dirty="0" smtClean="0">
                <a:effectLst>
                  <a:outerShdw blurRad="38100" dist="38100" dir="2700000" algn="tl">
                    <a:srgbClr val="000000">
                      <a:alpha val="43137"/>
                    </a:srgbClr>
                  </a:outerShdw>
                </a:effectLst>
                <a:latin typeface="Tahoma" pitchFamily="34" charset="0"/>
                <a:cs typeface="Tahoma" pitchFamily="34" charset="0"/>
              </a:rPr>
              <a:t>Comparisons</a:t>
            </a:r>
            <a:endParaRPr lang="en-US" sz="3000" dirty="0">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73097023"/>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28" y="0"/>
            <a:ext cx="9139943" cy="6858000"/>
          </a:xfrm>
          <a:prstGeom prst="rect">
            <a:avLst/>
          </a:prstGeom>
        </p:spPr>
      </p:pic>
      <p:sp>
        <p:nvSpPr>
          <p:cNvPr id="2" name="TextBox 1"/>
          <p:cNvSpPr txBox="1"/>
          <p:nvPr/>
        </p:nvSpPr>
        <p:spPr>
          <a:xfrm>
            <a:off x="1268627" y="222422"/>
            <a:ext cx="6664411"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Put on (Put off) – (8, 9, 10, 12, 14)</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47357092"/>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C:\Users\Roger Shouse\AppData\Local\Microsoft\Windows\Temporary Internet Files\Content.IE5\F72JS3ZB\Marriage_Bulletin_Template[1].jpg"/>
          <p:cNvPicPr>
            <a:picLocks noChangeAspect="1" noChangeArrowheads="1"/>
          </p:cNvPicPr>
          <p:nvPr/>
        </p:nvPicPr>
        <p:blipFill>
          <a:blip r:embed="rId2" cstate="print"/>
          <a:srcRect/>
          <a:stretch>
            <a:fillRect/>
          </a:stretch>
        </p:blipFill>
        <p:spPr bwMode="auto">
          <a:xfrm>
            <a:off x="0" y="0"/>
            <a:ext cx="4285211" cy="6858000"/>
          </a:xfrm>
          <a:prstGeom prst="rect">
            <a:avLst/>
          </a:prstGeom>
          <a:noFill/>
        </p:spPr>
      </p:pic>
      <p:sp>
        <p:nvSpPr>
          <p:cNvPr id="2" name="TextBox 1"/>
          <p:cNvSpPr txBox="1"/>
          <p:nvPr/>
        </p:nvSpPr>
        <p:spPr>
          <a:xfrm>
            <a:off x="4285210" y="60981"/>
            <a:ext cx="5147113" cy="1569660"/>
          </a:xfrm>
          <a:prstGeom prst="rect">
            <a:avLst/>
          </a:prstGeom>
          <a:noFill/>
        </p:spPr>
        <p:txBody>
          <a:bodyPr wrap="square" rtlCol="0">
            <a:spAutoFit/>
          </a:bodyPr>
          <a:lstStyle/>
          <a:p>
            <a:pPr algn="ctr"/>
            <a:r>
              <a:rPr lang="en-US" sz="3200" u="sng"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Paul lists two central components of togetherness</a:t>
            </a:r>
            <a:endParaRPr lang="en-US" sz="3200" u="sng"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0" y="150220"/>
            <a:ext cx="4285211" cy="1569660"/>
          </a:xfrm>
          <a:prstGeom prst="rect">
            <a:avLst/>
          </a:prstGeom>
          <a:solidFill>
            <a:schemeClr val="bg2"/>
          </a:solidFill>
        </p:spPr>
        <p:txBody>
          <a:bodyPr wrap="square" rtlCol="0">
            <a:spAutoFit/>
          </a:bodyPr>
          <a:lstStyle/>
          <a:p>
            <a:r>
              <a:rPr lang="en-US" sz="3200"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Be the person you are supposed to be </a:t>
            </a:r>
            <a:r>
              <a:rPr lang="en-US"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(12)</a:t>
            </a:r>
            <a:endPar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538474" y="1846234"/>
            <a:ext cx="4301971" cy="2062103"/>
          </a:xfrm>
          <a:prstGeom prst="rect">
            <a:avLst/>
          </a:prstGeom>
          <a:noFill/>
        </p:spPr>
        <p:txBody>
          <a:bodyPr wrap="square" rtlCol="0">
            <a:spAutoFit/>
          </a:bodyPr>
          <a:lstStyle/>
          <a:p>
            <a:pPr algn="ctr"/>
            <a:r>
              <a:rPr lang="en-US" sz="3200" i="1" dirty="0" smtClean="0">
                <a:latin typeface="Tahoma" panose="020B0604030504040204" pitchFamily="34" charset="0"/>
                <a:ea typeface="Tahoma" panose="020B0604030504040204" pitchFamily="34" charset="0"/>
                <a:cs typeface="Tahoma" panose="020B0604030504040204" pitchFamily="34" charset="0"/>
              </a:rPr>
              <a:t>Too often in a marriage we focus on finding the right person</a:t>
            </a:r>
            <a:endParaRPr lang="en-US" sz="32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79037266"/>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5" descr="D:\Multimedia\A_Original\181_A_JuiceDrop.jpg"/>
          <p:cNvPicPr>
            <a:picLocks noChangeAspect="1" noChangeArrowheads="1"/>
          </p:cNvPicPr>
          <p:nvPr/>
        </p:nvPicPr>
        <p:blipFill>
          <a:blip r:embed="rId2" cstate="print"/>
          <a:srcRect/>
          <a:stretch>
            <a:fillRect/>
          </a:stretch>
        </p:blipFill>
        <p:spPr bwMode="auto">
          <a:xfrm>
            <a:off x="0" y="0"/>
            <a:ext cx="9372600" cy="7029450"/>
          </a:xfrm>
          <a:prstGeom prst="rect">
            <a:avLst/>
          </a:prstGeom>
          <a:noFill/>
        </p:spPr>
      </p:pic>
      <p:sp>
        <p:nvSpPr>
          <p:cNvPr id="2" name="TextBox 1"/>
          <p:cNvSpPr txBox="1"/>
          <p:nvPr/>
        </p:nvSpPr>
        <p:spPr>
          <a:xfrm>
            <a:off x="444843" y="280086"/>
            <a:ext cx="5511114" cy="584775"/>
          </a:xfrm>
          <a:prstGeom prst="rect">
            <a:avLst/>
          </a:prstGeom>
          <a:solidFill>
            <a:schemeClr val="accent4">
              <a:lumMod val="40000"/>
              <a:lumOff val="60000"/>
            </a:schemeClr>
          </a:solidFill>
        </p:spPr>
        <p:txBody>
          <a:bodyPr wrap="square" rtlCol="0">
            <a:spAutoFit/>
          </a:bodyPr>
          <a:lstStyle/>
          <a:p>
            <a:r>
              <a:rPr lang="en-US" sz="3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Insides</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44843" y="1638928"/>
            <a:ext cx="738934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Put on a heart of Kindness: DOING</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44843" y="3460060"/>
            <a:ext cx="8431426"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Put on a heart of Gentleness: a better word is 	MEEKNESS – our relationship with the 	LORD</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03653" y="5147101"/>
            <a:ext cx="8394357"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Put on a heart of Patience: that ability to wait 	and not come unglued</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915908" y="173790"/>
            <a:ext cx="2326945" cy="2573079"/>
          </a:xfrm>
          <a:prstGeom prst="rect">
            <a:avLst/>
          </a:prstGeom>
        </p:spPr>
      </p:pic>
      <p:sp>
        <p:nvSpPr>
          <p:cNvPr id="3" name="TextBox 2"/>
          <p:cNvSpPr txBox="1"/>
          <p:nvPr/>
        </p:nvSpPr>
        <p:spPr>
          <a:xfrm>
            <a:off x="444843" y="1012396"/>
            <a:ext cx="8353167"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Put on a heart of Compassion: CARE</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03653" y="2265461"/>
            <a:ext cx="9094573"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Put on a heart of Humility: how we see 	OURSELVES</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3827021"/>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3" grpId="0"/>
      <p:bldP spid="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28" y="0"/>
            <a:ext cx="9139943" cy="6858000"/>
          </a:xfrm>
          <a:prstGeom prst="rect">
            <a:avLst/>
          </a:prstGeom>
        </p:spPr>
      </p:pic>
      <p:sp>
        <p:nvSpPr>
          <p:cNvPr id="2" name="TextBox 1"/>
          <p:cNvSpPr txBox="1"/>
          <p:nvPr/>
        </p:nvSpPr>
        <p:spPr>
          <a:xfrm>
            <a:off x="2582562" y="306283"/>
            <a:ext cx="4629665" cy="584775"/>
          </a:xfrm>
          <a:prstGeom prst="rect">
            <a:avLst/>
          </a:prstGeom>
          <a:solidFill>
            <a:schemeClr val="accent4">
              <a:lumMod val="40000"/>
              <a:lumOff val="60000"/>
            </a:schemeClr>
          </a:solid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The Outsides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130918" y="1185335"/>
            <a:ext cx="8171936"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Bear with one another: PUT UP</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992695" y="2366891"/>
            <a:ext cx="7257631"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one another: We are not 	PERFECT</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657569" y="3748502"/>
            <a:ext cx="8064844"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Put on Love: This is God’s love</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043724562"/>
      </p:ext>
    </p:extLst>
  </p:cSld>
  <p:clrMapOvr>
    <a:masterClrMapping/>
  </p:clrMapOvr>
  <mc:AlternateContent>
    <mc:Choice xmlns:mc="http://schemas.openxmlformats.org/markup-compatibility/2006" xmlns="" xmlns:p15="http://schemas.microsoft.com/office/powerpoint/2012/main" xmlns:p="http://schemas.openxmlformats.org/presentationml/2006/main" xmlns:r="http://schemas.openxmlformats.org/officeDocument/2006/relationships" xmlns:a="http://schemas.openxmlformats.org/drawingml/2006/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28" y="0"/>
            <a:ext cx="9139943" cy="6858000"/>
          </a:xfrm>
          <a:prstGeom prst="rect">
            <a:avLst/>
          </a:prstGeom>
        </p:spPr>
      </p:pic>
      <p:sp>
        <p:nvSpPr>
          <p:cNvPr id="2" name="TextBox 1"/>
          <p:cNvSpPr txBox="1"/>
          <p:nvPr/>
        </p:nvSpPr>
        <p:spPr>
          <a:xfrm>
            <a:off x="502508" y="288324"/>
            <a:ext cx="5774724" cy="584775"/>
          </a:xfrm>
          <a:prstGeom prst="rect">
            <a:avLst/>
          </a:prstGeom>
          <a:solidFill>
            <a:schemeClr val="accent4">
              <a:lumMod val="40000"/>
              <a:lumOff val="60000"/>
            </a:schemeClr>
          </a:solid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In our Fellowship</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69556" y="1037967"/>
            <a:ext cx="444843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Same thoughts</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90831" y="1787610"/>
            <a:ext cx="4300152" cy="584775"/>
          </a:xfrm>
          <a:prstGeom prst="rect">
            <a:avLst/>
          </a:prstGeom>
          <a:solidFill>
            <a:srgbClr val="FFFFFF"/>
          </a:solidFill>
        </p:spPr>
        <p:txBody>
          <a:bodyPr wrap="square" rtlCol="0">
            <a:spAutoFit/>
          </a:bodyPr>
          <a:lstStyle/>
          <a:p>
            <a:r>
              <a:rPr lang="en-US" sz="3200" u="sng"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the right person</a:t>
            </a:r>
            <a:endParaRPr lang="en-US" sz="3200" u="sng"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224216" y="2405560"/>
            <a:ext cx="506627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insides matter</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191263" y="3146965"/>
            <a:ext cx="6804455"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outsides reflect how I feel</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6" descr="j0149480"/>
          <p:cNvPicPr>
            <a:picLocks noChangeAspect="1"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286821" y="3571900"/>
            <a:ext cx="2116137" cy="25654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81216131"/>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12" descr="D:\Multimedia\A_Original\012_A_JuiceDrop.jpg"/>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2050" name="Picture 2" descr="ANd9GcTcHR8k0xlrQ91gRTW4PPVWmh4zVL1ge3dRK54IxNBzvn_B9wl_"/>
          <p:cNvPicPr>
            <a:picLocks noChangeAspect="1" noChangeArrowheads="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127687" y="336045"/>
            <a:ext cx="5447272" cy="435781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lgn="in">
                <a:solidFill>
                  <a:srgbClr val="000000"/>
                </a:solidFill>
                <a:miter lim="800000"/>
                <a:headEnd/>
                <a:tailEnd/>
              </a14:hiddenLine>
            </a:ext>
          </a:extLst>
        </p:spPr>
      </p:pic>
      <p:sp>
        <p:nvSpPr>
          <p:cNvPr id="2" name="TextBox 1"/>
          <p:cNvSpPr txBox="1"/>
          <p:nvPr/>
        </p:nvSpPr>
        <p:spPr>
          <a:xfrm>
            <a:off x="5349922" y="180761"/>
            <a:ext cx="3719939" cy="5093702"/>
          </a:xfrm>
          <a:prstGeom prst="rect">
            <a:avLst/>
          </a:prstGeom>
          <a:solidFill>
            <a:srgbClr val="FFFFFF">
              <a:alpha val="69804"/>
            </a:srgbClr>
          </a:solidFill>
        </p:spPr>
        <p:txBody>
          <a:bodyPr wrap="square" rtlCol="0">
            <a:spAutoFit/>
          </a:bodyPr>
          <a:lstStyle/>
          <a:p>
            <a:pPr algn="ctr"/>
            <a:r>
              <a:rPr lang="en-US" sz="6500" dirty="0" smtClean="0">
                <a:effectLst>
                  <a:outerShdw blurRad="38100" dist="38100" dir="2700000" algn="tl">
                    <a:srgbClr val="000000">
                      <a:alpha val="43137"/>
                    </a:srgbClr>
                  </a:outerShdw>
                </a:effectLst>
                <a:latin typeface="Tabitha" pitchFamily="2" charset="0"/>
              </a:rPr>
              <a:t>What Marriage Teaches About Fellowship</a:t>
            </a:r>
            <a:endParaRPr lang="en-US" sz="6500" dirty="0">
              <a:effectLst>
                <a:outerShdw blurRad="38100" dist="38100" dir="2700000" algn="tl">
                  <a:srgbClr val="000000">
                    <a:alpha val="43137"/>
                  </a:srgbClr>
                </a:outerShdw>
              </a:effectLst>
              <a:latin typeface="Tabitha" pitchFamily="2"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01384826"/>
      </p:ext>
    </p:extLst>
  </p:cSld>
  <p:clrMapOvr>
    <a:masterClrMapping/>
  </p:clrMapOvr>
  <mc:AlternateContent>
    <mc:Choice xmlns:mc="http://schemas.openxmlformats.org/markup-compatibility/2006" xmlns="" xmlns:p15="http://schemas.microsoft.com/office/powerpoint/2012/main" xmlns:p="http://schemas.openxmlformats.org/presentationml/2006/main" xmlns:r="http://schemas.openxmlformats.org/officeDocument/2006/relationships" xmlns:a="http://schemas.openxmlformats.org/drawingml/2006/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9" descr="D:\Multimedia\A_Original\208_A_JuiceDrop.jpg"/>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2" name="TextBox 1"/>
          <p:cNvSpPr txBox="1"/>
          <p:nvPr/>
        </p:nvSpPr>
        <p:spPr>
          <a:xfrm>
            <a:off x="304801" y="205946"/>
            <a:ext cx="8690918" cy="1077218"/>
          </a:xfrm>
          <a:prstGeom prst="rect">
            <a:avLst/>
          </a:prstGeom>
          <a:solidFill>
            <a:schemeClr val="accent1">
              <a:lumMod val="20000"/>
              <a:lumOff val="80000"/>
            </a:scheme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anose="020E0502030308020204" pitchFamily="34" charset="0"/>
              </a:rPr>
              <a:t>Psalms 34:3 O magnify the Lord with me, and let us exalt His name together</a:t>
            </a:r>
            <a:endParaRPr lang="en-US" sz="3200" b="1" dirty="0">
              <a:effectLst>
                <a:outerShdw blurRad="38100" dist="38100" dir="2700000" algn="tl">
                  <a:srgbClr val="000000">
                    <a:alpha val="43137"/>
                  </a:srgbClr>
                </a:outerShdw>
              </a:effectLst>
              <a:latin typeface="Maiandra GD" panose="020E0502030308020204" pitchFamily="34"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852594" y="1489110"/>
            <a:ext cx="2143125" cy="2857500"/>
          </a:xfrm>
          <a:prstGeom prst="rect">
            <a:avLst/>
          </a:prstGeom>
        </p:spPr>
      </p:pic>
      <p:sp>
        <p:nvSpPr>
          <p:cNvPr id="3" name="TextBox 2"/>
          <p:cNvSpPr txBox="1"/>
          <p:nvPr/>
        </p:nvSpPr>
        <p:spPr>
          <a:xfrm>
            <a:off x="205946" y="1729947"/>
            <a:ext cx="8789773" cy="4524315"/>
          </a:xfrm>
          <a:prstGeom prst="rect">
            <a:avLst/>
          </a:prstGeom>
          <a:solidFill>
            <a:schemeClr val="accent1">
              <a:lumMod val="20000"/>
              <a:lumOff val="80000"/>
            </a:scheme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anose="020E0502030308020204" pitchFamily="34" charset="0"/>
              </a:rPr>
              <a:t>Psalms 133 “Behold, how good and how pleasant it is for brothers to dwell together in unity! It is like the precious oil upon the head, coming down upon the beard, even Aaron’s beard, coming down upon the edge of his robes. It is like the dew of Hermon, coming down upon the mountains of Zion;  for there the Lord commanded the blessing – life forever.”</a:t>
            </a:r>
            <a:endParaRPr lang="en-US" sz="3200" b="1" dirty="0">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10864060"/>
      </p:ext>
    </p:extLst>
  </p:cSld>
  <p:clrMapOvr>
    <a:masterClrMapping/>
  </p:clrMapOvr>
  <mc:AlternateContent>
    <mc:Choice xmlns:mc="http://schemas.openxmlformats.org/markup-compatibility/2006" xmlns="" xmlns:p15="http://schemas.microsoft.com/office/powerpoint/2012/main" xmlns:p="http://schemas.openxmlformats.org/presentationml/2006/main" xmlns:r="http://schemas.openxmlformats.org/officeDocument/2006/relationships" xmlns:a="http://schemas.openxmlformats.org/drawingml/2006/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6650" y="0"/>
            <a:ext cx="8898493" cy="4801314"/>
          </a:xfrm>
          <a:prstGeom prst="rect">
            <a:avLst/>
          </a:prstGeom>
          <a:noFill/>
        </p:spPr>
        <p:txBody>
          <a:bodyPr wrap="square" rtlCol="0">
            <a:spAutoFit/>
          </a:bodyPr>
          <a:lstStyle/>
          <a:p>
            <a:r>
              <a:rPr lang="en-US" baseline="30000" dirty="0" smtClean="0"/>
              <a:t>  </a:t>
            </a:r>
            <a:r>
              <a:rPr lang="en-US" dirty="0" smtClean="0"/>
              <a:t> </a:t>
            </a:r>
            <a:r>
              <a:rPr lang="en-US" sz="3200" b="1" dirty="0" smtClean="0">
                <a:effectLst>
                  <a:outerShdw blurRad="38100" dist="38100" dir="2700000" algn="tl">
                    <a:srgbClr val="000000">
                      <a:alpha val="43137"/>
                    </a:srgbClr>
                  </a:outerShdw>
                </a:effectLst>
                <a:latin typeface="Maiandra GD" panose="020E0502030308020204" pitchFamily="34" charset="0"/>
              </a:rPr>
              <a:t>Acts 2:41, 42, 44 “So then, those who had received his word were baptized; and that day there were added about three thousand souls. </a:t>
            </a:r>
            <a:r>
              <a:rPr lang="en-US" sz="3200" b="1" baseline="30000" dirty="0" smtClean="0">
                <a:effectLst>
                  <a:outerShdw blurRad="38100" dist="38100" dir="2700000" algn="tl">
                    <a:srgbClr val="000000">
                      <a:alpha val="43137"/>
                    </a:srgbClr>
                  </a:outerShdw>
                </a:effectLst>
                <a:latin typeface="Maiandra GD" panose="020E0502030308020204" pitchFamily="34" charset="0"/>
              </a:rPr>
              <a:t> </a:t>
            </a:r>
            <a:r>
              <a:rPr lang="en-US" sz="3200" b="1" dirty="0" smtClean="0">
                <a:effectLst>
                  <a:outerShdw blurRad="38100" dist="38100" dir="2700000" algn="tl">
                    <a:srgbClr val="000000">
                      <a:alpha val="43137"/>
                    </a:srgbClr>
                  </a:outerShdw>
                </a:effectLst>
                <a:latin typeface="Maiandra GD" panose="020E0502030308020204" pitchFamily="34" charset="0"/>
              </a:rPr>
              <a:t>They were continually devoting themselves to the apostles’ teaching and to fellowship, to the breaking of bread and to prayer… </a:t>
            </a:r>
            <a:r>
              <a:rPr lang="en-US" sz="3200" b="1" baseline="30000" dirty="0" smtClean="0">
                <a:effectLst>
                  <a:outerShdw blurRad="38100" dist="38100" dir="2700000" algn="tl">
                    <a:srgbClr val="000000">
                      <a:alpha val="43137"/>
                    </a:srgbClr>
                  </a:outerShdw>
                </a:effectLst>
                <a:latin typeface="Maiandra GD" panose="020E0502030308020204" pitchFamily="34" charset="0"/>
              </a:rPr>
              <a:t> </a:t>
            </a:r>
            <a:r>
              <a:rPr lang="en-US" sz="3200" b="1" dirty="0" smtClean="0">
                <a:effectLst>
                  <a:outerShdw blurRad="38100" dist="38100" dir="2700000" algn="tl">
                    <a:srgbClr val="000000">
                      <a:alpha val="43137"/>
                    </a:srgbClr>
                  </a:outerShdw>
                </a:effectLst>
                <a:latin typeface="Maiandra GD" panose="020E0502030308020204" pitchFamily="34" charset="0"/>
              </a:rPr>
              <a:t>And all those who had believed were together and had all things in common” </a:t>
            </a:r>
          </a:p>
          <a:p>
            <a:endParaRPr lang="en-US"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4447953"/>
            <a:ext cx="2410047" cy="2410047"/>
          </a:xfrm>
          <a:prstGeom prst="rect">
            <a:avLst/>
          </a:prstGeom>
        </p:spPr>
      </p:pic>
      <p:pic>
        <p:nvPicPr>
          <p:cNvPr id="4" name="Picture 3"/>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410047" y="4447952"/>
            <a:ext cx="2410047" cy="2410047"/>
          </a:xfrm>
          <a:prstGeom prst="rect">
            <a:avLst/>
          </a:prstGeom>
        </p:spPr>
      </p:pic>
      <p:pic>
        <p:nvPicPr>
          <p:cNvPr id="5" name="Picture 4"/>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820094" y="4447953"/>
            <a:ext cx="2410047" cy="2410047"/>
          </a:xfrm>
          <a:prstGeom prst="rect">
            <a:avLst/>
          </a:prstGeom>
        </p:spPr>
      </p:pic>
      <p:pic>
        <p:nvPicPr>
          <p:cNvPr id="6" name="Picture 5"/>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7230141" y="4447951"/>
            <a:ext cx="2410047" cy="2410047"/>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32520281"/>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3" descr="D:\Multimedia\A_Original\256_A_JuiceDrop.jpg"/>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2" name="TextBox 1"/>
          <p:cNvSpPr txBox="1"/>
          <p:nvPr/>
        </p:nvSpPr>
        <p:spPr>
          <a:xfrm>
            <a:off x="766119" y="354227"/>
            <a:ext cx="2924432" cy="1200329"/>
          </a:xfrm>
          <a:prstGeom prst="rect">
            <a:avLst/>
          </a:prstGeom>
          <a:solidFill>
            <a:schemeClr val="accent4">
              <a:lumMod val="20000"/>
              <a:lumOff val="80000"/>
            </a:schemeClr>
          </a:solidFill>
          <a:ln>
            <a:solidFill>
              <a:srgbClr val="00B0F0"/>
            </a:solidFill>
          </a:ln>
        </p:spPr>
        <p:txBody>
          <a:bodyPr wrap="square" rtlCol="0">
            <a:spAutoFit/>
          </a:bodyPr>
          <a:lstStyle/>
          <a:p>
            <a:pPr algn="ctr"/>
            <a:r>
              <a:rPr lang="en-US" sz="3600" dirty="0" smtClean="0">
                <a:effectLst>
                  <a:outerShdw blurRad="38100" dist="38100" dir="2700000" algn="tl">
                    <a:srgbClr val="000000">
                      <a:alpha val="43137"/>
                    </a:srgbClr>
                  </a:outerShdw>
                </a:effectLst>
                <a:latin typeface="Vivaldi" panose="03020602050506090804" pitchFamily="66" charset="0"/>
              </a:rPr>
              <a:t>Husband &amp; Wife</a:t>
            </a:r>
            <a:endParaRPr lang="en-US" sz="3600" dirty="0">
              <a:effectLst>
                <a:outerShdw blurRad="38100" dist="38100" dir="2700000" algn="tl">
                  <a:srgbClr val="000000">
                    <a:alpha val="43137"/>
                  </a:srgbClr>
                </a:outerShdw>
              </a:effectLst>
              <a:latin typeface="Vivaldi" panose="03020602050506090804" pitchFamily="66" charset="0"/>
            </a:endParaRPr>
          </a:p>
        </p:txBody>
      </p:sp>
      <p:sp>
        <p:nvSpPr>
          <p:cNvPr id="3" name="TextBox 2"/>
          <p:cNvSpPr txBox="1"/>
          <p:nvPr/>
        </p:nvSpPr>
        <p:spPr>
          <a:xfrm>
            <a:off x="4349579" y="535459"/>
            <a:ext cx="4252161" cy="646331"/>
          </a:xfrm>
          <a:prstGeom prst="rect">
            <a:avLst/>
          </a:prstGeom>
          <a:solidFill>
            <a:schemeClr val="accent6">
              <a:lumMod val="20000"/>
              <a:lumOff val="80000"/>
            </a:schemeClr>
          </a:solidFill>
          <a:ln>
            <a:solidFill>
              <a:srgbClr val="00B0F0"/>
            </a:solidFill>
          </a:ln>
        </p:spPr>
        <p:txBody>
          <a:bodyPr wrap="square" rtlCol="0">
            <a:spAutoFit/>
          </a:bodyPr>
          <a:lstStyle/>
          <a:p>
            <a:pPr algn="ctr"/>
            <a:r>
              <a:rPr lang="en-US" sz="3600" dirty="0" smtClean="0">
                <a:effectLst>
                  <a:outerShdw blurRad="38100" dist="38100" dir="2700000" algn="tl">
                    <a:srgbClr val="000000">
                      <a:alpha val="43137"/>
                    </a:srgbClr>
                  </a:outerShdw>
                </a:effectLst>
                <a:latin typeface="Vivaldi" panose="03020602050506090804" pitchFamily="66" charset="0"/>
              </a:rPr>
              <a:t>Fellowship</a:t>
            </a:r>
            <a:endParaRPr lang="en-US" sz="3600" dirty="0">
              <a:effectLst>
                <a:outerShdw blurRad="38100" dist="38100" dir="2700000" algn="tl">
                  <a:srgbClr val="000000">
                    <a:alpha val="43137"/>
                  </a:srgbClr>
                </a:outerShdw>
              </a:effectLst>
              <a:latin typeface="Vivaldi" panose="03020602050506090804" pitchFamily="66" charset="0"/>
            </a:endParaRPr>
          </a:p>
        </p:txBody>
      </p:sp>
      <p:sp>
        <p:nvSpPr>
          <p:cNvPr id="4" name="TextBox 3"/>
          <p:cNvSpPr txBox="1"/>
          <p:nvPr/>
        </p:nvSpPr>
        <p:spPr>
          <a:xfrm>
            <a:off x="372140" y="1594755"/>
            <a:ext cx="8434110" cy="206210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anose="020E0502030308020204" pitchFamily="34" charset="0"/>
              </a:rPr>
              <a:t>Rom 12:16 </a:t>
            </a:r>
            <a:r>
              <a:rPr lang="en-US" sz="3200" b="1" baseline="30000" dirty="0" smtClean="0">
                <a:solidFill>
                  <a:schemeClr val="bg1"/>
                </a:solidFill>
                <a:effectLst>
                  <a:outerShdw blurRad="38100" dist="38100" dir="2700000" algn="tl">
                    <a:srgbClr val="000000">
                      <a:alpha val="43137"/>
                    </a:srgbClr>
                  </a:outerShdw>
                </a:effectLst>
                <a:latin typeface="Maiandra GD" panose="020E0502030308020204" pitchFamily="34" charset="0"/>
              </a:rPr>
              <a:t> </a:t>
            </a:r>
            <a:r>
              <a:rPr lang="en-US" sz="3200" b="1" dirty="0" smtClean="0">
                <a:solidFill>
                  <a:schemeClr val="bg1"/>
                </a:solidFill>
                <a:effectLst>
                  <a:outerShdw blurRad="38100" dist="38100" dir="2700000" algn="tl">
                    <a:srgbClr val="000000">
                      <a:alpha val="43137"/>
                    </a:srgbClr>
                  </a:outerShdw>
                </a:effectLst>
                <a:latin typeface="Maiandra GD" panose="020E0502030308020204" pitchFamily="34" charset="0"/>
              </a:rPr>
              <a:t>Be of the </a:t>
            </a:r>
            <a:r>
              <a:rPr lang="en-US" sz="3200" b="1" dirty="0" smtClean="0">
                <a:solidFill>
                  <a:srgbClr val="FFFF00"/>
                </a:solidFill>
                <a:effectLst>
                  <a:outerShdw blurRad="38100" dist="38100" dir="2700000" algn="tl">
                    <a:srgbClr val="000000">
                      <a:alpha val="43137"/>
                    </a:srgbClr>
                  </a:outerShdw>
                </a:effectLst>
                <a:latin typeface="Maiandra GD" panose="020E0502030308020204" pitchFamily="34" charset="0"/>
              </a:rPr>
              <a:t>same mind </a:t>
            </a:r>
            <a:r>
              <a:rPr lang="en-US" sz="3200" b="1" dirty="0" smtClean="0">
                <a:solidFill>
                  <a:schemeClr val="bg1"/>
                </a:solidFill>
                <a:effectLst>
                  <a:outerShdw blurRad="38100" dist="38100" dir="2700000" algn="tl">
                    <a:srgbClr val="000000">
                      <a:alpha val="43137"/>
                    </a:srgbClr>
                  </a:outerShdw>
                </a:effectLst>
                <a:latin typeface="Maiandra GD" panose="020E0502030308020204" pitchFamily="34" charset="0"/>
              </a:rPr>
              <a:t>toward one another; do not be haughty in mind, but associate with the lowly. Do not be wise in your own estimation. </a:t>
            </a:r>
            <a:endParaRPr lang="en-US" sz="3200" b="1" dirty="0">
              <a:solidFill>
                <a:schemeClr val="bg1"/>
              </a:solidFill>
              <a:effectLst>
                <a:outerShdw blurRad="38100" dist="38100" dir="2700000" algn="tl">
                  <a:srgbClr val="000000">
                    <a:alpha val="43137"/>
                  </a:srgbClr>
                </a:outerShdw>
              </a:effectLst>
              <a:latin typeface="Maiandra GD" panose="020E0502030308020204" pitchFamily="34" charset="0"/>
            </a:endParaRPr>
          </a:p>
        </p:txBody>
      </p:sp>
      <p:sp>
        <p:nvSpPr>
          <p:cNvPr id="5" name="TextBox 4"/>
          <p:cNvSpPr txBox="1"/>
          <p:nvPr/>
        </p:nvSpPr>
        <p:spPr>
          <a:xfrm>
            <a:off x="492449" y="4388799"/>
            <a:ext cx="8789774" cy="1569660"/>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Maiandra GD" panose="020E0502030308020204" pitchFamily="34" charset="0"/>
              </a:rPr>
              <a:t>Rom 15:6 “so that with one accord you may with </a:t>
            </a:r>
            <a:r>
              <a:rPr lang="en-US" sz="3200" b="1" dirty="0" smtClean="0">
                <a:solidFill>
                  <a:srgbClr val="FFFF00"/>
                </a:solidFill>
                <a:effectLst>
                  <a:outerShdw blurRad="38100" dist="38100" dir="2700000" algn="tl">
                    <a:srgbClr val="000000">
                      <a:alpha val="43137"/>
                    </a:srgbClr>
                  </a:outerShdw>
                </a:effectLst>
                <a:latin typeface="Maiandra GD" panose="020E0502030308020204" pitchFamily="34" charset="0"/>
              </a:rPr>
              <a:t>one voice </a:t>
            </a:r>
            <a:r>
              <a:rPr lang="en-US" sz="3200" b="1" dirty="0" smtClean="0">
                <a:solidFill>
                  <a:schemeClr val="bg1"/>
                </a:solidFill>
                <a:effectLst>
                  <a:outerShdw blurRad="38100" dist="38100" dir="2700000" algn="tl">
                    <a:srgbClr val="000000">
                      <a:alpha val="43137"/>
                    </a:srgbClr>
                  </a:outerShdw>
                </a:effectLst>
                <a:latin typeface="Maiandra GD" panose="020E0502030308020204" pitchFamily="34" charset="0"/>
              </a:rPr>
              <a:t>glorify the God and Father of our Lord Jesus Christ.</a:t>
            </a:r>
            <a:endParaRPr lang="en-US" sz="3200" b="1" dirty="0">
              <a:solidFill>
                <a:schemeClr val="bg1"/>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76979942"/>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3" descr="D:\Multimedia\A_Original\276_A_JuiceDrop.jpg"/>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2" name="TextBox 1"/>
          <p:cNvSpPr txBox="1"/>
          <p:nvPr/>
        </p:nvSpPr>
        <p:spPr>
          <a:xfrm>
            <a:off x="766119" y="354227"/>
            <a:ext cx="2924432" cy="1200329"/>
          </a:xfrm>
          <a:prstGeom prst="rect">
            <a:avLst/>
          </a:prstGeom>
          <a:solidFill>
            <a:schemeClr val="accent4">
              <a:lumMod val="20000"/>
              <a:lumOff val="80000"/>
            </a:schemeClr>
          </a:solidFill>
          <a:ln>
            <a:solidFill>
              <a:srgbClr val="00B0F0"/>
            </a:solidFill>
          </a:ln>
        </p:spPr>
        <p:txBody>
          <a:bodyPr wrap="square" rtlCol="0">
            <a:spAutoFit/>
          </a:bodyPr>
          <a:lstStyle/>
          <a:p>
            <a:pPr algn="ctr"/>
            <a:r>
              <a:rPr lang="en-US" sz="3600" dirty="0" smtClean="0">
                <a:effectLst>
                  <a:outerShdw blurRad="38100" dist="38100" dir="2700000" algn="tl">
                    <a:srgbClr val="000000">
                      <a:alpha val="43137"/>
                    </a:srgbClr>
                  </a:outerShdw>
                </a:effectLst>
                <a:latin typeface="Vivaldi" panose="03020602050506090804" pitchFamily="66" charset="0"/>
              </a:rPr>
              <a:t>Husband &amp; Wife</a:t>
            </a:r>
            <a:endParaRPr lang="en-US" sz="3600" dirty="0">
              <a:effectLst>
                <a:outerShdw blurRad="38100" dist="38100" dir="2700000" algn="tl">
                  <a:srgbClr val="000000">
                    <a:alpha val="43137"/>
                  </a:srgbClr>
                </a:outerShdw>
              </a:effectLst>
              <a:latin typeface="Vivaldi" panose="03020602050506090804" pitchFamily="66" charset="0"/>
            </a:endParaRPr>
          </a:p>
        </p:txBody>
      </p:sp>
      <p:sp>
        <p:nvSpPr>
          <p:cNvPr id="3" name="TextBox 2"/>
          <p:cNvSpPr txBox="1"/>
          <p:nvPr/>
        </p:nvSpPr>
        <p:spPr>
          <a:xfrm>
            <a:off x="4349579" y="535459"/>
            <a:ext cx="4456670" cy="646331"/>
          </a:xfrm>
          <a:prstGeom prst="rect">
            <a:avLst/>
          </a:prstGeom>
          <a:solidFill>
            <a:schemeClr val="accent6">
              <a:lumMod val="20000"/>
              <a:lumOff val="80000"/>
            </a:schemeClr>
          </a:solidFill>
          <a:ln>
            <a:solidFill>
              <a:srgbClr val="00B0F0"/>
            </a:solidFill>
          </a:ln>
        </p:spPr>
        <p:txBody>
          <a:bodyPr wrap="square" rtlCol="0">
            <a:spAutoFit/>
          </a:bodyPr>
          <a:lstStyle/>
          <a:p>
            <a:pPr algn="ctr"/>
            <a:r>
              <a:rPr lang="en-US" sz="3600" dirty="0" smtClean="0">
                <a:effectLst>
                  <a:outerShdw blurRad="38100" dist="38100" dir="2700000" algn="tl">
                    <a:srgbClr val="000000">
                      <a:alpha val="43137"/>
                    </a:srgbClr>
                  </a:outerShdw>
                </a:effectLst>
                <a:latin typeface="Vivaldi" panose="03020602050506090804" pitchFamily="66" charset="0"/>
              </a:rPr>
              <a:t>Fellowship</a:t>
            </a:r>
            <a:endParaRPr lang="en-US" sz="3600" dirty="0">
              <a:effectLst>
                <a:outerShdw blurRad="38100" dist="38100" dir="2700000" algn="tl">
                  <a:srgbClr val="000000">
                    <a:alpha val="43137"/>
                  </a:srgbClr>
                </a:outerShdw>
              </a:effectLst>
              <a:latin typeface="Vivaldi" panose="03020602050506090804" pitchFamily="66" charset="0"/>
            </a:endParaRPr>
          </a:p>
        </p:txBody>
      </p:sp>
      <p:sp>
        <p:nvSpPr>
          <p:cNvPr id="6" name="TextBox 5"/>
          <p:cNvSpPr txBox="1"/>
          <p:nvPr/>
        </p:nvSpPr>
        <p:spPr>
          <a:xfrm>
            <a:off x="1924493" y="1508477"/>
            <a:ext cx="7054750" cy="4031873"/>
          </a:xfrm>
          <a:prstGeom prst="rect">
            <a:avLst/>
          </a:prstGeom>
          <a:solidFill>
            <a:srgbClr val="FFFFFF">
              <a:alpha val="60000"/>
            </a:srgb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anose="020E0502030308020204" pitchFamily="34" charset="0"/>
              </a:rPr>
              <a:t>Phil 1:27 </a:t>
            </a:r>
            <a:r>
              <a:rPr lang="en-US" sz="3200" b="1" baseline="30000" dirty="0" smtClean="0">
                <a:effectLst>
                  <a:outerShdw blurRad="38100" dist="38100" dir="2700000" algn="tl">
                    <a:srgbClr val="000000">
                      <a:alpha val="43137"/>
                    </a:srgbClr>
                  </a:outerShdw>
                </a:effectLst>
                <a:latin typeface="Maiandra GD" panose="020E0502030308020204" pitchFamily="34" charset="0"/>
              </a:rPr>
              <a:t> </a:t>
            </a:r>
            <a:r>
              <a:rPr lang="en-US" sz="3200" b="1" dirty="0" smtClean="0">
                <a:effectLst>
                  <a:outerShdw blurRad="38100" dist="38100" dir="2700000" algn="tl">
                    <a:srgbClr val="000000">
                      <a:alpha val="43137"/>
                    </a:srgbClr>
                  </a:outerShdw>
                </a:effectLst>
                <a:latin typeface="Maiandra GD" panose="020E0502030308020204" pitchFamily="34" charset="0"/>
              </a:rPr>
              <a:t>Only conduct yourselves in a manner worthy of the gospel of Christ, so that whether I come and see you or remain absent, I will hear of you that you are standing firm in </a:t>
            </a:r>
            <a:r>
              <a:rPr lang="en-US" sz="3200" b="1" dirty="0" smtClean="0">
                <a:solidFill>
                  <a:srgbClr val="FF0000"/>
                </a:solidFill>
                <a:effectLst>
                  <a:outerShdw blurRad="38100" dist="38100" dir="2700000" algn="tl">
                    <a:srgbClr val="000000">
                      <a:alpha val="43137"/>
                    </a:srgbClr>
                  </a:outerShdw>
                </a:effectLst>
                <a:latin typeface="Maiandra GD" panose="020E0502030308020204" pitchFamily="34" charset="0"/>
              </a:rPr>
              <a:t>one spirit</a:t>
            </a:r>
            <a:r>
              <a:rPr lang="en-US" sz="3200" b="1" dirty="0" smtClean="0">
                <a:effectLst>
                  <a:outerShdw blurRad="38100" dist="38100" dir="2700000" algn="tl">
                    <a:srgbClr val="000000">
                      <a:alpha val="43137"/>
                    </a:srgbClr>
                  </a:outerShdw>
                </a:effectLst>
                <a:latin typeface="Maiandra GD" panose="020E0502030308020204" pitchFamily="34" charset="0"/>
              </a:rPr>
              <a:t>, with </a:t>
            </a:r>
            <a:r>
              <a:rPr lang="en-US" sz="3200" b="1" dirty="0" smtClean="0">
                <a:solidFill>
                  <a:srgbClr val="FF0000"/>
                </a:solidFill>
                <a:effectLst>
                  <a:outerShdw blurRad="38100" dist="38100" dir="2700000" algn="tl">
                    <a:srgbClr val="000000">
                      <a:alpha val="43137"/>
                    </a:srgbClr>
                  </a:outerShdw>
                </a:effectLst>
                <a:latin typeface="Maiandra GD" panose="020E0502030308020204" pitchFamily="34" charset="0"/>
              </a:rPr>
              <a:t>one mind </a:t>
            </a:r>
            <a:r>
              <a:rPr lang="en-US" sz="3200" b="1" dirty="0" smtClean="0">
                <a:effectLst>
                  <a:outerShdw blurRad="38100" dist="38100" dir="2700000" algn="tl">
                    <a:srgbClr val="000000">
                      <a:alpha val="43137"/>
                    </a:srgbClr>
                  </a:outerShdw>
                </a:effectLst>
                <a:latin typeface="Maiandra GD" panose="020E0502030308020204" pitchFamily="34" charset="0"/>
              </a:rPr>
              <a:t>striving together for the faith of the gospel; </a:t>
            </a:r>
            <a:endParaRPr lang="en-US" sz="3200" b="1" dirty="0">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624892582"/>
      </p:ext>
    </p:extLst>
  </p:cSld>
  <p:clrMapOvr>
    <a:masterClrMapping/>
  </p:clrMapOvr>
  <mc:AlternateContent>
    <mc:Choice xmlns:mc="http://schemas.openxmlformats.org/markup-compatibility/2006" xmlns="" xmlns:p15="http://schemas.microsoft.com/office/powerpoint/2012/main" xmlns:p="http://schemas.openxmlformats.org/presentationml/2006/main" xmlns:r="http://schemas.openxmlformats.org/officeDocument/2006/relationships" xmlns:a="http://schemas.openxmlformats.org/drawingml/2006/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550733" y="288697"/>
            <a:ext cx="4572000" cy="4526280"/>
          </a:xfrm>
          <a:prstGeom prst="rect">
            <a:avLst/>
          </a:prstGeom>
        </p:spPr>
      </p:pic>
      <p:sp>
        <p:nvSpPr>
          <p:cNvPr id="2" name="TextBox 1"/>
          <p:cNvSpPr txBox="1"/>
          <p:nvPr/>
        </p:nvSpPr>
        <p:spPr>
          <a:xfrm>
            <a:off x="45307" y="107936"/>
            <a:ext cx="4464908" cy="6001643"/>
          </a:xfrm>
          <a:prstGeom prst="rect">
            <a:avLst/>
          </a:prstGeom>
          <a:solidFill>
            <a:schemeClr val="accent4">
              <a:lumMod val="40000"/>
              <a:lumOff val="60000"/>
            </a:scheme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anose="020E0502030308020204" pitchFamily="34" charset="0"/>
              </a:rPr>
              <a:t>1 Pet 3:7 You husbands likewise, live with your wives in an understanding way, as with a weaker vessel, since she is a woman; and grant her honor as a fellow heir of the grace of life, so that your prayers may not be hindered.</a:t>
            </a:r>
            <a:endParaRPr lang="en-US" sz="3200" b="1" dirty="0">
              <a:effectLst>
                <a:outerShdw blurRad="38100" dist="38100" dir="2700000" algn="tl">
                  <a:srgbClr val="000000">
                    <a:alpha val="43137"/>
                  </a:srgbClr>
                </a:outerShdw>
              </a:effectLst>
              <a:latin typeface="Maiandra GD" panose="020E0502030308020204" pitchFamily="34" charset="0"/>
            </a:endParaRPr>
          </a:p>
        </p:txBody>
      </p:sp>
      <p:sp>
        <p:nvSpPr>
          <p:cNvPr id="3" name="TextBox 2"/>
          <p:cNvSpPr txBox="1"/>
          <p:nvPr/>
        </p:nvSpPr>
        <p:spPr>
          <a:xfrm>
            <a:off x="4695566" y="4194392"/>
            <a:ext cx="3995352"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are fellow heir</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4695566" y="2744125"/>
            <a:ext cx="4448433"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are to treat your wife as a weaker vessel</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95567" y="801416"/>
            <a:ext cx="4448433"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are to live with her in an understanding way</a:t>
            </a:r>
            <a:endParaRPr lang="en-US"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081819" y="4814120"/>
            <a:ext cx="1558757" cy="204388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5550297"/>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6">
                <a:lumMod val="0"/>
                <a:lumOff val="100000"/>
              </a:schemeClr>
            </a:gs>
            <a:gs pos="37000">
              <a:schemeClr val="accent6">
                <a:lumMod val="0"/>
                <a:lumOff val="100000"/>
              </a:schemeClr>
            </a:gs>
            <a:gs pos="77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819665" y="130314"/>
            <a:ext cx="6400800" cy="707886"/>
          </a:xfrm>
          <a:prstGeom prst="rect">
            <a:avLst/>
          </a:prstGeom>
          <a:noFill/>
        </p:spPr>
        <p:txBody>
          <a:bodyPr wrap="square" rtlCol="0">
            <a:spAutoFit/>
          </a:bodyPr>
          <a:lstStyle/>
          <a:p>
            <a:pPr algn="ctr"/>
            <a:r>
              <a:rPr lang="en-US" sz="4000" dirty="0" smtClean="0">
                <a:solidFill>
                  <a:srgbClr val="FF0000"/>
                </a:solidFill>
                <a:effectLst>
                  <a:outerShdw blurRad="38100" dist="38100" dir="2700000" algn="tl">
                    <a:srgbClr val="000000">
                      <a:alpha val="43137"/>
                    </a:srgbClr>
                  </a:outerShdw>
                </a:effectLst>
                <a:latin typeface="Tabitha" pitchFamily="2" charset="0"/>
              </a:rPr>
              <a:t>Men are like waffles</a:t>
            </a:r>
            <a:endParaRPr lang="en-US" sz="4000" dirty="0">
              <a:solidFill>
                <a:srgbClr val="FF0000"/>
              </a:solidFill>
              <a:effectLst>
                <a:outerShdw blurRad="38100" dist="38100" dir="2700000" algn="tl">
                  <a:srgbClr val="000000">
                    <a:alpha val="43137"/>
                  </a:srgbClr>
                </a:outerShdw>
              </a:effectLst>
              <a:latin typeface="Tabitha" pitchFamily="2" charset="0"/>
            </a:endParaRPr>
          </a:p>
        </p:txBody>
      </p:sp>
      <p:pic>
        <p:nvPicPr>
          <p:cNvPr id="21506" name="Picture 2" descr="See full size image">
            <a:hlinkClick r:id="rId2"/>
          </p:cNvPr>
          <p:cNvPicPr>
            <a:picLocks noChangeAspect="1" noChangeArrowheads="1"/>
          </p:cNvPicPr>
          <p:nvPr/>
        </p:nvPicPr>
        <p:blipFill>
          <a:blip r:embed="rId3" cstate="print"/>
          <a:srcRect/>
          <a:stretch>
            <a:fillRect/>
          </a:stretch>
        </p:blipFill>
        <p:spPr bwMode="auto">
          <a:xfrm>
            <a:off x="6524625" y="0"/>
            <a:ext cx="2619375" cy="1676400"/>
          </a:xfrm>
          <a:prstGeom prst="rect">
            <a:avLst/>
          </a:prstGeom>
          <a:noFill/>
        </p:spPr>
      </p:pic>
      <p:pic>
        <p:nvPicPr>
          <p:cNvPr id="10" name="Picture 2" descr="images[3]"/>
          <p:cNvPicPr>
            <a:picLocks noChangeAspect="1" noChangeArrowheads="1"/>
          </p:cNvPicPr>
          <p:nvPr/>
        </p:nvPicPr>
        <p:blipFill>
          <a:blip r:embed="rId4" cstate="print"/>
          <a:srcRect/>
          <a:stretch>
            <a:fillRect/>
          </a:stretch>
        </p:blipFill>
        <p:spPr bwMode="auto">
          <a:xfrm>
            <a:off x="-228600" y="5743575"/>
            <a:ext cx="1371600" cy="1114425"/>
          </a:xfrm>
          <a:prstGeom prst="rect">
            <a:avLst/>
          </a:prstGeom>
          <a:noFill/>
          <a:ln w="9525" algn="in">
            <a:noFill/>
            <a:miter lim="800000"/>
            <a:headEnd/>
            <a:tailEnd/>
          </a:ln>
          <a:effectLst/>
        </p:spPr>
      </p:pic>
      <p:pic>
        <p:nvPicPr>
          <p:cNvPr id="11" name="Picture 2" descr="images[3]"/>
          <p:cNvPicPr>
            <a:picLocks noChangeAspect="1" noChangeArrowheads="1"/>
          </p:cNvPicPr>
          <p:nvPr/>
        </p:nvPicPr>
        <p:blipFill>
          <a:blip r:embed="rId4" cstate="print"/>
          <a:srcRect/>
          <a:stretch>
            <a:fillRect/>
          </a:stretch>
        </p:blipFill>
        <p:spPr bwMode="auto">
          <a:xfrm>
            <a:off x="1143000" y="5743575"/>
            <a:ext cx="1371600" cy="1114425"/>
          </a:xfrm>
          <a:prstGeom prst="rect">
            <a:avLst/>
          </a:prstGeom>
          <a:noFill/>
          <a:ln w="9525" algn="in">
            <a:noFill/>
            <a:miter lim="800000"/>
            <a:headEnd/>
            <a:tailEnd/>
          </a:ln>
          <a:effectLst/>
        </p:spPr>
      </p:pic>
      <p:pic>
        <p:nvPicPr>
          <p:cNvPr id="12" name="Picture 2" descr="images[3]"/>
          <p:cNvPicPr>
            <a:picLocks noChangeAspect="1" noChangeArrowheads="1"/>
          </p:cNvPicPr>
          <p:nvPr/>
        </p:nvPicPr>
        <p:blipFill>
          <a:blip r:embed="rId4" cstate="print"/>
          <a:srcRect/>
          <a:stretch>
            <a:fillRect/>
          </a:stretch>
        </p:blipFill>
        <p:spPr bwMode="auto">
          <a:xfrm>
            <a:off x="2514600" y="5743575"/>
            <a:ext cx="1371600" cy="1114425"/>
          </a:xfrm>
          <a:prstGeom prst="rect">
            <a:avLst/>
          </a:prstGeom>
          <a:noFill/>
          <a:ln w="9525" algn="in">
            <a:noFill/>
            <a:miter lim="800000"/>
            <a:headEnd/>
            <a:tailEnd/>
          </a:ln>
          <a:effectLst/>
        </p:spPr>
      </p:pic>
      <p:pic>
        <p:nvPicPr>
          <p:cNvPr id="13" name="Picture 2" descr="images[3]"/>
          <p:cNvPicPr>
            <a:picLocks noChangeAspect="1" noChangeArrowheads="1"/>
          </p:cNvPicPr>
          <p:nvPr/>
        </p:nvPicPr>
        <p:blipFill>
          <a:blip r:embed="rId4" cstate="print"/>
          <a:srcRect/>
          <a:stretch>
            <a:fillRect/>
          </a:stretch>
        </p:blipFill>
        <p:spPr bwMode="auto">
          <a:xfrm>
            <a:off x="3886200" y="5743575"/>
            <a:ext cx="1371600" cy="1114425"/>
          </a:xfrm>
          <a:prstGeom prst="rect">
            <a:avLst/>
          </a:prstGeom>
          <a:noFill/>
          <a:ln w="9525" algn="in">
            <a:noFill/>
            <a:miter lim="800000"/>
            <a:headEnd/>
            <a:tailEnd/>
          </a:ln>
          <a:effectLst/>
        </p:spPr>
      </p:pic>
      <p:pic>
        <p:nvPicPr>
          <p:cNvPr id="14" name="Picture 2" descr="images[3]"/>
          <p:cNvPicPr>
            <a:picLocks noChangeAspect="1" noChangeArrowheads="1"/>
          </p:cNvPicPr>
          <p:nvPr/>
        </p:nvPicPr>
        <p:blipFill>
          <a:blip r:embed="rId4" cstate="print"/>
          <a:srcRect/>
          <a:stretch>
            <a:fillRect/>
          </a:stretch>
        </p:blipFill>
        <p:spPr bwMode="auto">
          <a:xfrm>
            <a:off x="5257800" y="5743575"/>
            <a:ext cx="1371600" cy="1114425"/>
          </a:xfrm>
          <a:prstGeom prst="rect">
            <a:avLst/>
          </a:prstGeom>
          <a:noFill/>
          <a:ln w="9525" algn="in">
            <a:noFill/>
            <a:miter lim="800000"/>
            <a:headEnd/>
            <a:tailEnd/>
          </a:ln>
          <a:effectLst/>
        </p:spPr>
      </p:pic>
      <p:pic>
        <p:nvPicPr>
          <p:cNvPr id="15" name="Picture 2" descr="images[3]"/>
          <p:cNvPicPr>
            <a:picLocks noChangeAspect="1" noChangeArrowheads="1"/>
          </p:cNvPicPr>
          <p:nvPr/>
        </p:nvPicPr>
        <p:blipFill>
          <a:blip r:embed="rId4" cstate="print"/>
          <a:srcRect/>
          <a:stretch>
            <a:fillRect/>
          </a:stretch>
        </p:blipFill>
        <p:spPr bwMode="auto">
          <a:xfrm>
            <a:off x="6629400" y="5743575"/>
            <a:ext cx="1371600" cy="1114425"/>
          </a:xfrm>
          <a:prstGeom prst="rect">
            <a:avLst/>
          </a:prstGeom>
          <a:noFill/>
          <a:ln w="9525" algn="in">
            <a:noFill/>
            <a:miter lim="800000"/>
            <a:headEnd/>
            <a:tailEnd/>
          </a:ln>
          <a:effectLst/>
        </p:spPr>
      </p:pic>
      <p:pic>
        <p:nvPicPr>
          <p:cNvPr id="16" name="Picture 2" descr="images[3]"/>
          <p:cNvPicPr>
            <a:picLocks noChangeAspect="1" noChangeArrowheads="1"/>
          </p:cNvPicPr>
          <p:nvPr/>
        </p:nvPicPr>
        <p:blipFill>
          <a:blip r:embed="rId4" cstate="print"/>
          <a:srcRect/>
          <a:stretch>
            <a:fillRect/>
          </a:stretch>
        </p:blipFill>
        <p:spPr bwMode="auto">
          <a:xfrm>
            <a:off x="8001000" y="5743575"/>
            <a:ext cx="1371600" cy="1114425"/>
          </a:xfrm>
          <a:prstGeom prst="rect">
            <a:avLst/>
          </a:prstGeom>
          <a:noFill/>
          <a:ln w="9525" algn="in">
            <a:noFill/>
            <a:miter lim="800000"/>
            <a:headEnd/>
            <a:tailEnd/>
          </a:ln>
          <a:effectLst/>
        </p:spPr>
      </p:pic>
      <p:pic>
        <p:nvPicPr>
          <p:cNvPr id="17" name="Picture 2" descr="372932_spaghetti[1]"/>
          <p:cNvPicPr>
            <a:picLocks noChangeAspect="1" noChangeArrowheads="1"/>
          </p:cNvPicPr>
          <p:nvPr/>
        </p:nvPicPr>
        <p:blipFill>
          <a:blip r:embed="rId5" cstate="print"/>
          <a:srcRect l="1973" r="9270"/>
          <a:stretch>
            <a:fillRect/>
          </a:stretch>
        </p:blipFill>
        <p:spPr bwMode="auto">
          <a:xfrm>
            <a:off x="0" y="1676400"/>
            <a:ext cx="4622355" cy="3886200"/>
          </a:xfrm>
          <a:prstGeom prst="rect">
            <a:avLst/>
          </a:prstGeom>
          <a:noFill/>
          <a:ln w="9525" algn="in">
            <a:noFill/>
            <a:miter lim="800000"/>
            <a:headEnd/>
            <a:tailEnd/>
          </a:ln>
          <a:effectLst/>
        </p:spPr>
      </p:pic>
      <p:sp>
        <p:nvSpPr>
          <p:cNvPr id="18" name="TextBox 17"/>
          <p:cNvSpPr txBox="1"/>
          <p:nvPr/>
        </p:nvSpPr>
        <p:spPr>
          <a:xfrm>
            <a:off x="3771900" y="2505939"/>
            <a:ext cx="5295900" cy="1477328"/>
          </a:xfrm>
          <a:prstGeom prst="rect">
            <a:avLst/>
          </a:prstGeom>
          <a:noFill/>
        </p:spPr>
        <p:txBody>
          <a:bodyPr wrap="square" rtlCol="0">
            <a:spAutoFit/>
          </a:bodyPr>
          <a:lstStyle/>
          <a:p>
            <a:pPr algn="ctr"/>
            <a:r>
              <a:rPr lang="en-US" sz="4500" dirty="0" smtClean="0">
                <a:solidFill>
                  <a:srgbClr val="FF0000"/>
                </a:solidFill>
                <a:effectLst>
                  <a:outerShdw blurRad="38100" dist="38100" dir="2700000" algn="tl">
                    <a:srgbClr val="000000">
                      <a:alpha val="43137"/>
                    </a:srgbClr>
                  </a:outerShdw>
                </a:effectLst>
                <a:latin typeface="Tabitha" pitchFamily="2" charset="0"/>
              </a:rPr>
              <a:t>Women are like spaghetti</a:t>
            </a:r>
            <a:endParaRPr lang="en-US" sz="4500" dirty="0">
              <a:solidFill>
                <a:srgbClr val="FF0000"/>
              </a:solidFill>
              <a:effectLst>
                <a:outerShdw blurRad="38100" dist="38100" dir="2700000" algn="tl">
                  <a:srgbClr val="000000">
                    <a:alpha val="43137"/>
                  </a:srgbClr>
                </a:outerShdw>
              </a:effectLst>
              <a:latin typeface="Tabitha" pitchFamily="2"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13552881"/>
      </p:ext>
    </p:extLst>
  </p:cSld>
  <p:clrMapOvr>
    <a:masterClrMapping/>
  </p:clrMapOvr>
  <p:transition spd="slow">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descr="601_A_JuiceDrop"/>
          <p:cNvPicPr>
            <a:picLocks noChangeAspect="1" noChangeArrowheads="1"/>
          </p:cNvPicPr>
          <p:nvPr/>
        </p:nvPicPr>
        <p:blipFill>
          <a:blip r:embed="rId2">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a:xfrm>
            <a:off x="0" y="0"/>
            <a:ext cx="9144000" cy="6858000"/>
          </a:xfrm>
          <a:prstGeom prst="rect">
            <a:avLst/>
          </a:prstGeom>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pic>
      <p:sp>
        <p:nvSpPr>
          <p:cNvPr id="2" name="TextBox 1"/>
          <p:cNvSpPr txBox="1"/>
          <p:nvPr/>
        </p:nvSpPr>
        <p:spPr>
          <a:xfrm>
            <a:off x="148282" y="90480"/>
            <a:ext cx="8814966" cy="3539430"/>
          </a:xfrm>
          <a:prstGeom prst="rect">
            <a:avLst/>
          </a:prstGeom>
          <a:solidFill>
            <a:srgbClr val="FFFFFF">
              <a:alpha val="60000"/>
            </a:srgbClr>
          </a:solidFill>
        </p:spPr>
        <p:txBody>
          <a:bodyPr wrap="square" rtlCol="0">
            <a:spAutoFit/>
          </a:bodyPr>
          <a:lstStyle/>
          <a:p>
            <a:r>
              <a:rPr lang="en-US" sz="3200" b="1" dirty="0" smtClean="0">
                <a:effectLst>
                  <a:outerShdw blurRad="38100" dist="38100" dir="2700000" algn="tl">
                    <a:srgbClr val="000000">
                      <a:alpha val="43137"/>
                    </a:srgbClr>
                  </a:outerShdw>
                </a:effectLst>
                <a:latin typeface="Maiandra GD" panose="020E0502030308020204" pitchFamily="34" charset="0"/>
              </a:rPr>
              <a:t>Col 3:12-13 And so, as those who have been chosen of God, holy and beloved, put on a heart of compassion, kindness, humility, gentleness and patience; bearing with one another, and forgiving each other, whoever has a complaint against anyone; just as the Lord forgave you, so also should you. </a:t>
            </a:r>
            <a:endParaRPr lang="en-US" sz="3200" b="1" dirty="0">
              <a:effectLst>
                <a:outerShdw blurRad="38100" dist="38100" dir="2700000" algn="tl">
                  <a:srgbClr val="000000">
                    <a:alpha val="43137"/>
                  </a:srgbClr>
                </a:outerShdw>
              </a:effectLst>
              <a:latin typeface="Maiandra GD" panose="020E0502030308020204" pitchFamily="34" charset="0"/>
            </a:endParaRPr>
          </a:p>
        </p:txBody>
      </p:sp>
      <p:sp>
        <p:nvSpPr>
          <p:cNvPr id="3" name="TextBox 2"/>
          <p:cNvSpPr txBox="1"/>
          <p:nvPr/>
        </p:nvSpPr>
        <p:spPr>
          <a:xfrm>
            <a:off x="222421" y="3912455"/>
            <a:ext cx="6417533" cy="1077218"/>
          </a:xfrm>
          <a:prstGeom prst="rect">
            <a:avLst/>
          </a:prstGeom>
          <a:noFill/>
        </p:spPr>
        <p:txBody>
          <a:bodyPr wrap="square" rtlCol="0">
            <a:spAutoFit/>
          </a:bodyPr>
          <a:lstStyle/>
          <a:p>
            <a:r>
              <a:rPr lang="en-US" sz="3200" i="1" dirty="0" smtClean="0">
                <a:latin typeface="Tahoma" panose="020B0604030504040204" pitchFamily="34" charset="0"/>
                <a:ea typeface="Tahoma" panose="020B0604030504040204" pitchFamily="34" charset="0"/>
                <a:cs typeface="Tahoma" panose="020B0604030504040204" pitchFamily="34" charset="0"/>
              </a:rPr>
              <a:t>Paul is describing what it is like to 	be a 	Christian</a:t>
            </a:r>
            <a:endParaRPr lang="en-US" sz="3200" i="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1219200" y="6003258"/>
            <a:ext cx="6507891" cy="584775"/>
          </a:xfrm>
          <a:prstGeom prst="rect">
            <a:avLst/>
          </a:prstGeom>
          <a:noFill/>
        </p:spPr>
        <p:txBody>
          <a:bodyPr wrap="square" rtlCol="0">
            <a:spAutoFit/>
          </a:bodyPr>
          <a:lstStyle/>
          <a:p>
            <a:pPr marL="457200" indent="-457200">
              <a:buFont typeface="Arial" panose="020B0604020202020204" pitchFamily="34" charset="0"/>
              <a:buChar char="•"/>
            </a:pPr>
            <a:r>
              <a:rPr lang="en-US" sz="3200" i="1" dirty="0" smtClean="0">
                <a:latin typeface="Tahoma" panose="020B0604030504040204" pitchFamily="34" charset="0"/>
                <a:ea typeface="Tahoma" panose="020B0604030504040204" pitchFamily="34" charset="0"/>
                <a:cs typeface="Tahoma" panose="020B0604030504040204" pitchFamily="34" charset="0"/>
              </a:rPr>
              <a:t>A new goal takes over (v. 2)</a:t>
            </a:r>
            <a:endParaRPr lang="en-US" sz="3200" i="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514808" y="3629910"/>
            <a:ext cx="2466975" cy="1847850"/>
          </a:xfrm>
          <a:prstGeom prst="rect">
            <a:avLst/>
          </a:prstGeom>
        </p:spPr>
      </p:pic>
      <p:sp>
        <p:nvSpPr>
          <p:cNvPr id="4" name="TextBox 3"/>
          <p:cNvSpPr txBox="1"/>
          <p:nvPr/>
        </p:nvSpPr>
        <p:spPr>
          <a:xfrm>
            <a:off x="337750" y="5328823"/>
            <a:ext cx="7389341" cy="584775"/>
          </a:xfrm>
          <a:prstGeom prst="rect">
            <a:avLst/>
          </a:prstGeom>
          <a:noFill/>
        </p:spPr>
        <p:txBody>
          <a:bodyPr wrap="square" rtlCol="0">
            <a:spAutoFit/>
          </a:bodyPr>
          <a:lstStyle/>
          <a:p>
            <a:pPr marL="457200" indent="-457200">
              <a:buFont typeface="Arial" panose="020B0604020202020204" pitchFamily="34" charset="0"/>
              <a:buChar char="•"/>
            </a:pPr>
            <a:r>
              <a:rPr lang="en-US" sz="3200" i="1" dirty="0" smtClean="0">
                <a:latin typeface="Tahoma" panose="020B0604030504040204" pitchFamily="34" charset="0"/>
                <a:ea typeface="Tahoma" panose="020B0604030504040204" pitchFamily="34" charset="0"/>
                <a:cs typeface="Tahoma" panose="020B0604030504040204" pitchFamily="34" charset="0"/>
              </a:rPr>
              <a:t>A change has taken place (5, 8-10)</a:t>
            </a:r>
            <a:endParaRPr lang="en-US" sz="32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934381936"/>
      </p:ext>
    </p:extLst>
  </p:cSld>
  <p:clrMapOvr>
    <a:masterClrMapping/>
  </p:clrMapOvr>
  <mc:AlternateContent>
    <mc:Choice xmlns:mc="http://schemas.openxmlformats.org/markup-compatibility/2006" xmlns="" xmlns:p14="http://schemas.microsoft.com/office/powerpoint/2010/main" xmlns:p="http://schemas.openxmlformats.org/presentationml/2006/main" xmlns:r="http://schemas.openxmlformats.org/officeDocument/2006/relationships" xmlns:a="http://schemas.openxmlformats.org/drawingml/2006/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a="http://schemas.openxmlformats.org/drawingml/2006/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649</Words>
  <Application>Microsoft Macintosh PowerPoint</Application>
  <PresentationFormat>On-screen Show (4:3)</PresentationFormat>
  <Paragraphs>43</Paragraphs>
  <Slides>14</Slides>
  <Notes>0</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dc:creator>
  <cp:lastModifiedBy>Kyle Pope</cp:lastModifiedBy>
  <cp:revision>22</cp:revision>
  <dcterms:created xsi:type="dcterms:W3CDTF">2015-03-29T01:06:23Z</dcterms:created>
  <dcterms:modified xsi:type="dcterms:W3CDTF">2015-03-29T01:06:47Z</dcterms:modified>
</cp:coreProperties>
</file>