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792" r:id="rId1"/>
  </p:sldMasterIdLst>
  <p:sldIdLst>
    <p:sldId id="257" r:id="rId2"/>
  </p:sldIdLst>
  <p:sldSz cx="9144000" cy="6858000" type="screen4x3"/>
  <p:notesSz cx="6858000" cy="9144000"/>
  <p:embeddedFontLst>
    <p:embeddedFont>
      <p:font typeface="Type Embellishments One LET" pitchFamily="2" charset="0"/>
      <p:regular r:id="rId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37" autoAdjust="0"/>
    <p:restoredTop sz="94660"/>
  </p:normalViewPr>
  <p:slideViewPr>
    <p:cSldViewPr>
      <p:cViewPr varScale="1">
        <p:scale>
          <a:sx n="65" d="100"/>
          <a:sy n="65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font" Target="fonts/font1.fntdata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CED4F-AFFB-4BBC-9448-A2CDF18F11C9}" type="datetimeFigureOut">
              <a:rPr lang="en-US" smtClean="0"/>
              <a:pPr/>
              <a:t>6/30/2015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6ABFEB-2606-4F55-AE25-A7D8F275B7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CED4F-AFFB-4BBC-9448-A2CDF18F11C9}" type="datetimeFigureOut">
              <a:rPr lang="en-US" smtClean="0"/>
              <a:pPr/>
              <a:t>6/30/2015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ABFEB-2606-4F55-AE25-A7D8F275B7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CED4F-AFFB-4BBC-9448-A2CDF18F11C9}" type="datetimeFigureOut">
              <a:rPr lang="en-US" smtClean="0"/>
              <a:pPr/>
              <a:t>6/30/2015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ABFEB-2606-4F55-AE25-A7D8F275B7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CED4F-AFFB-4BBC-9448-A2CDF18F11C9}" type="datetimeFigureOut">
              <a:rPr lang="en-US" smtClean="0"/>
              <a:pPr/>
              <a:t>6/30/2015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ABFEB-2606-4F55-AE25-A7D8F275B7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CED4F-AFFB-4BBC-9448-A2CDF18F11C9}" type="datetimeFigureOut">
              <a:rPr lang="en-US" smtClean="0"/>
              <a:pPr/>
              <a:t>6/30/2015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ABFEB-2606-4F55-AE25-A7D8F275B7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04800" y="228601"/>
            <a:ext cx="7315200" cy="914400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04800" y="1676400"/>
            <a:ext cx="2286000" cy="4724400"/>
          </a:xfrm>
          <a:gradFill flip="none" rotWithShape="1">
            <a:gsLst>
              <a:gs pos="0">
                <a:srgbClr val="8488C4">
                  <a:alpha val="46000"/>
                </a:srgbClr>
              </a:gs>
              <a:gs pos="76500">
                <a:srgbClr val="D4DEFF"/>
              </a:gs>
              <a:gs pos="70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20400000" scaled="0"/>
            <a:tileRect/>
          </a:gradFill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/>
          <a:lstStyle>
            <a:lvl1pPr marL="45720" indent="0">
              <a:buNone/>
              <a:defRPr b="1">
                <a:solidFill>
                  <a:schemeClr val="bg1"/>
                </a:solidFill>
              </a:defRPr>
            </a:lvl1pPr>
            <a:lvl2pPr marL="320040" indent="0">
              <a:buNone/>
              <a:defRPr b="1">
                <a:solidFill>
                  <a:schemeClr val="bg1"/>
                </a:solidFill>
              </a:defRPr>
            </a:lvl2pPr>
            <a:lvl3pPr marL="502920" indent="0">
              <a:buNone/>
              <a:defRPr b="1">
                <a:solidFill>
                  <a:schemeClr val="bg1"/>
                </a:solidFill>
              </a:defRPr>
            </a:lvl3pPr>
            <a:lvl4pPr marL="731520" indent="0">
              <a:buNone/>
              <a:defRPr b="1">
                <a:solidFill>
                  <a:schemeClr val="bg1"/>
                </a:solidFill>
              </a:defRPr>
            </a:lvl4pPr>
            <a:lvl5pPr marL="96012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"/>
          </p:nvPr>
        </p:nvSpPr>
        <p:spPr>
          <a:xfrm>
            <a:off x="7848600" y="1600200"/>
            <a:ext cx="1295400" cy="5105400"/>
          </a:xfrm>
        </p:spPr>
        <p:txBody>
          <a:bodyPr vert="vert" anchor="b">
            <a:noAutofit/>
          </a:bodyPr>
          <a:lstStyle>
            <a:lvl1pPr marL="0" indent="0">
              <a:buNone/>
              <a:defRPr sz="6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7"/>
          <p:cNvSpPr>
            <a:spLocks noGrp="1"/>
          </p:cNvSpPr>
          <p:nvPr>
            <p:ph sz="quarter" idx="14"/>
          </p:nvPr>
        </p:nvSpPr>
        <p:spPr>
          <a:xfrm>
            <a:off x="2743200" y="1676400"/>
            <a:ext cx="2286000" cy="4724400"/>
          </a:xfrm>
          <a:gradFill flip="none" rotWithShape="1">
            <a:gsLst>
              <a:gs pos="0">
                <a:srgbClr val="8488C4">
                  <a:alpha val="46000"/>
                </a:srgbClr>
              </a:gs>
              <a:gs pos="76500">
                <a:srgbClr val="D4DEFF"/>
              </a:gs>
              <a:gs pos="70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20400000" scaled="0"/>
            <a:tileRect/>
          </a:gradFill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/>
          <a:lstStyle>
            <a:lvl1pPr marL="45720" indent="0">
              <a:buNone/>
              <a:defRPr b="1">
                <a:solidFill>
                  <a:schemeClr val="bg1"/>
                </a:solidFill>
              </a:defRPr>
            </a:lvl1pPr>
            <a:lvl2pPr marL="320040" indent="0">
              <a:buNone/>
              <a:defRPr b="1">
                <a:solidFill>
                  <a:schemeClr val="bg1"/>
                </a:solidFill>
              </a:defRPr>
            </a:lvl2pPr>
            <a:lvl3pPr marL="502920" indent="0">
              <a:buNone/>
              <a:defRPr b="1">
                <a:solidFill>
                  <a:schemeClr val="bg1"/>
                </a:solidFill>
              </a:defRPr>
            </a:lvl3pPr>
            <a:lvl4pPr marL="731520" indent="0">
              <a:buNone/>
              <a:defRPr b="1">
                <a:solidFill>
                  <a:schemeClr val="bg1"/>
                </a:solidFill>
              </a:defRPr>
            </a:lvl4pPr>
            <a:lvl5pPr marL="96012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Content Placeholder 7"/>
          <p:cNvSpPr>
            <a:spLocks noGrp="1"/>
          </p:cNvSpPr>
          <p:nvPr>
            <p:ph sz="quarter" idx="15"/>
          </p:nvPr>
        </p:nvSpPr>
        <p:spPr>
          <a:xfrm>
            <a:off x="5562600" y="1676400"/>
            <a:ext cx="2286000" cy="4724400"/>
          </a:xfrm>
          <a:gradFill flip="none" rotWithShape="1">
            <a:gsLst>
              <a:gs pos="0">
                <a:srgbClr val="8488C4">
                  <a:alpha val="46000"/>
                </a:srgbClr>
              </a:gs>
              <a:gs pos="76500">
                <a:srgbClr val="D4DEFF"/>
              </a:gs>
              <a:gs pos="70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20400000" scaled="0"/>
            <a:tileRect/>
          </a:gradFill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/>
          <a:lstStyle>
            <a:lvl1pPr marL="45720" indent="0">
              <a:buNone/>
              <a:defRPr b="1">
                <a:solidFill>
                  <a:schemeClr val="bg1"/>
                </a:solidFill>
              </a:defRPr>
            </a:lvl1pPr>
            <a:lvl2pPr marL="320040" indent="0">
              <a:buNone/>
              <a:defRPr b="1">
                <a:solidFill>
                  <a:schemeClr val="bg1"/>
                </a:solidFill>
              </a:defRPr>
            </a:lvl2pPr>
            <a:lvl3pPr marL="502920" indent="0">
              <a:buNone/>
              <a:defRPr b="1">
                <a:solidFill>
                  <a:schemeClr val="bg1"/>
                </a:solidFill>
              </a:defRPr>
            </a:lvl3pPr>
            <a:lvl4pPr marL="731520" indent="0">
              <a:buNone/>
              <a:defRPr b="1">
                <a:solidFill>
                  <a:schemeClr val="bg1"/>
                </a:solidFill>
              </a:defRPr>
            </a:lvl4pPr>
            <a:lvl5pPr marL="96012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CED4F-AFFB-4BBC-9448-A2CDF18F11C9}" type="datetimeFigureOut">
              <a:rPr lang="en-US" smtClean="0"/>
              <a:pPr/>
              <a:t>6/30/2015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ABFEB-2606-4F55-AE25-A7D8F275B7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CED4F-AFFB-4BBC-9448-A2CDF18F11C9}" type="datetimeFigureOut">
              <a:rPr lang="en-US" smtClean="0"/>
              <a:pPr/>
              <a:t>6/30/2015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ABFEB-2606-4F55-AE25-A7D8F275B7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CED4F-AFFB-4BBC-9448-A2CDF18F11C9}" type="datetimeFigureOut">
              <a:rPr lang="en-US" smtClean="0"/>
              <a:pPr/>
              <a:t>6/30/2015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ABFEB-2606-4F55-AE25-A7D8F275B7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CED4F-AFFB-4BBC-9448-A2CDF18F11C9}" type="datetimeFigureOut">
              <a:rPr lang="en-US" smtClean="0"/>
              <a:pPr/>
              <a:t>6/30/2015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ABFEB-2606-4F55-AE25-A7D8F275B7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CED4F-AFFB-4BBC-9448-A2CDF18F11C9}" type="datetimeFigureOut">
              <a:rPr lang="en-US" smtClean="0"/>
              <a:pPr/>
              <a:t>6/30/2015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ABFEB-2606-4F55-AE25-A7D8F275B7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7762382" y="381000"/>
            <a:ext cx="1383110" cy="990600"/>
            <a:chOff x="8435268" y="573807"/>
            <a:chExt cx="710223" cy="572316"/>
          </a:xfrm>
        </p:grpSpPr>
        <p:sp>
          <p:nvSpPr>
            <p:cNvPr id="10" name="Rectangle 9"/>
            <p:cNvSpPr/>
            <p:nvPr/>
          </p:nvSpPr>
          <p:spPr>
            <a:xfrm>
              <a:off x="8435268" y="573807"/>
              <a:ext cx="86236" cy="57231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569419" y="573807"/>
              <a:ext cx="576072" cy="57231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6CBCED4F-AFFB-4BBC-9448-A2CDF18F11C9}" type="datetimeFigureOut">
              <a:rPr lang="en-US" smtClean="0"/>
              <a:pPr/>
              <a:t>6/30/2015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36ABFEB-2606-4F55-AE25-A7D8F275B7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  <a:sp3d>
              <a:bevelB w="38100" h="38100"/>
            </a:sp3d>
          </a:bodyPr>
          <a:lstStyle/>
          <a:p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Prophecy and Establishment</a:t>
            </a:r>
            <a:endParaRPr lang="en-US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04800" y="2209800"/>
            <a:ext cx="2286000" cy="4191000"/>
          </a:xfrm>
        </p:spPr>
        <p:txBody>
          <a:bodyPr lIns="0" tIns="182880">
            <a:normAutofit lnSpcReduction="10000"/>
          </a:bodyPr>
          <a:lstStyle/>
          <a:p>
            <a:pPr algn="ctr">
              <a:spcBef>
                <a:spcPts val="1632"/>
              </a:spcBef>
            </a:pPr>
            <a:r>
              <a:rPr lang="en-US" sz="1800" dirty="0" smtClean="0"/>
              <a:t>Isaiah 2:2-3</a:t>
            </a:r>
          </a:p>
          <a:p>
            <a:pPr algn="ctr">
              <a:lnSpc>
                <a:spcPct val="80000"/>
              </a:lnSpc>
              <a:spcBef>
                <a:spcPts val="336"/>
              </a:spcBef>
            </a:pPr>
            <a:r>
              <a:rPr lang="en-US" sz="1400" dirty="0" smtClean="0"/>
              <a:t>Establish Lord’s House</a:t>
            </a:r>
          </a:p>
          <a:p>
            <a:pPr algn="ctr">
              <a:lnSpc>
                <a:spcPct val="80000"/>
              </a:lnSpc>
              <a:spcBef>
                <a:spcPts val="336"/>
              </a:spcBef>
            </a:pPr>
            <a:r>
              <a:rPr lang="en-US" sz="1400" dirty="0" smtClean="0"/>
              <a:t>Law from Jerusalem</a:t>
            </a:r>
          </a:p>
          <a:p>
            <a:pPr algn="ctr">
              <a:lnSpc>
                <a:spcPct val="80000"/>
              </a:lnSpc>
            </a:pPr>
            <a:r>
              <a:rPr lang="en-US" sz="1800" dirty="0" smtClean="0">
                <a:latin typeface="Type Embellishments One LET" charset="2"/>
                <a:cs typeface="Type Embellishments One LET" charset="2"/>
              </a:rPr>
              <a:t>Q</a:t>
            </a:r>
          </a:p>
          <a:p>
            <a:pPr algn="ctr"/>
            <a:r>
              <a:rPr lang="en-US" sz="1800" dirty="0" smtClean="0"/>
              <a:t>Daniel 2:44</a:t>
            </a:r>
            <a:endParaRPr lang="en-US" sz="1400" dirty="0" smtClean="0"/>
          </a:p>
          <a:p>
            <a:pPr algn="ctr">
              <a:lnSpc>
                <a:spcPct val="80000"/>
              </a:lnSpc>
              <a:spcBef>
                <a:spcPts val="336"/>
              </a:spcBef>
            </a:pPr>
            <a:r>
              <a:rPr lang="en-US" sz="1400" dirty="0" smtClean="0"/>
              <a:t>“Days of these kings”</a:t>
            </a:r>
          </a:p>
          <a:p>
            <a:pPr algn="ctr">
              <a:lnSpc>
                <a:spcPct val="80000"/>
              </a:lnSpc>
              <a:spcBef>
                <a:spcPts val="336"/>
              </a:spcBef>
              <a:spcAft>
                <a:spcPts val="600"/>
              </a:spcAft>
            </a:pPr>
            <a:r>
              <a:rPr lang="en-US" sz="1400" dirty="0" smtClean="0"/>
              <a:t>Everlasting Kingdom</a:t>
            </a:r>
          </a:p>
          <a:p>
            <a:pPr algn="ctr">
              <a:lnSpc>
                <a:spcPct val="80000"/>
              </a:lnSpc>
              <a:spcBef>
                <a:spcPts val="336"/>
              </a:spcBef>
              <a:spcAft>
                <a:spcPts val="600"/>
              </a:spcAft>
            </a:pPr>
            <a:r>
              <a:rPr lang="en-US" sz="1800" dirty="0" smtClean="0">
                <a:latin typeface="Type Embellishments One LET" charset="2"/>
                <a:cs typeface="Type Embellishments One LET" charset="2"/>
              </a:rPr>
              <a:t>Q</a:t>
            </a:r>
            <a:endParaRPr lang="en-US" sz="1800" dirty="0" smtClean="0"/>
          </a:p>
          <a:p>
            <a:pPr algn="ctr"/>
            <a:r>
              <a:rPr lang="en-US" sz="1800" dirty="0" smtClean="0"/>
              <a:t>Joel 2:28-32</a:t>
            </a:r>
            <a:endParaRPr lang="en-US" sz="1400" dirty="0" smtClean="0"/>
          </a:p>
          <a:p>
            <a:pPr algn="ctr">
              <a:lnSpc>
                <a:spcPct val="80000"/>
              </a:lnSpc>
              <a:spcBef>
                <a:spcPts val="336"/>
              </a:spcBef>
            </a:pPr>
            <a:r>
              <a:rPr lang="en-US" sz="1400" dirty="0" smtClean="0"/>
              <a:t>Pour out Spirit</a:t>
            </a:r>
          </a:p>
          <a:p>
            <a:pPr algn="ctr">
              <a:lnSpc>
                <a:spcPct val="80000"/>
              </a:lnSpc>
              <a:spcBef>
                <a:spcPts val="336"/>
              </a:spcBef>
              <a:spcAft>
                <a:spcPts val="600"/>
              </a:spcAft>
            </a:pPr>
            <a:r>
              <a:rPr lang="en-US" sz="1400" dirty="0" smtClean="0"/>
              <a:t>Salvation—Call on Lord</a:t>
            </a:r>
          </a:p>
          <a:p>
            <a:pPr algn="ctr">
              <a:lnSpc>
                <a:spcPct val="80000"/>
              </a:lnSpc>
              <a:spcBef>
                <a:spcPts val="336"/>
              </a:spcBef>
              <a:spcAft>
                <a:spcPts val="600"/>
              </a:spcAft>
            </a:pPr>
            <a:r>
              <a:rPr lang="en-US" sz="1800" dirty="0" smtClean="0">
                <a:latin typeface="Type Embellishments One LET" charset="2"/>
                <a:cs typeface="Type Embellishments One LET" charset="2"/>
              </a:rPr>
              <a:t>Q</a:t>
            </a:r>
            <a:endParaRPr lang="en-US" sz="1800" dirty="0" smtClean="0"/>
          </a:p>
          <a:p>
            <a:pPr algn="ctr"/>
            <a:r>
              <a:rPr lang="en-US" sz="1800" dirty="0" smtClean="0"/>
              <a:t>Jeremiah 31:31-32</a:t>
            </a:r>
            <a:endParaRPr lang="en-US" sz="1400" dirty="0" smtClean="0"/>
          </a:p>
          <a:p>
            <a:pPr algn="ctr">
              <a:lnSpc>
                <a:spcPct val="80000"/>
              </a:lnSpc>
              <a:spcBef>
                <a:spcPts val="336"/>
              </a:spcBef>
            </a:pPr>
            <a:r>
              <a:rPr lang="en-US" sz="1400" dirty="0" smtClean="0"/>
              <a:t>New Covenant</a:t>
            </a:r>
          </a:p>
          <a:p>
            <a:pPr algn="ctr">
              <a:lnSpc>
                <a:spcPct val="80000"/>
              </a:lnSpc>
              <a:spcBef>
                <a:spcPts val="336"/>
              </a:spcBef>
            </a:pPr>
            <a:r>
              <a:rPr lang="en-US" sz="1400" dirty="0" smtClean="0"/>
              <a:t>Forgiveness of Sins</a:t>
            </a:r>
          </a:p>
          <a:p>
            <a:pPr algn="ctr">
              <a:lnSpc>
                <a:spcPct val="80000"/>
              </a:lnSpc>
              <a:spcBef>
                <a:spcPts val="336"/>
              </a:spcBef>
            </a:pPr>
            <a:endParaRPr lang="en-US" sz="1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8001000" y="1524000"/>
            <a:ext cx="1143000" cy="5181600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  <a:bevelB w="38100" h="38100"/>
            </a:sp3d>
          </a:bodyPr>
          <a:lstStyle/>
          <a:p>
            <a:r>
              <a:rPr lang="en-US" sz="56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THE CHURCH</a:t>
            </a:r>
            <a:endParaRPr lang="en-US" sz="5600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4"/>
          </p:nvPr>
        </p:nvSpPr>
        <p:spPr>
          <a:xfrm>
            <a:off x="2743200" y="2209800"/>
            <a:ext cx="2286000" cy="4191000"/>
          </a:xfrm>
        </p:spPr>
        <p:txBody>
          <a:bodyPr lIns="0" tIns="91440">
            <a:normAutofit/>
          </a:bodyPr>
          <a:lstStyle/>
          <a:p>
            <a:pPr algn="ctr"/>
            <a:r>
              <a:rPr lang="en-US" sz="1800" spc="-50" dirty="0" smtClean="0"/>
              <a:t>Matthew 3:1-3; 4:17</a:t>
            </a:r>
          </a:p>
          <a:p>
            <a:pPr algn="ctr"/>
            <a:r>
              <a:rPr lang="en-US" sz="1400" dirty="0" smtClean="0"/>
              <a:t>Kingdom “at hand”</a:t>
            </a:r>
          </a:p>
          <a:p>
            <a:pPr algn="ctr"/>
            <a:r>
              <a:rPr lang="en-US" sz="1400" dirty="0" smtClean="0">
                <a:latin typeface="Type Embellishments One LET" charset="2"/>
                <a:cs typeface="Type Embellishments One LET" charset="2"/>
              </a:rPr>
              <a:t>Q</a:t>
            </a:r>
            <a:endParaRPr lang="en-US" sz="1400" dirty="0" smtClean="0"/>
          </a:p>
          <a:p>
            <a:pPr algn="ctr">
              <a:spcBef>
                <a:spcPts val="0"/>
              </a:spcBef>
            </a:pPr>
            <a:r>
              <a:rPr lang="en-US" sz="1800" dirty="0" smtClean="0"/>
              <a:t>John 3:1-6</a:t>
            </a:r>
          </a:p>
          <a:p>
            <a:pPr algn="ctr">
              <a:spcBef>
                <a:spcPts val="0"/>
              </a:spcBef>
            </a:pPr>
            <a:r>
              <a:rPr lang="en-US" sz="1400" spc="-50" dirty="0" smtClean="0"/>
              <a:t>“Enter” the kingdom</a:t>
            </a:r>
          </a:p>
          <a:p>
            <a:pPr algn="ctr">
              <a:spcBef>
                <a:spcPts val="0"/>
              </a:spcBef>
            </a:pPr>
            <a:r>
              <a:rPr lang="en-US" sz="1400" dirty="0" smtClean="0">
                <a:latin typeface="Type Embellishments One LET" charset="2"/>
                <a:cs typeface="Type Embellishments One LET" charset="2"/>
              </a:rPr>
              <a:t>Q</a:t>
            </a:r>
            <a:endParaRPr lang="en-US" sz="1400" spc="-50" dirty="0" smtClean="0"/>
          </a:p>
          <a:p>
            <a:pPr algn="ctr">
              <a:spcBef>
                <a:spcPts val="0"/>
              </a:spcBef>
            </a:pPr>
            <a:r>
              <a:rPr lang="en-US" sz="1800" dirty="0" smtClean="0"/>
              <a:t>Matthew 16:18-19</a:t>
            </a:r>
          </a:p>
          <a:p>
            <a:pPr algn="ctr">
              <a:lnSpc>
                <a:spcPct val="80000"/>
              </a:lnSpc>
            </a:pPr>
            <a:r>
              <a:rPr lang="en-US" sz="1400" dirty="0" smtClean="0"/>
              <a:t>Build “My church”</a:t>
            </a:r>
          </a:p>
          <a:p>
            <a:pPr algn="ctr">
              <a:lnSpc>
                <a:spcPct val="80000"/>
              </a:lnSpc>
            </a:pPr>
            <a:r>
              <a:rPr lang="en-US" sz="1400" dirty="0" smtClean="0"/>
              <a:t>Kingdom = church</a:t>
            </a:r>
          </a:p>
          <a:p>
            <a:pPr algn="ctr"/>
            <a:r>
              <a:rPr lang="en-US" sz="1400" dirty="0" smtClean="0">
                <a:latin typeface="Type Embellishments One LET" charset="2"/>
                <a:cs typeface="Type Embellishments One LET" charset="2"/>
              </a:rPr>
              <a:t>Q</a:t>
            </a:r>
            <a:endParaRPr lang="en-US" sz="1400" dirty="0" smtClean="0"/>
          </a:p>
          <a:p>
            <a:pPr algn="ctr">
              <a:spcBef>
                <a:spcPts val="0"/>
              </a:spcBef>
            </a:pPr>
            <a:r>
              <a:rPr lang="en-US" sz="1800" dirty="0" smtClean="0"/>
              <a:t>Mark 9:1</a:t>
            </a:r>
          </a:p>
          <a:p>
            <a:pPr algn="ctr">
              <a:lnSpc>
                <a:spcPct val="80000"/>
              </a:lnSpc>
            </a:pPr>
            <a:r>
              <a:rPr lang="en-US" sz="1400" dirty="0" smtClean="0"/>
              <a:t>Kingdom with power</a:t>
            </a:r>
          </a:p>
          <a:p>
            <a:pPr algn="ctr">
              <a:lnSpc>
                <a:spcPct val="80000"/>
              </a:lnSpc>
            </a:pPr>
            <a:r>
              <a:rPr lang="en-US" sz="1400" dirty="0" smtClean="0"/>
              <a:t>“This generation”</a:t>
            </a:r>
          </a:p>
          <a:p>
            <a:pPr algn="ctr"/>
            <a:r>
              <a:rPr lang="en-US" sz="1400" dirty="0" smtClean="0">
                <a:latin typeface="Type Embellishments One LET" charset="2"/>
                <a:cs typeface="Type Embellishments One LET" charset="2"/>
              </a:rPr>
              <a:t>Q</a:t>
            </a:r>
            <a:endParaRPr lang="en-US" sz="1400" dirty="0" smtClean="0"/>
          </a:p>
          <a:p>
            <a:pPr algn="ctr">
              <a:spcBef>
                <a:spcPts val="0"/>
              </a:spcBef>
            </a:pPr>
            <a:r>
              <a:rPr lang="en-US" sz="1800" dirty="0" smtClean="0"/>
              <a:t>Mark 15:16-20; 16</a:t>
            </a:r>
            <a:endParaRPr lang="en-US" sz="1400" dirty="0" smtClean="0"/>
          </a:p>
          <a:p>
            <a:pPr algn="ctr">
              <a:spcBef>
                <a:spcPts val="0"/>
              </a:spcBef>
            </a:pPr>
            <a:r>
              <a:rPr lang="en-US" sz="1400" dirty="0" smtClean="0"/>
              <a:t>Crucified—Resurrected</a:t>
            </a:r>
            <a:endParaRPr lang="en-US" sz="180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5"/>
          </p:nvPr>
        </p:nvSpPr>
        <p:spPr>
          <a:xfrm>
            <a:off x="5562600" y="2209800"/>
            <a:ext cx="2286000" cy="4191000"/>
          </a:xfrm>
        </p:spPr>
        <p:txBody>
          <a:bodyPr lIns="0" tIns="182880">
            <a:noAutofit/>
          </a:bodyPr>
          <a:lstStyle/>
          <a:p>
            <a:pPr algn="ctr"/>
            <a:r>
              <a:rPr lang="en-US" sz="1800" dirty="0" smtClean="0"/>
              <a:t>Acts 1:3</a:t>
            </a:r>
            <a:endParaRPr lang="en-US" sz="1400" dirty="0" smtClean="0"/>
          </a:p>
          <a:p>
            <a:pPr algn="ctr">
              <a:spcBef>
                <a:spcPts val="0"/>
              </a:spcBef>
            </a:pPr>
            <a:r>
              <a:rPr lang="en-US" sz="1400" dirty="0" smtClean="0"/>
              <a:t>Spoke about kingdom</a:t>
            </a:r>
          </a:p>
          <a:p>
            <a:pPr algn="ctr">
              <a:lnSpc>
                <a:spcPct val="60000"/>
              </a:lnSpc>
              <a:spcBef>
                <a:spcPts val="336"/>
              </a:spcBef>
            </a:pPr>
            <a:r>
              <a:rPr lang="en-US" sz="1800" dirty="0" smtClean="0">
                <a:latin typeface="Type Embellishments One LET" charset="2"/>
                <a:cs typeface="Type Embellishments One LET" charset="2"/>
              </a:rPr>
              <a:t>Q</a:t>
            </a:r>
            <a:endParaRPr lang="en-US" sz="1800" dirty="0" smtClean="0"/>
          </a:p>
          <a:p>
            <a:pPr algn="ctr">
              <a:spcBef>
                <a:spcPts val="0"/>
              </a:spcBef>
            </a:pPr>
            <a:r>
              <a:rPr lang="en-US" sz="1800" dirty="0" smtClean="0"/>
              <a:t>Acts 1:4-8</a:t>
            </a:r>
            <a:endParaRPr lang="en-US" sz="1400" dirty="0" smtClean="0"/>
          </a:p>
          <a:p>
            <a:pPr algn="ctr">
              <a:lnSpc>
                <a:spcPct val="80000"/>
              </a:lnSpc>
            </a:pPr>
            <a:r>
              <a:rPr lang="en-US" sz="1400" dirty="0" smtClean="0"/>
              <a:t>Stay in Jerusalem</a:t>
            </a:r>
          </a:p>
          <a:p>
            <a:pPr algn="ctr">
              <a:lnSpc>
                <a:spcPct val="80000"/>
              </a:lnSpc>
            </a:pPr>
            <a:r>
              <a:rPr lang="en-US" sz="1400" dirty="0" smtClean="0"/>
              <a:t>Spirit’s coming—power</a:t>
            </a:r>
          </a:p>
          <a:p>
            <a:pPr algn="ctr">
              <a:lnSpc>
                <a:spcPct val="60000"/>
              </a:lnSpc>
              <a:spcBef>
                <a:spcPts val="336"/>
              </a:spcBef>
            </a:pPr>
            <a:r>
              <a:rPr lang="en-US" sz="1800" dirty="0" smtClean="0">
                <a:latin typeface="Type Embellishments One LET" charset="2"/>
                <a:cs typeface="Type Embellishments One LET" charset="2"/>
              </a:rPr>
              <a:t>Q</a:t>
            </a:r>
            <a:endParaRPr lang="en-US" sz="1800" dirty="0" smtClean="0"/>
          </a:p>
          <a:p>
            <a:pPr algn="ctr">
              <a:spcBef>
                <a:spcPts val="0"/>
              </a:spcBef>
            </a:pPr>
            <a:r>
              <a:rPr lang="en-US" sz="1800" dirty="0" smtClean="0"/>
              <a:t>Acts 2:1-4</a:t>
            </a:r>
          </a:p>
          <a:p>
            <a:pPr algn="ctr">
              <a:spcBef>
                <a:spcPts val="0"/>
              </a:spcBef>
            </a:pPr>
            <a:r>
              <a:rPr lang="en-US" sz="1400" dirty="0" smtClean="0"/>
              <a:t>Apostles receive Spirit</a:t>
            </a:r>
          </a:p>
          <a:p>
            <a:pPr algn="ctr">
              <a:lnSpc>
                <a:spcPct val="60000"/>
              </a:lnSpc>
            </a:pPr>
            <a:r>
              <a:rPr lang="en-US" sz="1400" dirty="0" smtClean="0">
                <a:latin typeface="Type Embellishments One LET" charset="2"/>
                <a:cs typeface="Type Embellishments One LET" charset="2"/>
              </a:rPr>
              <a:t>Q</a:t>
            </a:r>
            <a:endParaRPr lang="en-US" sz="1400" dirty="0" smtClean="0"/>
          </a:p>
          <a:p>
            <a:pPr algn="ctr">
              <a:spcBef>
                <a:spcPts val="0"/>
              </a:spcBef>
            </a:pPr>
            <a:r>
              <a:rPr lang="en-US" sz="1800" dirty="0" smtClean="0"/>
              <a:t>Acts 2:16</a:t>
            </a:r>
          </a:p>
          <a:p>
            <a:pPr algn="ctr">
              <a:spcBef>
                <a:spcPts val="0"/>
              </a:spcBef>
            </a:pPr>
            <a:r>
              <a:rPr lang="en-US" sz="1400" dirty="0" smtClean="0"/>
              <a:t>Prophecy of Joel</a:t>
            </a:r>
          </a:p>
          <a:p>
            <a:pPr algn="ctr"/>
            <a:r>
              <a:rPr lang="en-US" sz="1800" dirty="0" smtClean="0">
                <a:latin typeface="Type Embellishments One LET" charset="2"/>
                <a:cs typeface="Type Embellishments One LET" charset="2"/>
              </a:rPr>
              <a:t>Q</a:t>
            </a:r>
            <a:endParaRPr lang="en-US" sz="1800" dirty="0" smtClean="0"/>
          </a:p>
          <a:p>
            <a:pPr algn="ctr">
              <a:spcBef>
                <a:spcPts val="0"/>
              </a:spcBef>
            </a:pPr>
            <a:r>
              <a:rPr lang="en-US" sz="1800" dirty="0" smtClean="0"/>
              <a:t>Acts 2:36</a:t>
            </a:r>
            <a:r>
              <a:rPr lang="en-US" sz="1800" smtClean="0"/>
              <a:t>-47; 5:11</a:t>
            </a:r>
            <a:endParaRPr lang="en-US" sz="1400" smtClean="0"/>
          </a:p>
          <a:p>
            <a:pPr algn="ctr">
              <a:lnSpc>
                <a:spcPct val="80000"/>
              </a:lnSpc>
              <a:spcBef>
                <a:spcPts val="336"/>
              </a:spcBef>
            </a:pPr>
            <a:r>
              <a:rPr lang="en-US" sz="1400" dirty="0" smtClean="0"/>
              <a:t>Salvation—Forgiveness</a:t>
            </a:r>
          </a:p>
          <a:p>
            <a:pPr algn="ctr">
              <a:lnSpc>
                <a:spcPct val="80000"/>
              </a:lnSpc>
              <a:spcBef>
                <a:spcPts val="336"/>
              </a:spcBef>
            </a:pPr>
            <a:r>
              <a:rPr lang="en-US" sz="1400" dirty="0" smtClean="0"/>
              <a:t>Added to church</a:t>
            </a:r>
            <a:endParaRPr lang="en-US" sz="1800" dirty="0"/>
          </a:p>
        </p:txBody>
      </p:sp>
      <p:sp>
        <p:nvSpPr>
          <p:cNvPr id="10" name="TextBox 9"/>
          <p:cNvSpPr txBox="1"/>
          <p:nvPr/>
        </p:nvSpPr>
        <p:spPr>
          <a:xfrm>
            <a:off x="8123903" y="533400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innerShdw blurRad="63500" dist="50800" dir="13500000">
                    <a:schemeClr val="tx1">
                      <a:lumMod val="95000"/>
                      <a:alpha val="50000"/>
                    </a:schemeClr>
                  </a:innerShdw>
                </a:effectLst>
              </a:rPr>
              <a:t>OF</a:t>
            </a:r>
            <a:endParaRPr lang="en-US" sz="3200" b="1" dirty="0">
              <a:solidFill>
                <a:schemeClr val="bg1"/>
              </a:solidFill>
              <a:effectLst>
                <a:innerShdw blurRad="63500" dist="50800" dir="13500000">
                  <a:schemeClr val="tx1">
                    <a:lumMod val="95000"/>
                    <a:alpha val="50000"/>
                  </a:schemeClr>
                </a:innerShdw>
              </a:effectLst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1220788"/>
            <a:ext cx="7391400" cy="1588"/>
          </a:xfrm>
          <a:prstGeom prst="line">
            <a:avLst/>
          </a:prstGeom>
          <a:ln w="95250" cmpd="thickThin">
            <a:solidFill>
              <a:schemeClr val="tx2"/>
            </a:solidFill>
            <a:tailEnd type="diamond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28600" y="1524000"/>
            <a:ext cx="2286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Old Testament</a:t>
            </a:r>
            <a:endParaRPr lang="en-US" sz="2200" dirty="0"/>
          </a:p>
        </p:txBody>
      </p:sp>
      <p:sp>
        <p:nvSpPr>
          <p:cNvPr id="17" name="TextBox 16"/>
          <p:cNvSpPr txBox="1"/>
          <p:nvPr/>
        </p:nvSpPr>
        <p:spPr>
          <a:xfrm>
            <a:off x="2667000" y="1524000"/>
            <a:ext cx="2286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Gospels</a:t>
            </a:r>
            <a:endParaRPr lang="en-US" sz="2200" dirty="0"/>
          </a:p>
        </p:txBody>
      </p:sp>
      <p:sp>
        <p:nvSpPr>
          <p:cNvPr id="18" name="TextBox 17"/>
          <p:cNvSpPr txBox="1"/>
          <p:nvPr/>
        </p:nvSpPr>
        <p:spPr>
          <a:xfrm>
            <a:off x="5562600" y="1524000"/>
            <a:ext cx="2286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Pentecost</a:t>
            </a:r>
            <a:endParaRPr lang="en-US" sz="2200" dirty="0"/>
          </a:p>
        </p:txBody>
      </p:sp>
      <p:sp>
        <p:nvSpPr>
          <p:cNvPr id="19" name="Text Placeholder 5"/>
          <p:cNvSpPr txBox="1">
            <a:spLocks/>
          </p:cNvSpPr>
          <p:nvPr/>
        </p:nvSpPr>
        <p:spPr>
          <a:xfrm>
            <a:off x="5029200" y="2819400"/>
            <a:ext cx="492443" cy="3581400"/>
          </a:xfrm>
          <a:prstGeom prst="rect">
            <a:avLst/>
          </a:prstGeom>
        </p:spPr>
        <p:txBody>
          <a:bodyPr vert="vert" lIns="91440" tIns="45720" rIns="91440" bIns="45720" rtlCol="0" anchor="b">
            <a:noAutofit/>
            <a:scene3d>
              <a:camera prst="orthographicFront"/>
              <a:lightRig rig="threePt" dir="t"/>
            </a:scene3d>
            <a:sp3d extrusionH="57150">
              <a:bevelT w="38100" h="38100"/>
              <a:bevelB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charset="2"/>
              <a:buNone/>
              <a:tabLst/>
              <a:defRPr/>
            </a:pPr>
            <a:r>
              <a:rPr kumimoji="0" lang="en-US" sz="2000" b="1" i="0" u="none" strike="noStrike" kern="1200" cap="none" spc="150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THE CROSS</a:t>
            </a:r>
            <a:endParaRPr kumimoji="0" lang="en-US" sz="2000" b="1" i="0" u="none" strike="noStrike" kern="1200" cap="none" spc="150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3" name="Picture 22" descr="Cross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2000"/>
          </a:blip>
          <a:stretch>
            <a:fillRect/>
          </a:stretch>
        </p:blipFill>
        <p:spPr>
          <a:xfrm>
            <a:off x="4648200" y="1295400"/>
            <a:ext cx="1219200" cy="134547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2286000" y="3124200"/>
            <a:ext cx="762000" cy="1588"/>
          </a:xfrm>
          <a:prstGeom prst="line">
            <a:avLst/>
          </a:prstGeom>
          <a:ln w="127000" cmpd="sng">
            <a:solidFill>
              <a:schemeClr val="tx2"/>
            </a:solidFill>
            <a:tailEnd type="stealth" w="med" len="med"/>
          </a:ln>
          <a:effectLst>
            <a:outerShdw blurRad="50800" dist="38100" dir="5400000" rotWithShape="0">
              <a:srgbClr val="000000">
                <a:alpha val="2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250676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1000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1000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1000"/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1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4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5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1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2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2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6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7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1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4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8" dur="10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9" dur="1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1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3" dur="10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4" dur="10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0" dur="10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1" dur="10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5" dur="10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6" dur="1000" fill="hold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 fill="hold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0" dur="1000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1" dur="1000" fill="hold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1000" fill="hold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7" dur="1000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8" dur="1000" fill="hold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 fill="hold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2" dur="1000"/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3" dur="1000" fill="hold"/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1000" fill="hold"/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7" dur="1000"/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8" dur="1000" fill="hold"/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1000" fill="hold"/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build="p" animBg="1"/>
      <p:bldP spid="6" grpId="0" build="p"/>
      <p:bldP spid="8" grpId="0" uiExpand="1" build="p" animBg="1"/>
      <p:bldP spid="9" grpId="0" build="p" animBg="1"/>
      <p:bldP spid="10" grpId="0"/>
      <p:bldP spid="16" grpId="0"/>
      <p:bldP spid="17" grpId="0"/>
      <p:bldP spid="18" grpId="0"/>
      <p:bldP spid="1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143</TotalTime>
  <Words>126</Words>
  <Application>Microsoft Office PowerPoint</Application>
  <PresentationFormat>On-screen Show (4:3)</PresentationFormat>
  <Paragraphs>54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Wingdings</vt:lpstr>
      <vt:lpstr>Type Embellishments One LET</vt:lpstr>
      <vt:lpstr>Perspective</vt:lpstr>
      <vt:lpstr>Prophecy and Establishment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Pope</dc:creator>
  <cp:lastModifiedBy>Kyle Pope</cp:lastModifiedBy>
  <cp:revision>18</cp:revision>
  <dcterms:created xsi:type="dcterms:W3CDTF">2015-07-01T00:31:56Z</dcterms:created>
  <dcterms:modified xsi:type="dcterms:W3CDTF">2015-07-01T00:39:36Z</dcterms:modified>
</cp:coreProperties>
</file>