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Default Extension="fntdata" ContentType="application/x-fontdata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58" r:id="rId5"/>
    <p:sldId id="261" r:id="rId6"/>
    <p:sldId id="262" r:id="rId7"/>
    <p:sldId id="263" r:id="rId8"/>
    <p:sldId id="264" r:id="rId9"/>
  </p:sldIdLst>
  <p:sldSz cx="9144000" cy="6858000" type="screen4x3"/>
  <p:notesSz cx="6858000" cy="9144000"/>
  <p:embeddedFontLst>
    <p:embeddedFont>
      <p:font typeface="Calibri"/>
      <p:regular r:id="rId10"/>
      <p:bold r:id="rId11"/>
      <p:italic r:id="rId12"/>
      <p:boldItalic r:id="rId13"/>
    </p:embeddedFont>
    <p:embeddedFont>
      <p:font typeface="Cambria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91919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font" Target="fonts/font1.fntdata"/><Relationship Id="rId11" Type="http://schemas.openxmlformats.org/officeDocument/2006/relationships/font" Target="fonts/font2.fntdata"/><Relationship Id="rId12" Type="http://schemas.openxmlformats.org/officeDocument/2006/relationships/font" Target="fonts/font3.fntdata"/><Relationship Id="rId13" Type="http://schemas.openxmlformats.org/officeDocument/2006/relationships/font" Target="fonts/font4.fntdata"/><Relationship Id="rId14" Type="http://schemas.openxmlformats.org/officeDocument/2006/relationships/font" Target="fonts/font5.fntdata"/><Relationship Id="rId15" Type="http://schemas.openxmlformats.org/officeDocument/2006/relationships/font" Target="fonts/font6.fntdata"/><Relationship Id="rId16" Type="http://schemas.openxmlformats.org/officeDocument/2006/relationships/font" Target="fonts/font7.fntdata"/><Relationship Id="rId17" Type="http://schemas.openxmlformats.org/officeDocument/2006/relationships/font" Target="fonts/font8.fntdata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FB65-37CA-3F42-96D8-47B8DFB06719}" type="datetimeFigureOut">
              <a:rPr lang="en-US" smtClean="0"/>
              <a:pPr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697F-6C55-5649-8CF9-F3CBA0CD5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FB65-37CA-3F42-96D8-47B8DFB06719}" type="datetimeFigureOut">
              <a:rPr lang="en-US" smtClean="0"/>
              <a:pPr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697F-6C55-5649-8CF9-F3CBA0CD5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FB65-37CA-3F42-96D8-47B8DFB06719}" type="datetimeFigureOut">
              <a:rPr lang="en-US" smtClean="0"/>
              <a:pPr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697F-6C55-5649-8CF9-F3CBA0CD5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FB65-37CA-3F42-96D8-47B8DFB06719}" type="datetimeFigureOut">
              <a:rPr lang="en-US" smtClean="0"/>
              <a:pPr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697F-6C55-5649-8CF9-F3CBA0CD5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FB65-37CA-3F42-96D8-47B8DFB06719}" type="datetimeFigureOut">
              <a:rPr lang="en-US" smtClean="0"/>
              <a:pPr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697F-6C55-5649-8CF9-F3CBA0CD5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FB65-37CA-3F42-96D8-47B8DFB06719}" type="datetimeFigureOut">
              <a:rPr lang="en-US" smtClean="0"/>
              <a:pPr/>
              <a:t>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697F-6C55-5649-8CF9-F3CBA0CD5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FB65-37CA-3F42-96D8-47B8DFB06719}" type="datetimeFigureOut">
              <a:rPr lang="en-US" smtClean="0"/>
              <a:pPr/>
              <a:t>9/11/15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697F-6C55-5649-8CF9-F3CBA0CD5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FB65-37CA-3F42-96D8-47B8DFB06719}" type="datetimeFigureOut">
              <a:rPr lang="en-US" smtClean="0"/>
              <a:pPr/>
              <a:t>9/11/15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697F-6C55-5649-8CF9-F3CBA0CD5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FB65-37CA-3F42-96D8-47B8DFB06719}" type="datetimeFigureOut">
              <a:rPr lang="en-US" smtClean="0"/>
              <a:pPr/>
              <a:t>9/11/15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697F-6C55-5649-8CF9-F3CBA0CD5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FB65-37CA-3F42-96D8-47B8DFB06719}" type="datetimeFigureOut">
              <a:rPr lang="en-US" smtClean="0"/>
              <a:pPr/>
              <a:t>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697F-6C55-5649-8CF9-F3CBA0CD5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FB65-37CA-3F42-96D8-47B8DFB06719}" type="datetimeFigureOut">
              <a:rPr lang="en-US" smtClean="0"/>
              <a:pPr/>
              <a:t>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697F-6C55-5649-8CF9-F3CBA0CD5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lum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BFB65-37CA-3F42-96D8-47B8DFB06719}" type="datetimeFigureOut">
              <a:rPr lang="en-US" smtClean="0"/>
              <a:pPr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1697F-6C55-5649-8CF9-F3CBA0CD5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9333"/>
            <a:ext cx="9144000" cy="1209524"/>
          </a:xfrm>
          <a:solidFill>
            <a:schemeClr val="bg2">
              <a:lumMod val="10000"/>
              <a:alpha val="46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1 CORINTHIANS 4:1-4</a:t>
            </a:r>
            <a:endParaRPr lang="en-US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0191"/>
            <a:ext cx="9144000" cy="4789714"/>
          </a:xfrm>
          <a:solidFill>
            <a:schemeClr val="tx1">
              <a:lumMod val="95000"/>
              <a:lumOff val="5000"/>
              <a:alpha val="15000"/>
            </a:schemeClr>
          </a:solidFill>
        </p:spPr>
        <p:txBody>
          <a:bodyPr lIns="457200" rIns="457200">
            <a:normAutofit/>
          </a:bodyPr>
          <a:lstStyle/>
          <a:p>
            <a:pPr marL="0" indent="0" algn="ctr">
              <a:spcBef>
                <a:spcPts val="1272"/>
              </a:spcBef>
              <a:buNone/>
            </a:pPr>
            <a:r>
              <a:rPr lang="en-US" sz="2700" b="1" smtClean="0">
                <a:latin typeface="Cambria"/>
                <a:cs typeface="Cambria"/>
              </a:rPr>
              <a:t>“Servants of Christ and stewards of the mysteries of God” (1 Cor. 4:1, NKJV).</a:t>
            </a:r>
          </a:p>
          <a:p>
            <a:pPr marL="0" indent="0" algn="ctr">
              <a:spcBef>
                <a:spcPts val="1272"/>
              </a:spcBef>
              <a:buNone/>
            </a:pPr>
            <a:r>
              <a:rPr lang="en-US" sz="2700" b="1" smtClean="0">
                <a:latin typeface="Cambria"/>
                <a:cs typeface="Cambria"/>
              </a:rPr>
              <a:t>“It is required in stewards that one be found faithful” (1 Cor. 4:2).</a:t>
            </a:r>
          </a:p>
          <a:p>
            <a:pPr marL="0" indent="0" algn="ctr">
              <a:spcBef>
                <a:spcPts val="1272"/>
              </a:spcBef>
              <a:buNone/>
            </a:pPr>
            <a:r>
              <a:rPr lang="en-US" sz="2700" b="1" smtClean="0">
                <a:latin typeface="Cambria"/>
                <a:cs typeface="Cambria"/>
              </a:rPr>
              <a:t>“With me it is a very small thing that I should be judged by you or by a human court, in fact, I do not even judge myself” (1 Cor. 4:3).</a:t>
            </a:r>
          </a:p>
          <a:p>
            <a:pPr marL="0" indent="0" algn="ctr">
              <a:spcBef>
                <a:spcPts val="1272"/>
              </a:spcBef>
              <a:buNone/>
            </a:pPr>
            <a:r>
              <a:rPr lang="en-US" sz="2700" b="1" smtClean="0">
                <a:latin typeface="Cambria"/>
                <a:cs typeface="Cambria"/>
              </a:rPr>
              <a:t>“For I know nothing against myself, yet I am not justified by this; but He who judges me is the Lord” (1 Cor. 4:4).</a:t>
            </a:r>
            <a:endParaRPr lang="en-US" sz="2700" b="1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524" y="2007810"/>
            <a:ext cx="7632095" cy="2400657"/>
          </a:xfrm>
          <a:prstGeom prst="rect">
            <a:avLst/>
          </a:prstGeom>
          <a:solidFill>
            <a:srgbClr val="191919">
              <a:alpha val="65000"/>
            </a:srgbClr>
          </a:solidFill>
          <a:effectLst>
            <a:softEdge rad="152400"/>
          </a:effectLst>
        </p:spPr>
        <p:txBody>
          <a:bodyPr wrap="square" lIns="365760" tIns="365760" rIns="365760" bIns="365760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“The things which I write to you are the commandments of the Lord” (1 Cor. 14:37).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  <p:bldP spid="3" grpId="0" build="p" bldLvl="2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9333"/>
            <a:ext cx="9144000" cy="1209524"/>
          </a:xfrm>
          <a:solidFill>
            <a:schemeClr val="bg2">
              <a:lumMod val="10000"/>
              <a:alpha val="46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Boldness and Confidence of Paul</a:t>
            </a:r>
            <a:endParaRPr lang="en-US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0191"/>
            <a:ext cx="9144000" cy="4789714"/>
          </a:xfrm>
          <a:solidFill>
            <a:schemeClr val="tx1">
              <a:lumMod val="95000"/>
              <a:lumOff val="5000"/>
              <a:alpha val="15000"/>
            </a:schemeClr>
          </a:solidFill>
        </p:spPr>
        <p:txBody>
          <a:bodyPr lIns="457200" rIns="457200" anchor="ctr">
            <a:normAutofit/>
          </a:bodyPr>
          <a:lstStyle/>
          <a:p>
            <a:pPr marL="0" indent="0" algn="ctr">
              <a:spcBef>
                <a:spcPts val="1272"/>
              </a:spcBef>
              <a:buNone/>
            </a:pPr>
            <a:r>
              <a:rPr lang="en-US" sz="2700" b="1" dirty="0" smtClean="0">
                <a:latin typeface="Cambria"/>
                <a:cs typeface="Cambria"/>
              </a:rPr>
              <a:t>To </a:t>
            </a:r>
            <a:r>
              <a:rPr lang="en-US" sz="2700" b="1" dirty="0" err="1" smtClean="0">
                <a:latin typeface="Cambria"/>
                <a:cs typeface="Cambria"/>
              </a:rPr>
              <a:t>Elymas</a:t>
            </a:r>
            <a:r>
              <a:rPr lang="en-US" sz="2700" b="1" dirty="0" smtClean="0">
                <a:latin typeface="Cambria"/>
                <a:cs typeface="Cambria"/>
              </a:rPr>
              <a:t>: “son of the devil” and “enemy of all righteousness” (Acts 13:10).</a:t>
            </a:r>
          </a:p>
          <a:p>
            <a:pPr marL="0" indent="0" algn="ctr">
              <a:spcBef>
                <a:spcPts val="1272"/>
              </a:spcBef>
              <a:buNone/>
            </a:pPr>
            <a:r>
              <a:rPr lang="en-US" sz="2700" b="1" dirty="0" smtClean="0">
                <a:latin typeface="Cambria"/>
                <a:cs typeface="Cambria"/>
              </a:rPr>
              <a:t>To Ananias, the High Priest: “God will strike you, you whitewashed wall!” (Acts 23:3).</a:t>
            </a:r>
          </a:p>
          <a:p>
            <a:pPr marL="0" indent="0" algn="ctr">
              <a:spcBef>
                <a:spcPts val="1272"/>
              </a:spcBef>
              <a:buNone/>
            </a:pPr>
            <a:r>
              <a:rPr lang="en-US" sz="2700" b="1" dirty="0" smtClean="0">
                <a:latin typeface="Cambria"/>
                <a:cs typeface="Cambria"/>
              </a:rPr>
              <a:t>He rebuked Peter for withdrawing social contact from Gentile Christians Gal. 2:11-21).</a:t>
            </a:r>
          </a:p>
          <a:p>
            <a:pPr marL="0" indent="0" algn="ctr">
              <a:spcBef>
                <a:spcPts val="1272"/>
              </a:spcBef>
              <a:buNone/>
            </a:pPr>
            <a:r>
              <a:rPr lang="en-US" sz="2700" b="1" dirty="0" smtClean="0">
                <a:latin typeface="Cambria"/>
                <a:cs typeface="Cambria"/>
              </a:rPr>
              <a:t>He could say late in his life, “I have lived in all good conscience before God until this day” (Acts 23:1).</a:t>
            </a:r>
            <a:endParaRPr lang="en-US" sz="2700" b="1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524" y="2540000"/>
            <a:ext cx="7632095" cy="1846659"/>
          </a:xfrm>
          <a:prstGeom prst="rect">
            <a:avLst/>
          </a:prstGeom>
          <a:solidFill>
            <a:srgbClr val="191919">
              <a:alpha val="65000"/>
            </a:srgbClr>
          </a:solidFill>
          <a:effectLst>
            <a:softEdge rad="152400"/>
          </a:effectLst>
        </p:spPr>
        <p:txBody>
          <a:bodyPr wrap="square" lIns="365760" tIns="365760" rIns="365760" bIns="365760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And yet, he had, “persecuted the church” (1 Cor. 15:9; Gal. 1:13). 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524" y="2007810"/>
            <a:ext cx="7632095" cy="2954655"/>
          </a:xfrm>
          <a:prstGeom prst="rect">
            <a:avLst/>
          </a:prstGeom>
          <a:solidFill>
            <a:srgbClr val="191919">
              <a:alpha val="65000"/>
            </a:srgbClr>
          </a:solidFill>
          <a:effectLst>
            <a:softEdge rad="152400"/>
          </a:effectLst>
        </p:spPr>
        <p:txBody>
          <a:bodyPr wrap="square" lIns="365760" tIns="365760" rIns="365760" bIns="365760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“For I know nothing against myself, yet I am not justified by this; but He who judges me is the Lord” (1 Cor. 4:4).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  <p:bldP spid="3" grpId="0" build="p" bldLvl="2"/>
      <p:bldP spid="5" grpId="0" animBg="1"/>
      <p:bldP spid="5" grpId="1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9333"/>
            <a:ext cx="9144000" cy="1209524"/>
          </a:xfrm>
          <a:solidFill>
            <a:schemeClr val="bg2">
              <a:lumMod val="10000"/>
              <a:alpha val="46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We Are Not All So Well-Balanced</a:t>
            </a:r>
            <a:endParaRPr lang="en-US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0191"/>
            <a:ext cx="9144000" cy="4789714"/>
          </a:xfrm>
          <a:solidFill>
            <a:schemeClr val="tx1">
              <a:lumMod val="95000"/>
              <a:lumOff val="5000"/>
              <a:alpha val="15000"/>
            </a:schemeClr>
          </a:solidFill>
        </p:spPr>
        <p:txBody>
          <a:bodyPr lIns="457200" rIns="457200" anchor="ctr">
            <a:normAutofit/>
          </a:bodyPr>
          <a:lstStyle/>
          <a:p>
            <a:pPr marL="0" indent="0" algn="ctr">
              <a:spcBef>
                <a:spcPts val="1272"/>
              </a:spcBef>
              <a:buNone/>
            </a:pPr>
            <a:r>
              <a:rPr lang="en-US" sz="2700" b="1" dirty="0" smtClean="0">
                <a:latin typeface="Cambria"/>
                <a:cs typeface="Cambria"/>
              </a:rPr>
              <a:t> </a:t>
            </a:r>
            <a:endParaRPr lang="en-US" sz="2700" b="1" dirty="0">
              <a:latin typeface="Cambria"/>
              <a:cs typeface="Cambria"/>
            </a:endParaRPr>
          </a:p>
        </p:txBody>
      </p:sp>
      <p:pic>
        <p:nvPicPr>
          <p:cNvPr id="7" name="Picture 6" descr="TugofW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999" y="2007810"/>
            <a:ext cx="3463109" cy="2601555"/>
          </a:xfrm>
          <a:prstGeom prst="rect">
            <a:avLst/>
          </a:prstGeom>
          <a:effectLst>
            <a:outerShdw blurRad="50800" dist="88900" dir="270000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9143" y="2054820"/>
            <a:ext cx="20924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2800" b="1" dirty="0" smtClean="0">
                <a:latin typeface="Cambria"/>
                <a:cs typeface="Cambria"/>
              </a:rPr>
              <a:t>Bold and Strong</a:t>
            </a:r>
          </a:p>
          <a:p>
            <a:pPr algn="ctr">
              <a:spcAft>
                <a:spcPts val="2400"/>
              </a:spcAft>
            </a:pPr>
            <a:r>
              <a:rPr lang="en-US" sz="2800" b="1" dirty="0" smtClean="0">
                <a:latin typeface="Cambria"/>
                <a:cs typeface="Cambria"/>
              </a:rPr>
              <a:t>Arrogance and Over-Confidence</a:t>
            </a:r>
            <a:endParaRPr lang="en-US" sz="2800" b="1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7543" y="1802190"/>
            <a:ext cx="209247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2800" b="1" dirty="0" smtClean="0">
                <a:latin typeface="Cambria"/>
                <a:cs typeface="Cambria"/>
              </a:rPr>
              <a:t>Humility We Could Be Wrong</a:t>
            </a:r>
          </a:p>
          <a:p>
            <a:pPr algn="ctr">
              <a:spcAft>
                <a:spcPts val="2400"/>
              </a:spcAft>
            </a:pPr>
            <a:r>
              <a:rPr lang="en-US" sz="2800" b="1" dirty="0" smtClean="0">
                <a:latin typeface="Cambria"/>
                <a:cs typeface="Cambria"/>
              </a:rPr>
              <a:t>Timidity  Unwilling to Stand</a:t>
            </a:r>
            <a:endParaRPr lang="en-US" sz="2800" b="1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524" y="2261810"/>
            <a:ext cx="7632095" cy="1846659"/>
          </a:xfrm>
          <a:prstGeom prst="rect">
            <a:avLst/>
          </a:prstGeom>
          <a:solidFill>
            <a:srgbClr val="191919">
              <a:alpha val="65000"/>
            </a:srgbClr>
          </a:solidFill>
          <a:effectLst>
            <a:softEdge rad="152400"/>
          </a:effectLst>
        </p:spPr>
        <p:txBody>
          <a:bodyPr wrap="square" lIns="365760" tIns="365760" rIns="365760" bIns="365760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How Can We Avoid Such Extremes?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  <p:bldP spid="8" grpId="0" uiExpand="1" build="p" bldLvl="2"/>
      <p:bldP spid="9" grpId="0" uiExpand="1" build="p" bldLvl="2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9333"/>
            <a:ext cx="9144000" cy="1209524"/>
          </a:xfrm>
          <a:solidFill>
            <a:schemeClr val="bg2">
              <a:lumMod val="10000"/>
              <a:alpha val="46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LEAVING ROOM FOR CHANGE</a:t>
            </a:r>
            <a:endParaRPr lang="en-US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0191"/>
            <a:ext cx="9144000" cy="4789714"/>
          </a:xfrm>
          <a:solidFill>
            <a:schemeClr val="tx1">
              <a:lumMod val="95000"/>
              <a:lumOff val="5000"/>
              <a:alpha val="15000"/>
            </a:schemeClr>
          </a:solidFill>
        </p:spPr>
        <p:txBody>
          <a:bodyPr lIns="457200" rIns="457200">
            <a:normAutofit/>
          </a:bodyPr>
          <a:lstStyle/>
          <a:p>
            <a:pPr marL="0" indent="0">
              <a:spcBef>
                <a:spcPts val="1272"/>
              </a:spcBef>
              <a:buNone/>
            </a:pPr>
            <a:r>
              <a:rPr lang="en-US" sz="3500" b="1" dirty="0" smtClean="0">
                <a:latin typeface="Cambria"/>
                <a:cs typeface="Cambria"/>
              </a:rPr>
              <a:t>I. When Reaching a Conviction.</a:t>
            </a:r>
          </a:p>
          <a:p>
            <a:pPr marL="914400" lvl="1" indent="-514350">
              <a:spcBef>
                <a:spcPts val="1272"/>
              </a:spcBef>
              <a:buAutoNum type="alphaUcPeriod"/>
            </a:pPr>
            <a:r>
              <a:rPr lang="en-US" b="1" dirty="0" smtClean="0">
                <a:latin typeface="Cambria"/>
                <a:cs typeface="Cambria"/>
              </a:rPr>
              <a:t>The Noble </a:t>
            </a:r>
            <a:r>
              <a:rPr lang="en-US" b="1" dirty="0" err="1" smtClean="0">
                <a:latin typeface="Cambria"/>
                <a:cs typeface="Cambria"/>
              </a:rPr>
              <a:t>Bereans</a:t>
            </a:r>
            <a:r>
              <a:rPr lang="en-US" b="1" dirty="0" smtClean="0">
                <a:latin typeface="Cambria"/>
                <a:cs typeface="Cambria"/>
              </a:rPr>
              <a:t> (Acts 17:10-11).</a:t>
            </a:r>
          </a:p>
          <a:p>
            <a:pPr marL="914400" lvl="1" indent="-514350">
              <a:spcBef>
                <a:spcPts val="1272"/>
              </a:spcBef>
              <a:buAutoNum type="alphaUcPeriod"/>
            </a:pPr>
            <a:r>
              <a:rPr lang="en-US" sz="2700" b="1" dirty="0" smtClean="0">
                <a:latin typeface="Cambria"/>
                <a:cs typeface="Cambria"/>
              </a:rPr>
              <a:t>“Test the spirits” (1 John 4:1).</a:t>
            </a:r>
          </a:p>
          <a:p>
            <a:pPr marL="914400" lvl="1" indent="-514350">
              <a:spcBef>
                <a:spcPts val="1272"/>
              </a:spcBef>
              <a:buAutoNum type="alphaUcPeriod"/>
            </a:pPr>
            <a:r>
              <a:rPr lang="en-US" sz="2700" b="1" dirty="0" smtClean="0">
                <a:latin typeface="Cambria"/>
                <a:cs typeface="Cambria"/>
              </a:rPr>
              <a:t>Once we have </a:t>
            </a:r>
            <a:r>
              <a:rPr lang="en-US" sz="2700" b="1" i="1" dirty="0" smtClean="0">
                <a:latin typeface="Cambria"/>
                <a:cs typeface="Cambria"/>
              </a:rPr>
              <a:t>rightly divided </a:t>
            </a:r>
            <a:r>
              <a:rPr lang="en-US" sz="2700" b="1" dirty="0" smtClean="0">
                <a:latin typeface="Cambria"/>
                <a:cs typeface="Cambria"/>
              </a:rPr>
              <a:t>the word of truth (2 Tim. 2:15), does the testing stop?</a:t>
            </a:r>
          </a:p>
          <a:p>
            <a:pPr marL="1314450" lvl="2" indent="-514350">
              <a:spcBef>
                <a:spcPts val="1272"/>
              </a:spcBef>
              <a:buFont typeface="+mj-lt"/>
              <a:buAutoNum type="arabicPeriod"/>
            </a:pPr>
            <a:r>
              <a:rPr lang="en-US" sz="2300" b="1" dirty="0" smtClean="0">
                <a:latin typeface="Cambria"/>
                <a:cs typeface="Cambria"/>
              </a:rPr>
              <a:t>“Test all things; hold fast what is good” (1 </a:t>
            </a:r>
            <a:r>
              <a:rPr lang="en-US" sz="2300" b="1" dirty="0" err="1" smtClean="0">
                <a:latin typeface="Cambria"/>
                <a:cs typeface="Cambria"/>
              </a:rPr>
              <a:t>Thes</a:t>
            </a:r>
            <a:r>
              <a:rPr lang="en-US" sz="2300" b="1" dirty="0" smtClean="0">
                <a:latin typeface="Cambria"/>
                <a:cs typeface="Cambria"/>
              </a:rPr>
              <a:t>. 5:21).</a:t>
            </a:r>
          </a:p>
          <a:p>
            <a:pPr marL="0" indent="0" algn="ctr">
              <a:spcBef>
                <a:spcPts val="1272"/>
              </a:spcBef>
              <a:buNone/>
            </a:pPr>
            <a:r>
              <a:rPr lang="en-US" sz="2400" b="1" i="1" dirty="0" smtClean="0">
                <a:latin typeface="Cambria"/>
                <a:cs typeface="Cambria"/>
              </a:rPr>
              <a:t>We should never be so confident of our present condition that we are unwilling to continually test our convictions.</a:t>
            </a:r>
            <a:endParaRPr lang="en-US" sz="2400" b="1" i="1" dirty="0"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9333"/>
            <a:ext cx="9144000" cy="1209524"/>
          </a:xfrm>
          <a:solidFill>
            <a:schemeClr val="bg2">
              <a:lumMod val="10000"/>
              <a:alpha val="46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LEAVING ROOM FOR CHANGE</a:t>
            </a:r>
            <a:endParaRPr lang="en-US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0191"/>
            <a:ext cx="9144000" cy="4789714"/>
          </a:xfrm>
          <a:solidFill>
            <a:schemeClr val="tx1">
              <a:lumMod val="95000"/>
              <a:lumOff val="5000"/>
              <a:alpha val="15000"/>
            </a:schemeClr>
          </a:solidFill>
        </p:spPr>
        <p:txBody>
          <a:bodyPr lIns="457200" rIns="457200">
            <a:noAutofit/>
          </a:bodyPr>
          <a:lstStyle/>
          <a:p>
            <a:pPr marL="0" indent="0">
              <a:spcBef>
                <a:spcPts val="1272"/>
              </a:spcBef>
              <a:buNone/>
            </a:pPr>
            <a:r>
              <a:rPr lang="en-US" sz="3500" b="1" dirty="0" smtClean="0">
                <a:latin typeface="Cambria"/>
                <a:cs typeface="Cambria"/>
              </a:rPr>
              <a:t>II. When Arguing Our Case.</a:t>
            </a:r>
          </a:p>
          <a:p>
            <a:pPr marL="914400" lvl="1" indent="-514350">
              <a:spcBef>
                <a:spcPts val="1272"/>
              </a:spcBef>
              <a:buAutoNum type="alphaUcPeriod"/>
            </a:pPr>
            <a:r>
              <a:rPr lang="en-US" b="1" dirty="0" smtClean="0">
                <a:latin typeface="Cambria"/>
                <a:cs typeface="Cambria"/>
              </a:rPr>
              <a:t>What must be our attitude when we reach a conviction about something?</a:t>
            </a:r>
          </a:p>
          <a:p>
            <a:pPr marL="1314450" lvl="2" indent="-514350">
              <a:spcBef>
                <a:spcPts val="72"/>
              </a:spcBef>
              <a:buFont typeface="+mj-lt"/>
              <a:buAutoNum type="arabicPeriod"/>
            </a:pPr>
            <a:r>
              <a:rPr lang="en-US" b="1" dirty="0" smtClean="0">
                <a:latin typeface="Cambria"/>
                <a:cs typeface="Cambria"/>
              </a:rPr>
              <a:t>Should we refuse to consider even the slightest possibility we could be wrong? </a:t>
            </a:r>
          </a:p>
          <a:p>
            <a:pPr marL="914400" lvl="1" indent="-514350">
              <a:spcBef>
                <a:spcPts val="1272"/>
              </a:spcBef>
              <a:buAutoNum type="alphaUcPeriod"/>
            </a:pPr>
            <a:r>
              <a:rPr lang="en-US" sz="2700" b="1" dirty="0" smtClean="0">
                <a:latin typeface="Cambria"/>
                <a:cs typeface="Cambria"/>
              </a:rPr>
              <a:t>We should not act with doubt (Rom. 14:19-23).</a:t>
            </a:r>
          </a:p>
          <a:p>
            <a:pPr marL="1314450" lvl="2" indent="-514350">
              <a:spcBef>
                <a:spcPts val="72"/>
              </a:spcBef>
              <a:buFont typeface="+mj-lt"/>
              <a:buAutoNum type="arabicPeriod"/>
            </a:pPr>
            <a:r>
              <a:rPr lang="en-US" sz="2300" b="1" dirty="0" smtClean="0">
                <a:latin typeface="Cambria"/>
                <a:cs typeface="Cambria"/>
              </a:rPr>
              <a:t>If we acknowledge that we could be wrong, does that reflect timidity or doubt?</a:t>
            </a:r>
          </a:p>
          <a:p>
            <a:pPr marL="1314450" lvl="2" indent="-514350">
              <a:spcBef>
                <a:spcPts val="72"/>
              </a:spcBef>
              <a:buFont typeface="+mj-lt"/>
              <a:buAutoNum type="arabicPeriod"/>
            </a:pPr>
            <a:r>
              <a:rPr lang="en-US" sz="2300" b="1" dirty="0" smtClean="0">
                <a:latin typeface="Cambria"/>
                <a:cs typeface="Cambria"/>
              </a:rPr>
              <a:t>Not necessarily! It can reflect prudence and humility.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9333"/>
            <a:ext cx="9144000" cy="1209524"/>
          </a:xfrm>
          <a:solidFill>
            <a:schemeClr val="bg2">
              <a:lumMod val="10000"/>
              <a:alpha val="46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LEAVING ROOM FOR CHANGE</a:t>
            </a:r>
            <a:endParaRPr lang="en-US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0191"/>
            <a:ext cx="9144000" cy="4789714"/>
          </a:xfrm>
          <a:solidFill>
            <a:schemeClr val="tx1">
              <a:lumMod val="95000"/>
              <a:lumOff val="5000"/>
              <a:alpha val="15000"/>
            </a:schemeClr>
          </a:solidFill>
        </p:spPr>
        <p:txBody>
          <a:bodyPr lIns="457200" rIns="457200">
            <a:noAutofit/>
          </a:bodyPr>
          <a:lstStyle/>
          <a:p>
            <a:pPr marL="0" indent="0">
              <a:spcBef>
                <a:spcPts val="1272"/>
              </a:spcBef>
              <a:buNone/>
            </a:pPr>
            <a:r>
              <a:rPr lang="en-US" sz="3500" b="1" dirty="0" smtClean="0">
                <a:latin typeface="Cambria"/>
                <a:cs typeface="Cambria"/>
              </a:rPr>
              <a:t>II. When Arguing Our Case.</a:t>
            </a:r>
          </a:p>
          <a:p>
            <a:pPr marL="914400" lvl="1" indent="-514350">
              <a:spcBef>
                <a:spcPts val="1272"/>
              </a:spcBef>
              <a:buFont typeface="+mj-lt"/>
              <a:buAutoNum type="alphaUcPeriod" startAt="3"/>
            </a:pPr>
            <a:r>
              <a:rPr lang="en-US" b="1" dirty="0" smtClean="0">
                <a:latin typeface="Cambria"/>
                <a:cs typeface="Cambria"/>
              </a:rPr>
              <a:t>The example of Saul of Tarsus.</a:t>
            </a:r>
          </a:p>
          <a:p>
            <a:pPr marL="1314450" lvl="2" indent="-514350">
              <a:spcBef>
                <a:spcPts val="72"/>
              </a:spcBef>
              <a:buFont typeface="+mj-lt"/>
              <a:buAutoNum type="arabicPeriod"/>
            </a:pPr>
            <a:r>
              <a:rPr lang="en-US" b="1" dirty="0" smtClean="0">
                <a:latin typeface="Cambria"/>
                <a:cs typeface="Cambria"/>
              </a:rPr>
              <a:t>He was convinced in his conviction that Jesus was a fraud (Acts 26:4-11).</a:t>
            </a:r>
          </a:p>
          <a:p>
            <a:pPr marL="1314450" lvl="2" indent="-514350">
              <a:spcBef>
                <a:spcPts val="72"/>
              </a:spcBef>
              <a:buFont typeface="+mj-lt"/>
              <a:buAutoNum type="arabicPeriod"/>
            </a:pPr>
            <a:r>
              <a:rPr lang="en-US" b="1" dirty="0" smtClean="0">
                <a:latin typeface="Cambria"/>
                <a:cs typeface="Cambria"/>
              </a:rPr>
              <a:t>What if his pride had prevented him from recognizing his error?  </a:t>
            </a:r>
          </a:p>
          <a:p>
            <a:pPr marL="1314450" lvl="2" indent="-514350">
              <a:spcBef>
                <a:spcPts val="72"/>
              </a:spcBef>
              <a:buFont typeface="+mj-lt"/>
              <a:buAutoNum type="arabicPeriod"/>
            </a:pPr>
            <a:r>
              <a:rPr lang="en-US" b="1" dirty="0" smtClean="0">
                <a:latin typeface="Cambria"/>
                <a:cs typeface="Cambria"/>
              </a:rPr>
              <a:t>“Pride goes before destruction, and a haughty spirit before a fall” (Prov. 16:18).</a:t>
            </a:r>
          </a:p>
          <a:p>
            <a:pPr marL="0" indent="0" algn="ctr">
              <a:spcBef>
                <a:spcPts val="1272"/>
              </a:spcBef>
              <a:buNone/>
            </a:pPr>
            <a:r>
              <a:rPr lang="en-US" sz="2200" b="1" i="1" dirty="0" smtClean="0">
                <a:latin typeface="Cambria"/>
                <a:cs typeface="Cambria"/>
              </a:rPr>
              <a:t>If we don’t leave room for change when arguing some conviction, pride might prevent us from acknowledging when we are wrong.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9333"/>
            <a:ext cx="9144000" cy="1209524"/>
          </a:xfrm>
          <a:solidFill>
            <a:schemeClr val="bg2">
              <a:lumMod val="10000"/>
              <a:alpha val="46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LEAVING ROOM FOR CHANGE</a:t>
            </a:r>
            <a:endParaRPr lang="en-US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0191"/>
            <a:ext cx="9144000" cy="4789714"/>
          </a:xfrm>
          <a:solidFill>
            <a:schemeClr val="tx1">
              <a:lumMod val="95000"/>
              <a:lumOff val="5000"/>
              <a:alpha val="15000"/>
            </a:schemeClr>
          </a:solidFill>
        </p:spPr>
        <p:txBody>
          <a:bodyPr lIns="457200" rIns="457200">
            <a:noAutofit/>
          </a:bodyPr>
          <a:lstStyle/>
          <a:p>
            <a:pPr marL="0" indent="0">
              <a:spcBef>
                <a:spcPts val="1272"/>
              </a:spcBef>
              <a:buNone/>
            </a:pPr>
            <a:r>
              <a:rPr lang="en-US" sz="3500" b="1" dirty="0" smtClean="0">
                <a:latin typeface="Cambria"/>
                <a:cs typeface="Cambria"/>
              </a:rPr>
              <a:t>III. When Rebuking Error.</a:t>
            </a:r>
          </a:p>
          <a:p>
            <a:pPr marL="914400" lvl="1" indent="-514350">
              <a:spcBef>
                <a:spcPts val="1272"/>
              </a:spcBef>
              <a:buAutoNum type="alphaUcPeriod"/>
            </a:pPr>
            <a:r>
              <a:rPr lang="en-US" b="1" dirty="0" smtClean="0">
                <a:latin typeface="Cambria"/>
                <a:cs typeface="Cambria"/>
              </a:rPr>
              <a:t>The expression: to be “backed into a corner.”</a:t>
            </a:r>
          </a:p>
          <a:p>
            <a:pPr marL="914400" lvl="1" indent="-514350">
              <a:spcBef>
                <a:spcPts val="1272"/>
              </a:spcBef>
              <a:buAutoNum type="alphaUcPeriod"/>
            </a:pPr>
            <a:r>
              <a:rPr lang="en-US" sz="2700" b="1" dirty="0" smtClean="0">
                <a:latin typeface="Cambria"/>
                <a:cs typeface="Cambria"/>
              </a:rPr>
              <a:t>The man disciplined—the Corinthians were “to forgive and comfort him, lest perhaps such a one be swallowed up with too much sorrow” (2 Cor. 2:6-8).</a:t>
            </a:r>
          </a:p>
          <a:p>
            <a:pPr marL="1314450" lvl="2" indent="-514350">
              <a:spcBef>
                <a:spcPts val="72"/>
              </a:spcBef>
              <a:buFont typeface="+mj-lt"/>
              <a:buAutoNum type="arabicPeriod"/>
            </a:pPr>
            <a:r>
              <a:rPr lang="en-US" sz="2300" b="1" dirty="0" smtClean="0">
                <a:latin typeface="Cambria"/>
                <a:cs typeface="Cambria"/>
              </a:rPr>
              <a:t>Paul shows here that even efforts to confront sin and error, if approached with the wrong attitude can result in consequences that are counter-productive.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9333"/>
            <a:ext cx="9144000" cy="1209524"/>
          </a:xfrm>
          <a:solidFill>
            <a:schemeClr val="bg2">
              <a:lumMod val="10000"/>
              <a:alpha val="46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LEAVING ROOM FOR CHANGE</a:t>
            </a:r>
            <a:endParaRPr lang="en-US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0191"/>
            <a:ext cx="9144000" cy="4789714"/>
          </a:xfrm>
          <a:solidFill>
            <a:schemeClr val="tx1">
              <a:lumMod val="95000"/>
              <a:lumOff val="5000"/>
              <a:alpha val="15000"/>
            </a:schemeClr>
          </a:solidFill>
        </p:spPr>
        <p:txBody>
          <a:bodyPr lIns="457200" rIns="457200">
            <a:noAutofit/>
          </a:bodyPr>
          <a:lstStyle/>
          <a:p>
            <a:pPr marL="0" indent="0">
              <a:spcBef>
                <a:spcPts val="1272"/>
              </a:spcBef>
              <a:buNone/>
            </a:pPr>
            <a:r>
              <a:rPr lang="en-US" sz="3500" b="1" dirty="0" smtClean="0">
                <a:latin typeface="Cambria"/>
                <a:cs typeface="Cambria"/>
              </a:rPr>
              <a:t>III. When Rebuking Error.</a:t>
            </a:r>
          </a:p>
          <a:p>
            <a:pPr marL="914400" lvl="1" indent="-514350">
              <a:spcBef>
                <a:spcPts val="1272"/>
              </a:spcBef>
              <a:buFont typeface="+mj-lt"/>
              <a:buAutoNum type="alphaUcPeriod" startAt="3"/>
            </a:pPr>
            <a:r>
              <a:rPr lang="en-US" b="1" dirty="0" smtClean="0">
                <a:latin typeface="Cambria"/>
                <a:cs typeface="Cambria"/>
              </a:rPr>
              <a:t>Galatians 6:1: Christians are to “restore” one “overtaken in any trespass…”</a:t>
            </a:r>
          </a:p>
          <a:p>
            <a:pPr marL="1314450" lvl="2" indent="-514350">
              <a:spcBef>
                <a:spcPts val="72"/>
              </a:spcBef>
              <a:buFont typeface="+mj-lt"/>
              <a:buAutoNum type="arabicPeriod"/>
            </a:pPr>
            <a:r>
              <a:rPr lang="en-US" sz="2300" b="1" dirty="0" smtClean="0">
                <a:latin typeface="Cambria"/>
                <a:cs typeface="Cambria"/>
              </a:rPr>
              <a:t>“…With a spirit of gentleness…”</a:t>
            </a:r>
          </a:p>
          <a:p>
            <a:pPr marL="1314450" lvl="2" indent="-514350">
              <a:spcBef>
                <a:spcPts val="72"/>
              </a:spcBef>
              <a:buFont typeface="+mj-lt"/>
              <a:buAutoNum type="arabicPeriod"/>
            </a:pPr>
            <a:r>
              <a:rPr lang="en-US" sz="2300" b="1" dirty="0" smtClean="0">
                <a:latin typeface="Cambria"/>
                <a:cs typeface="Cambria"/>
              </a:rPr>
              <a:t>“…Considering yourself lest you also be tempted.” </a:t>
            </a:r>
          </a:p>
          <a:p>
            <a:pPr marL="1487488" lvl="3" indent="-230188">
              <a:spcBef>
                <a:spcPts val="672"/>
              </a:spcBef>
              <a:buFont typeface="Wingdings" charset="2"/>
              <a:buChar char="§"/>
            </a:pPr>
            <a:r>
              <a:rPr lang="en-US" sz="2200" b="1" dirty="0" smtClean="0">
                <a:latin typeface="Cambria"/>
                <a:cs typeface="Cambria"/>
              </a:rPr>
              <a:t>Temptation to engage in the sin being rebuked.</a:t>
            </a:r>
          </a:p>
          <a:p>
            <a:pPr marL="1487488" lvl="3" indent="-230188">
              <a:spcBef>
                <a:spcPts val="72"/>
              </a:spcBef>
              <a:buFont typeface="Wingdings" charset="2"/>
              <a:buChar char="§"/>
            </a:pPr>
            <a:r>
              <a:rPr lang="en-US" sz="2200" b="1" dirty="0" smtClean="0">
                <a:latin typeface="Cambria"/>
                <a:cs typeface="Cambria"/>
              </a:rPr>
              <a:t>Temptation that might arise from a negative reaction on the part of the one being rebuked.</a:t>
            </a:r>
          </a:p>
          <a:p>
            <a:pPr marL="1487488" lvl="3" indent="-230188">
              <a:spcBef>
                <a:spcPts val="72"/>
              </a:spcBef>
              <a:buFont typeface="Wingdings" charset="2"/>
              <a:buChar char="§"/>
            </a:pPr>
            <a:r>
              <a:rPr lang="en-US" sz="2200" b="1" dirty="0" smtClean="0">
                <a:latin typeface="Cambria"/>
                <a:cs typeface="Cambria"/>
              </a:rPr>
              <a:t>Temptation to handle the encounter in a way that constitutes sin on the part of those brining the rebuke.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801</Words>
  <Application>Microsoft Macintosh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Cambria</vt:lpstr>
      <vt:lpstr>Office Theme</vt:lpstr>
      <vt:lpstr>1 CORINTHIANS 4:1-4</vt:lpstr>
      <vt:lpstr>Boldness and Confidence of Paul</vt:lpstr>
      <vt:lpstr>We Are Not All So Well-Balanced</vt:lpstr>
      <vt:lpstr>LEAVING ROOM FOR CHANGE</vt:lpstr>
      <vt:lpstr>LEAVING ROOM FOR CHANGE</vt:lpstr>
      <vt:lpstr>LEAVING ROOM FOR CHANGE</vt:lpstr>
      <vt:lpstr>LEAVING ROOM FOR CHANGE</vt:lpstr>
      <vt:lpstr>LEAVING ROOM FOR CHANGE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LEAVING ROOM FOR CHANGE</dc:title>
  <dc:creator>Kyle Pope</dc:creator>
  <cp:lastModifiedBy>Kyle Pope</cp:lastModifiedBy>
  <cp:revision>10</cp:revision>
  <dcterms:created xsi:type="dcterms:W3CDTF">2015-09-12T04:29:56Z</dcterms:created>
  <dcterms:modified xsi:type="dcterms:W3CDTF">2015-09-12T04:30:20Z</dcterms:modified>
</cp:coreProperties>
</file>